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4" r:id="rId9"/>
    <p:sldId id="269" r:id="rId10"/>
    <p:sldId id="262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500" dirty="0"/>
              <a:t>Рассмотрено персональных дел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5605683224741916E-2"/>
          <c:y val="9.2219221938105722E-2"/>
          <c:w val="0.84348966722918273"/>
          <c:h val="0.506470111813181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2015 года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</c:spPr>
          <c:invertIfNegative val="0"/>
          <c:dLbls>
            <c:dLbl>
              <c:idx val="1"/>
              <c:spPr/>
              <c:txPr>
                <a:bodyPr/>
                <a:lstStyle/>
                <a:p>
                  <a:pPr>
                    <a:defRPr sz="13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Рассмотрено материалов</c:v>
                </c:pt>
                <c:pt idx="1">
                  <c:v>Из них адм.протоколов</c:v>
                </c:pt>
                <c:pt idx="2">
                  <c:v>Представлений ОУ</c:v>
                </c:pt>
                <c:pt idx="3">
                  <c:v>Постановлений об отказе в возбуждении УД</c:v>
                </c:pt>
                <c:pt idx="4">
                  <c:v>Представлений полиции</c:v>
                </c:pt>
                <c:pt idx="5">
                  <c:v>поставлено на учет н/л</c:v>
                </c:pt>
                <c:pt idx="6">
                  <c:v>снято с учета н/л</c:v>
                </c:pt>
                <c:pt idx="7">
                  <c:v>поставлено на учет семей</c:v>
                </c:pt>
                <c:pt idx="8">
                  <c:v>снято с учета семей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261</c:v>
                </c:pt>
                <c:pt idx="1">
                  <c:v>190</c:v>
                </c:pt>
                <c:pt idx="2">
                  <c:v>12</c:v>
                </c:pt>
                <c:pt idx="3">
                  <c:v>9</c:v>
                </c:pt>
                <c:pt idx="4">
                  <c:v>27</c:v>
                </c:pt>
                <c:pt idx="5">
                  <c:v>12</c:v>
                </c:pt>
                <c:pt idx="6">
                  <c:v>8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2016 года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Рассмотрено материалов</c:v>
                </c:pt>
                <c:pt idx="1">
                  <c:v>Из них адм.протоколов</c:v>
                </c:pt>
                <c:pt idx="2">
                  <c:v>Представлений ОУ</c:v>
                </c:pt>
                <c:pt idx="3">
                  <c:v>Постановлений об отказе в возбуждении УД</c:v>
                </c:pt>
                <c:pt idx="4">
                  <c:v>Представлений полиции</c:v>
                </c:pt>
                <c:pt idx="5">
                  <c:v>поставлено на учет н/л</c:v>
                </c:pt>
                <c:pt idx="6">
                  <c:v>снято с учета н/л</c:v>
                </c:pt>
                <c:pt idx="7">
                  <c:v>поставлено на учет семей</c:v>
                </c:pt>
                <c:pt idx="8">
                  <c:v>снято с учета семей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300</c:v>
                </c:pt>
                <c:pt idx="1">
                  <c:v>192</c:v>
                </c:pt>
                <c:pt idx="2">
                  <c:v>11</c:v>
                </c:pt>
                <c:pt idx="3">
                  <c:v>32</c:v>
                </c:pt>
                <c:pt idx="4">
                  <c:v>45</c:v>
                </c:pt>
                <c:pt idx="5">
                  <c:v>3</c:v>
                </c:pt>
                <c:pt idx="6">
                  <c:v>7</c:v>
                </c:pt>
                <c:pt idx="7">
                  <c:v>4</c:v>
                </c:pt>
                <c:pt idx="8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299712"/>
        <c:axId val="167301504"/>
      </c:barChart>
      <c:catAx>
        <c:axId val="1672997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7301504"/>
        <c:crossesAt val="0"/>
        <c:auto val="1"/>
        <c:lblAlgn val="ctr"/>
        <c:lblOffset val="100"/>
        <c:noMultiLvlLbl val="0"/>
      </c:catAx>
      <c:valAx>
        <c:axId val="1673015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7299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66624485413999"/>
          <c:y val="0.21534101667730121"/>
          <c:w val="0.26608022677926507"/>
          <c:h val="0.178566620893328"/>
        </c:manualLayout>
      </c:layout>
      <c:overlay val="0"/>
      <c:txPr>
        <a:bodyPr/>
        <a:lstStyle/>
        <a:p>
          <a:pPr>
            <a:defRPr sz="15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500" dirty="0"/>
              <a:t>Рассмотрено</a:t>
            </a:r>
            <a:r>
              <a:rPr lang="ru-RU" sz="3500" baseline="0" dirty="0"/>
              <a:t> дел в отношении законных представителей и иных взрослых </a:t>
            </a:r>
            <a:endParaRPr lang="ru-RU" sz="3500" dirty="0"/>
          </a:p>
        </c:rich>
      </c:tx>
      <c:layout>
        <c:manualLayout>
          <c:xMode val="edge"/>
          <c:yMode val="edge"/>
          <c:x val="0.1338048087249564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9494963522571579E-2"/>
          <c:y val="0.28651747028107999"/>
          <c:w val="0.70461094600599949"/>
          <c:h val="0.6377980571603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2015 года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5.35 ч.1 КоАП РФ</c:v>
                </c:pt>
                <c:pt idx="1">
                  <c:v>20.22 КоАП РФ</c:v>
                </c:pt>
                <c:pt idx="2">
                  <c:v>2.18 ч.2 ЗРК</c:v>
                </c:pt>
                <c:pt idx="3">
                  <c:v>6.10 ч.1 КоАП 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96</c:v>
                </c:pt>
                <c:pt idx="1">
                  <c:v>3</c:v>
                </c:pt>
                <c:pt idx="2">
                  <c:v>0</c:v>
                </c:pt>
                <c:pt idx="3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2016 года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Lbls>
            <c:dLbl>
              <c:idx val="1"/>
              <c:layout>
                <c:manualLayout>
                  <c:x val="0"/>
                  <c:y val="6.6138484612820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5.35 ч.1 КоАП РФ</c:v>
                </c:pt>
                <c:pt idx="1">
                  <c:v>20.22 КоАП РФ</c:v>
                </c:pt>
                <c:pt idx="2">
                  <c:v>2.18 ч.2 ЗРК</c:v>
                </c:pt>
                <c:pt idx="3">
                  <c:v>6.10 ч.1 КоАП РФ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86</c:v>
                </c:pt>
                <c:pt idx="1">
                  <c:v>5</c:v>
                </c:pt>
                <c:pt idx="2">
                  <c:v>6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344384"/>
        <c:axId val="167346176"/>
      </c:barChart>
      <c:catAx>
        <c:axId val="1673443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167346176"/>
        <c:crosses val="autoZero"/>
        <c:auto val="1"/>
        <c:lblAlgn val="ctr"/>
        <c:lblOffset val="100"/>
        <c:noMultiLvlLbl val="0"/>
      </c:catAx>
      <c:valAx>
        <c:axId val="1673461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7344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86353065970388"/>
          <c:y val="0.60030160703596269"/>
          <c:w val="0.26650089075653111"/>
          <c:h val="0.14109269236082334"/>
        </c:manualLayout>
      </c:layout>
      <c:overlay val="0"/>
      <c:txPr>
        <a:bodyPr/>
        <a:lstStyle/>
        <a:p>
          <a:pPr>
            <a:defRPr sz="15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300" dirty="0"/>
              <a:t>Административные материалы в отношении законных представителей</a:t>
            </a:r>
            <a:r>
              <a:rPr lang="ru-RU" sz="3300" baseline="0" dirty="0"/>
              <a:t> и иных взрослых</a:t>
            </a:r>
            <a:endParaRPr lang="ru-RU" sz="3300" dirty="0"/>
          </a:p>
        </c:rich>
      </c:tx>
      <c:layout>
        <c:manualLayout>
          <c:xMode val="edge"/>
          <c:yMode val="edge"/>
          <c:x val="0.1219139902329692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0750303106418133E-2"/>
          <c:y val="0.3303760366495227"/>
          <c:w val="0.8805674973312142"/>
          <c:h val="0.480386656384584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2015 года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Олонец</c:v>
                </c:pt>
                <c:pt idx="1">
                  <c:v>Ильинский </c:v>
                </c:pt>
                <c:pt idx="2">
                  <c:v>Михайловское</c:v>
                </c:pt>
                <c:pt idx="3">
                  <c:v>Ковера</c:v>
                </c:pt>
                <c:pt idx="4">
                  <c:v>Видлица</c:v>
                </c:pt>
                <c:pt idx="5">
                  <c:v>Коткозеро</c:v>
                </c:pt>
                <c:pt idx="6">
                  <c:v>Куйтежа</c:v>
                </c:pt>
                <c:pt idx="7">
                  <c:v>Мегрега</c:v>
                </c:pt>
                <c:pt idx="8">
                  <c:v>Тукса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54</c:v>
                </c:pt>
                <c:pt idx="1">
                  <c:v>16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  <c:pt idx="5">
                  <c:v>17</c:v>
                </c:pt>
                <c:pt idx="6">
                  <c:v>5</c:v>
                </c:pt>
                <c:pt idx="7">
                  <c:v>8</c:v>
                </c:pt>
                <c:pt idx="8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2016 года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3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Олонец</c:v>
                </c:pt>
                <c:pt idx="1">
                  <c:v>Ильинский </c:v>
                </c:pt>
                <c:pt idx="2">
                  <c:v>Михайловское</c:v>
                </c:pt>
                <c:pt idx="3">
                  <c:v>Ковера</c:v>
                </c:pt>
                <c:pt idx="4">
                  <c:v>Видлица</c:v>
                </c:pt>
                <c:pt idx="5">
                  <c:v>Коткозеро</c:v>
                </c:pt>
                <c:pt idx="6">
                  <c:v>Куйтежа</c:v>
                </c:pt>
                <c:pt idx="7">
                  <c:v>Мегрега</c:v>
                </c:pt>
                <c:pt idx="8">
                  <c:v>Тукса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55</c:v>
                </c:pt>
                <c:pt idx="1">
                  <c:v>22</c:v>
                </c:pt>
                <c:pt idx="2">
                  <c:v>2</c:v>
                </c:pt>
                <c:pt idx="3">
                  <c:v>0</c:v>
                </c:pt>
                <c:pt idx="4">
                  <c:v>6</c:v>
                </c:pt>
                <c:pt idx="5">
                  <c:v>9</c:v>
                </c:pt>
                <c:pt idx="6">
                  <c:v>7</c:v>
                </c:pt>
                <c:pt idx="7">
                  <c:v>4</c:v>
                </c:pt>
                <c:pt idx="8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406208"/>
        <c:axId val="167412096"/>
      </c:barChart>
      <c:catAx>
        <c:axId val="1674062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7412096"/>
        <c:crosses val="autoZero"/>
        <c:auto val="1"/>
        <c:lblAlgn val="ctr"/>
        <c:lblOffset val="100"/>
        <c:noMultiLvlLbl val="0"/>
      </c:catAx>
      <c:valAx>
        <c:axId val="1674120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7406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801580017679203"/>
          <c:y val="0.4473862381304039"/>
          <c:w val="0.23664773962313368"/>
          <c:h val="0.10012318892672058"/>
        </c:manualLayout>
      </c:layout>
      <c:overlay val="0"/>
      <c:txPr>
        <a:bodyPr/>
        <a:lstStyle/>
        <a:p>
          <a:pPr>
            <a:defRPr sz="15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3100"/>
            </a:pPr>
            <a:r>
              <a:rPr lang="ru-RU" sz="3100" dirty="0"/>
              <a:t>Рассмотрено материалов в отношении</a:t>
            </a:r>
            <a:r>
              <a:rPr lang="ru-RU" sz="3100" baseline="0" dirty="0"/>
              <a:t> несовершеннолетних</a:t>
            </a:r>
            <a:endParaRPr lang="ru-RU" sz="31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9883853484878495E-2"/>
          <c:y val="0.19064614513731282"/>
          <c:w val="0.89125082845201098"/>
          <c:h val="0.678749649509843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2015 года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6.1.1 КоАП РФ</c:v>
                </c:pt>
                <c:pt idx="1">
                  <c:v>6.24 ч.1 КоАП РФ</c:v>
                </c:pt>
                <c:pt idx="2">
                  <c:v>7.27 КоАП РФ</c:v>
                </c:pt>
                <c:pt idx="3">
                  <c:v>7.17 КоАП РФ</c:v>
                </c:pt>
                <c:pt idx="4">
                  <c:v>20.1 ч.1, ч.2 КоАП РФ</c:v>
                </c:pt>
                <c:pt idx="5">
                  <c:v>20.20 ч.1, ч.2 КоАП РФ</c:v>
                </c:pt>
                <c:pt idx="6">
                  <c:v>20.21 КоАП РФ</c:v>
                </c:pt>
                <c:pt idx="7">
                  <c:v>18.8 ч.1 КоАП РФ</c:v>
                </c:pt>
                <c:pt idx="8">
                  <c:v>19.13 КоАП РФ</c:v>
                </c:pt>
                <c:pt idx="9">
                  <c:v>19.15 КоАП РФ</c:v>
                </c:pt>
                <c:pt idx="10">
                  <c:v>19.3 ч.1 КоАП РФ</c:v>
                </c:pt>
                <c:pt idx="11">
                  <c:v>2.14 ч.2 ЗРК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0</c:v>
                </c:pt>
                <c:pt idx="1">
                  <c:v>19</c:v>
                </c:pt>
                <c:pt idx="2">
                  <c:v>2</c:v>
                </c:pt>
                <c:pt idx="3">
                  <c:v>4.5</c:v>
                </c:pt>
                <c:pt idx="4">
                  <c:v>13</c:v>
                </c:pt>
                <c:pt idx="5">
                  <c:v>15</c:v>
                </c:pt>
                <c:pt idx="6">
                  <c:v>14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2016 года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6.1.1 КоАП РФ</c:v>
                </c:pt>
                <c:pt idx="1">
                  <c:v>6.24 ч.1 КоАП РФ</c:v>
                </c:pt>
                <c:pt idx="2">
                  <c:v>7.27 КоАП РФ</c:v>
                </c:pt>
                <c:pt idx="3">
                  <c:v>7.17 КоАП РФ</c:v>
                </c:pt>
                <c:pt idx="4">
                  <c:v>20.1 ч.1, ч.2 КоАП РФ</c:v>
                </c:pt>
                <c:pt idx="5">
                  <c:v>20.20 ч.1, ч.2 КоАП РФ</c:v>
                </c:pt>
                <c:pt idx="6">
                  <c:v>20.21 КоАП РФ</c:v>
                </c:pt>
                <c:pt idx="7">
                  <c:v>18.8 ч.1 КоАП РФ</c:v>
                </c:pt>
                <c:pt idx="8">
                  <c:v>19.13 КоАП РФ</c:v>
                </c:pt>
                <c:pt idx="9">
                  <c:v>19.15 КоАП РФ</c:v>
                </c:pt>
                <c:pt idx="10">
                  <c:v>19.3 ч.1 КоАП РФ</c:v>
                </c:pt>
                <c:pt idx="11">
                  <c:v>2.14 ч.2 ЗРК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8</c:v>
                </c:pt>
                <c:pt idx="5">
                  <c:v>12</c:v>
                </c:pt>
                <c:pt idx="6">
                  <c:v>10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500032"/>
        <c:axId val="167501824"/>
      </c:barChart>
      <c:catAx>
        <c:axId val="1675000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67501824"/>
        <c:crosses val="autoZero"/>
        <c:auto val="1"/>
        <c:lblAlgn val="ctr"/>
        <c:lblOffset val="100"/>
        <c:noMultiLvlLbl val="0"/>
      </c:catAx>
      <c:valAx>
        <c:axId val="1675018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75000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5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300" dirty="0"/>
              <a:t>Административные материалы в отношении</a:t>
            </a:r>
            <a:r>
              <a:rPr lang="ru-RU" sz="3300" baseline="0" dirty="0"/>
              <a:t> несовершеннолетних </a:t>
            </a:r>
          </a:p>
          <a:p>
            <a:pPr>
              <a:defRPr/>
            </a:pPr>
            <a:r>
              <a:rPr lang="ru-RU" sz="3300" baseline="0" dirty="0"/>
              <a:t>(по месту жительства)</a:t>
            </a:r>
            <a:endParaRPr lang="ru-RU" sz="33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3951304423745363E-2"/>
          <c:y val="0.27797898627060191"/>
          <c:w val="0.81722123092201848"/>
          <c:h val="0.541412734595754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2015 года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Олонец</c:v>
                </c:pt>
                <c:pt idx="1">
                  <c:v>Ильинский </c:v>
                </c:pt>
                <c:pt idx="2">
                  <c:v>Михайловское</c:v>
                </c:pt>
                <c:pt idx="3">
                  <c:v>Ковера</c:v>
                </c:pt>
                <c:pt idx="4">
                  <c:v>Видлица</c:v>
                </c:pt>
                <c:pt idx="5">
                  <c:v>Коткозеро</c:v>
                </c:pt>
                <c:pt idx="6">
                  <c:v>Куйтежа</c:v>
                </c:pt>
                <c:pt idx="7">
                  <c:v>Мегрега</c:v>
                </c:pt>
                <c:pt idx="8">
                  <c:v>Тукса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54</c:v>
                </c:pt>
                <c:pt idx="1">
                  <c:v>16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  <c:pt idx="5">
                  <c:v>17</c:v>
                </c:pt>
                <c:pt idx="6">
                  <c:v>5</c:v>
                </c:pt>
                <c:pt idx="7">
                  <c:v>8</c:v>
                </c:pt>
                <c:pt idx="8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2016 года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Олонец</c:v>
                </c:pt>
                <c:pt idx="1">
                  <c:v>Ильинский </c:v>
                </c:pt>
                <c:pt idx="2">
                  <c:v>Михайловское</c:v>
                </c:pt>
                <c:pt idx="3">
                  <c:v>Ковера</c:v>
                </c:pt>
                <c:pt idx="4">
                  <c:v>Видлица</c:v>
                </c:pt>
                <c:pt idx="5">
                  <c:v>Коткозеро</c:v>
                </c:pt>
                <c:pt idx="6">
                  <c:v>Куйтежа</c:v>
                </c:pt>
                <c:pt idx="7">
                  <c:v>Мегрега</c:v>
                </c:pt>
                <c:pt idx="8">
                  <c:v>Тукса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55</c:v>
                </c:pt>
                <c:pt idx="1">
                  <c:v>22</c:v>
                </c:pt>
                <c:pt idx="2">
                  <c:v>2</c:v>
                </c:pt>
                <c:pt idx="3">
                  <c:v>0</c:v>
                </c:pt>
                <c:pt idx="4">
                  <c:v>6</c:v>
                </c:pt>
                <c:pt idx="5">
                  <c:v>9</c:v>
                </c:pt>
                <c:pt idx="6">
                  <c:v>7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697664"/>
        <c:axId val="169699200"/>
      </c:barChart>
      <c:catAx>
        <c:axId val="1696976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169699200"/>
        <c:crosses val="autoZero"/>
        <c:auto val="1"/>
        <c:lblAlgn val="ctr"/>
        <c:lblOffset val="100"/>
        <c:noMultiLvlLbl val="0"/>
      </c:catAx>
      <c:valAx>
        <c:axId val="1696992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9697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30836348159189"/>
          <c:y val="0.50074258724339271"/>
          <c:w val="0.21386557969235134"/>
          <c:h val="0.11820098692737846"/>
        </c:manualLayout>
      </c:layout>
      <c:overlay val="0"/>
      <c:txPr>
        <a:bodyPr/>
        <a:lstStyle/>
        <a:p>
          <a:pPr>
            <a:defRPr sz="15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4608512"/>
          </a:xfrm>
        </p:spPr>
        <p:txBody>
          <a:bodyPr>
            <a:noAutofit/>
          </a:bodyPr>
          <a:lstStyle/>
          <a:p>
            <a:pPr marL="182880" algn="ctr"/>
            <a:r>
              <a:rPr lang="ru-RU" sz="5800" dirty="0">
                <a:solidFill>
                  <a:schemeClr val="tx1"/>
                </a:solidFill>
                <a:effectLst/>
              </a:rPr>
              <a:t>О деятельности </a:t>
            </a:r>
            <a:r>
              <a:rPr lang="ru-RU" sz="5800" dirty="0" smtClean="0">
                <a:solidFill>
                  <a:schemeClr val="tx1"/>
                </a:solidFill>
                <a:effectLst/>
              </a:rPr>
              <a:t>КДНиЗП администрации </a:t>
            </a:r>
            <a:r>
              <a:rPr lang="ru-RU" sz="5800" dirty="0">
                <a:solidFill>
                  <a:schemeClr val="tx1"/>
                </a:solidFill>
                <a:effectLst/>
              </a:rPr>
              <a:t>Олонецкого национального муниципального </a:t>
            </a:r>
            <a:r>
              <a:rPr lang="ru-RU" sz="5800" dirty="0" smtClean="0">
                <a:solidFill>
                  <a:schemeClr val="tx1"/>
                </a:solidFill>
                <a:effectLst/>
              </a:rPr>
              <a:t>района</a:t>
            </a:r>
            <a:endParaRPr lang="ru-RU" sz="5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6021288"/>
            <a:ext cx="6336704" cy="720080"/>
          </a:xfrm>
        </p:spPr>
        <p:txBody>
          <a:bodyPr>
            <a:normAutofit/>
          </a:bodyPr>
          <a:lstStyle/>
          <a:p>
            <a:r>
              <a:rPr lang="ru-RU" sz="2800" dirty="0"/>
              <a:t>за 9 месяцев 2016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1" y="2118340"/>
            <a:ext cx="860113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Комиссия по делам несовершеннолетних и защите их прав АОНМР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Администрация ОНМР (отдел образования и социальной работы УСР, отдел </a:t>
            </a:r>
            <a:r>
              <a:rPr lang="ru-RU" sz="2000" dirty="0"/>
              <a:t>культуры, молодежной политики, туризма и спорта </a:t>
            </a:r>
            <a:r>
              <a:rPr lang="ru-RU" sz="2000" dirty="0" smtClean="0"/>
              <a:t>УСР)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Образовательные учреждения, учреждения культуры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ОМВД России по Олонецкому району </a:t>
            </a:r>
            <a:endParaRPr lang="ru-RU" sz="2000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ГКУ РК «ЦЗН Олонецкого </a:t>
            </a:r>
            <a:r>
              <a:rPr lang="ru-RU" sz="2000" dirty="0" smtClean="0"/>
              <a:t>района»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ГКУ СЗ РК «Центр социальной работы Олонецкого района»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ГБУ СО РК «Центр помощи детям, оставшимся без попечения родителей №8»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МБУ «</a:t>
            </a:r>
            <a:r>
              <a:rPr lang="ru-RU" sz="2000" dirty="0"/>
              <a:t>КЦСОН»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ГБУЗ «Олонецкая ЦРБ»</a:t>
            </a:r>
            <a:endParaRPr lang="ru-RU" sz="2000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Уголовно-исполнительная</a:t>
            </a:r>
            <a:r>
              <a:rPr lang="ru-RU" sz="2000" dirty="0"/>
              <a:t> </a:t>
            </a:r>
            <a:r>
              <a:rPr lang="ru-RU" sz="2000" dirty="0" smtClean="0"/>
              <a:t>инспекция (филиал по Олонецкому району)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99731" y="548680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В систему профилактики безнадзорности и правонарушений несовершеннолетних входят: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81482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Муниципальный банк данных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Утвержден постановлением АОНМР от 20 марта 2012 года № 9 «О МБД несовершеннолетних и семей, состоящих на профилактическом учёте на территории Олонецкого национального  муниципального района»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Обновление информации </a:t>
            </a:r>
            <a:r>
              <a:rPr lang="ru-RU" b="1" u="sng" dirty="0" smtClean="0"/>
              <a:t>2 раза в год </a:t>
            </a:r>
            <a:r>
              <a:rPr lang="ru-RU" dirty="0" smtClean="0"/>
              <a:t>(по состоянию на 01.07. и 01.10 текущего года)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Информацию для МБД предоставляют: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500306"/>
            <a:ext cx="8715436" cy="400052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000" dirty="0" smtClean="0"/>
              <a:t>ОМВД России по Олонецкому р-ну,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smtClean="0"/>
              <a:t>Образовательные учреждения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000" dirty="0" smtClean="0"/>
              <a:t>ГКУ СЗ РК «ЦСР Олонецкого района»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000" dirty="0" smtClean="0"/>
              <a:t>ГБУ СО РК «Центр помощи детям, оставшимся без попечения родителей №8»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smtClean="0"/>
              <a:t>КДНиЗП АОНМР</a:t>
            </a:r>
            <a:endParaRPr lang="ru-RU" sz="3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4786346"/>
          </a:xfrm>
        </p:spPr>
        <p:txBody>
          <a:bodyPr/>
          <a:lstStyle/>
          <a:p>
            <a:pPr algn="just">
              <a:buNone/>
            </a:pPr>
            <a:r>
              <a:rPr lang="ru-RU" sz="3800" b="1" dirty="0" smtClean="0"/>
              <a:t>   </a:t>
            </a:r>
            <a:r>
              <a:rPr lang="ru-RU" sz="4000" b="1" dirty="0" smtClean="0">
                <a:solidFill>
                  <a:srgbClr val="FF0000"/>
                </a:solidFill>
              </a:rPr>
              <a:t>Скрытое социальное сиротство </a:t>
            </a:r>
            <a:r>
              <a:rPr lang="ru-RU" dirty="0" smtClean="0"/>
              <a:t>–</a:t>
            </a:r>
            <a:r>
              <a:rPr lang="ru-RU" b="1" dirty="0" smtClean="0"/>
              <a:t> </a:t>
            </a:r>
            <a:r>
              <a:rPr lang="ru-RU" dirty="0" smtClean="0"/>
              <a:t>это</a:t>
            </a:r>
            <a:r>
              <a:rPr lang="ru-RU" b="1" dirty="0" smtClean="0"/>
              <a:t> </a:t>
            </a:r>
            <a:r>
              <a:rPr lang="ru-RU" dirty="0" smtClean="0"/>
              <a:t>социальное явление, которое обуславливается наличием в обществе детей, которые имеют родителей и воспитываются в семье, но по каким-то причинам родители не занимаются воспитанием детей и не заботятся о них (в т.ч. случаи, когда ребенок проживает и воспитывается не законными представителями, а, например, бабушками и дедушками</a:t>
            </a:r>
            <a:r>
              <a:rPr lang="ru-RU" dirty="0" smtClean="0"/>
              <a:t>).</a:t>
            </a:r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 рабочем порядке Комиссией проведены: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35480"/>
            <a:ext cx="8643998" cy="4565354"/>
          </a:xfrm>
        </p:spPr>
        <p:txBody>
          <a:bodyPr/>
          <a:lstStyle/>
          <a:p>
            <a:pPr marL="514350" indent="-514350" algn="just">
              <a:buNone/>
            </a:pPr>
            <a:r>
              <a:rPr lang="ru-RU" dirty="0" smtClean="0"/>
              <a:t>1. Рабочие совещания: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dirty="0" smtClean="0"/>
              <a:t> с уголовно-исполнительной инспекцией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dirty="0" smtClean="0"/>
              <a:t> ГБПОУ РК «Олонецкий техникум»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dirty="0" smtClean="0"/>
              <a:t> ГБУ СО РК «Центр помощи детям, оставшимся без попечения родителей №8»</a:t>
            </a:r>
          </a:p>
          <a:p>
            <a:pPr marL="514350" indent="-514350" algn="just">
              <a:buNone/>
            </a:pPr>
            <a:r>
              <a:rPr lang="ru-RU" dirty="0" smtClean="0"/>
              <a:t>2. 21 заседание Комиссии</a:t>
            </a:r>
          </a:p>
          <a:p>
            <a:pPr marL="514350" indent="-514350" algn="just">
              <a:buNone/>
            </a:pPr>
            <a:r>
              <a:rPr lang="ru-RU" dirty="0" smtClean="0"/>
              <a:t>3. </a:t>
            </a:r>
            <a:r>
              <a:rPr lang="ru-RU" dirty="0" smtClean="0"/>
              <a:t>Рейды </a:t>
            </a:r>
            <a:r>
              <a:rPr lang="ru-RU" dirty="0" smtClean="0"/>
              <a:t>по месту жительства несовершеннолетних и семей, находящихся в социально-опасном положении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37" y="620688"/>
            <a:ext cx="8964488" cy="1572784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 smtClean="0"/>
              <a:t>Основные задачи </a:t>
            </a:r>
            <a:r>
              <a:rPr lang="ru-RU" sz="3800" b="1" dirty="0"/>
              <a:t>деятельности по профилактике безнадзорности и правонарушений </a:t>
            </a:r>
            <a:r>
              <a:rPr lang="ru-RU" sz="3800" b="1" dirty="0" smtClean="0"/>
              <a:t>несовершеннолетних</a:t>
            </a:r>
            <a:endParaRPr lang="ru-RU" sz="3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424936" cy="45091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800" b="1" dirty="0"/>
              <a:t>Предупреждение</a:t>
            </a:r>
            <a:r>
              <a:rPr lang="ru-RU" sz="2800" dirty="0"/>
              <a:t> безнадзорности, беспризорности, правонарушений и антиобщественных действий несовершеннолетних, выявление и устранение причин и условий, способствующих этому;</a:t>
            </a:r>
          </a:p>
          <a:p>
            <a:pPr lvl="1"/>
            <a:r>
              <a:rPr lang="ru-RU" sz="2800" dirty="0"/>
              <a:t>Обеспечение </a:t>
            </a:r>
            <a:r>
              <a:rPr lang="ru-RU" sz="2800" b="1" dirty="0"/>
              <a:t>защиты прав и законных интересов </a:t>
            </a:r>
            <a:r>
              <a:rPr lang="ru-RU" sz="2800" dirty="0"/>
              <a:t>несовершеннолетних;</a:t>
            </a:r>
          </a:p>
          <a:p>
            <a:pPr lvl="0"/>
            <a:r>
              <a:rPr lang="ru-RU" sz="2800" dirty="0"/>
              <a:t>Социально-педагогическая </a:t>
            </a:r>
            <a:r>
              <a:rPr lang="ru-RU" sz="2800" b="1" dirty="0"/>
              <a:t>реабилитация</a:t>
            </a:r>
            <a:r>
              <a:rPr lang="ru-RU" sz="2800" dirty="0"/>
              <a:t> несовершеннолетних, находящихся в социально-опасном положении;</a:t>
            </a:r>
          </a:p>
          <a:p>
            <a:pPr lvl="1"/>
            <a:r>
              <a:rPr lang="ru-RU" sz="2800" b="1" dirty="0"/>
              <a:t>Выявление и пресечение </a:t>
            </a:r>
            <a:r>
              <a:rPr lang="ru-RU" sz="2800" dirty="0"/>
              <a:t>случаев вовлечения несовершеннолетних в совершение преступлений и антиобщественных действий.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27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52704"/>
          </a:xfrm>
        </p:spPr>
        <p:txBody>
          <a:bodyPr>
            <a:noAutofit/>
          </a:bodyPr>
          <a:lstStyle/>
          <a:p>
            <a:pPr algn="ctr"/>
            <a:r>
              <a:rPr lang="ru-RU" sz="3500" b="1" dirty="0" smtClean="0"/>
              <a:t>КДНиЗП рассматривает дела об АП по статьям:</a:t>
            </a:r>
            <a:endParaRPr lang="ru-RU" sz="35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410235"/>
              </p:ext>
            </p:extLst>
          </p:nvPr>
        </p:nvGraphicFramePr>
        <p:xfrm>
          <a:off x="323850" y="1628800"/>
          <a:ext cx="8568630" cy="5074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927"/>
                <a:gridCol w="6317703"/>
              </a:tblGrid>
              <a:tr h="38449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</a:tr>
              <a:tr h="948068">
                <a:tc>
                  <a:txBody>
                    <a:bodyPr/>
                    <a:lstStyle/>
                    <a:p>
                      <a:r>
                        <a:rPr kumimoji="0" lang="ru-RU" sz="2000" b="1" u="non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ст.5.35 ч.1</a:t>
                      </a:r>
                      <a:r>
                        <a:rPr kumimoji="0" lang="ru-RU" sz="1800" b="1" u="non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КоАП РФ</a:t>
                      </a:r>
                      <a:endParaRPr lang="ru-RU" sz="1800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неисполнение родительских обязанностей по воспитанию, содержанию, обучению несовершеннолетних детей</a:t>
                      </a:r>
                      <a:endParaRPr lang="ru-RU" sz="1800" dirty="0"/>
                    </a:p>
                  </a:txBody>
                  <a:tcPr/>
                </a:tc>
              </a:tr>
              <a:tr h="663647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ст.20.22 КоАП РФ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допущение нахождения несовершеннолетних в состоянии алкогольного опьянения в общественном месте</a:t>
                      </a:r>
                      <a:endParaRPr lang="ru-RU" sz="1800" dirty="0"/>
                    </a:p>
                  </a:txBody>
                  <a:tcPr/>
                </a:tc>
              </a:tr>
              <a:tr h="956119">
                <a:tc>
                  <a:txBody>
                    <a:bodyPr/>
                    <a:lstStyle/>
                    <a:p>
                      <a:r>
                        <a:rPr kumimoji="0" lang="ru-RU" sz="2000" b="1" u="non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ст.20.20 ч.1, ч.2 </a:t>
                      </a:r>
                      <a:r>
                        <a:rPr kumimoji="0" lang="ru-RU" sz="1800" b="1" u="non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КоАП РФ</a:t>
                      </a:r>
                      <a:endParaRPr lang="ru-RU" sz="1800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распитие алкогольной продукции в запрещенных местах либо потребление средств или психотропных веществ в общественных местах</a:t>
                      </a:r>
                      <a:endParaRPr lang="ru-RU" sz="1800" dirty="0"/>
                    </a:p>
                  </a:txBody>
                  <a:tcPr/>
                </a:tc>
              </a:tr>
              <a:tr h="384494">
                <a:tc>
                  <a:txBody>
                    <a:bodyPr/>
                    <a:lstStyle/>
                    <a:p>
                      <a:r>
                        <a:rPr kumimoji="0" lang="ru-RU" sz="2000" b="1" u="non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ст.20.21 </a:t>
                      </a:r>
                      <a:r>
                        <a:rPr kumimoji="0" lang="ru-RU" sz="1800" b="1" u="non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КоАП РФ</a:t>
                      </a:r>
                      <a:r>
                        <a:rPr kumimoji="0" lang="ru-RU" sz="1800" u="non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появление в общественных местах в состоянии опьянения</a:t>
                      </a:r>
                      <a:endParaRPr lang="ru-RU" sz="1800" dirty="0"/>
                    </a:p>
                  </a:txBody>
                  <a:tcPr/>
                </a:tc>
              </a:tr>
              <a:tr h="38449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ст.6.1.1. КоАП</a:t>
                      </a:r>
                      <a:r>
                        <a:rPr lang="ru-RU" sz="1800" b="1" baseline="0" dirty="0" smtClean="0"/>
                        <a:t> РФ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побои</a:t>
                      </a:r>
                      <a:endParaRPr lang="ru-RU" sz="1800" dirty="0"/>
                    </a:p>
                  </a:txBody>
                  <a:tcPr/>
                </a:tc>
              </a:tr>
              <a:tr h="663647">
                <a:tc>
                  <a:txBody>
                    <a:bodyPr/>
                    <a:lstStyle/>
                    <a:p>
                      <a:r>
                        <a:rPr lang="ru-RU" sz="2000" b="1" u="none" dirty="0" smtClean="0">
                          <a:solidFill>
                            <a:srgbClr val="FF0000"/>
                          </a:solidFill>
                        </a:rPr>
                        <a:t>ст.6.24 ч.1 </a:t>
                      </a:r>
                      <a:r>
                        <a:rPr lang="ru-RU" sz="1800" b="1" u="none" dirty="0" smtClean="0">
                          <a:solidFill>
                            <a:srgbClr val="FF0000"/>
                          </a:solidFill>
                        </a:rPr>
                        <a:t>КоАП РФ</a:t>
                      </a:r>
                      <a:endParaRPr lang="ru-RU" sz="1800" b="1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курение табака в запрещенных</a:t>
                      </a:r>
                      <a:r>
                        <a:rPr lang="ru-RU" sz="1800" baseline="0" dirty="0" smtClean="0"/>
                        <a:t> местах </a:t>
                      </a:r>
                      <a:endParaRPr lang="ru-RU" sz="1800" dirty="0"/>
                    </a:p>
                  </a:txBody>
                  <a:tcPr/>
                </a:tc>
              </a:tr>
              <a:tr h="663647">
                <a:tc>
                  <a:txBody>
                    <a:bodyPr/>
                    <a:lstStyle/>
                    <a:p>
                      <a:r>
                        <a:rPr lang="ru-RU" sz="2000" b="1" u="none" dirty="0" smtClean="0">
                          <a:solidFill>
                            <a:srgbClr val="FF0000"/>
                          </a:solidFill>
                        </a:rPr>
                        <a:t>ст.20.1 ч.1, ч.2 </a:t>
                      </a:r>
                      <a:r>
                        <a:rPr lang="ru-RU" sz="1800" b="1" u="none" dirty="0" smtClean="0">
                          <a:solidFill>
                            <a:srgbClr val="FF0000"/>
                          </a:solidFill>
                        </a:rPr>
                        <a:t>КоАП РФ</a:t>
                      </a:r>
                      <a:endParaRPr lang="ru-RU" sz="1800" b="1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мелкое хулиганство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17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399383"/>
              </p:ext>
            </p:extLst>
          </p:nvPr>
        </p:nvGraphicFramePr>
        <p:xfrm>
          <a:off x="395536" y="620688"/>
          <a:ext cx="8496300" cy="6047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6408068"/>
              </a:tblGrid>
              <a:tr h="3708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ст.7.27 КоАП</a:t>
                      </a:r>
                      <a:r>
                        <a:rPr lang="ru-RU" sz="1800" b="1" baseline="0" dirty="0" smtClean="0"/>
                        <a:t> РФ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мелкое хищение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ст.2.18 ч.2 ЗРК об АП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нахождение в ночное время без сопровождения родителей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ст.6.10 ч.1 КоАП РФ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вовлечение несовершеннолетнего в употребление алкогольной продукции</a:t>
                      </a:r>
                      <a:endParaRPr lang="ru-RU" sz="1800" dirty="0"/>
                    </a:p>
                  </a:txBody>
                  <a:tcPr/>
                </a:tc>
              </a:tr>
              <a:tr h="4542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ст.7.17 КоАП РФ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уничтожение или повреждение чужого имущества</a:t>
                      </a:r>
                      <a:endParaRPr lang="ru-RU" sz="1800" dirty="0"/>
                    </a:p>
                  </a:txBody>
                  <a:tcPr/>
                </a:tc>
              </a:tr>
              <a:tr h="51840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ст.20.25 ч.1 КоАП РФ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неуплата административного штрафа в предусмотренный Кодексом срок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ст. 18.8 ч.1 КоАП</a:t>
                      </a:r>
                      <a:r>
                        <a:rPr lang="ru-RU" sz="1800" b="1" baseline="0" dirty="0" smtClean="0"/>
                        <a:t> РФ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нарушение иностранным гражданином правил въезда/</a:t>
                      </a:r>
                      <a:r>
                        <a:rPr lang="ru-RU" sz="1800" baseline="0" dirty="0" smtClean="0"/>
                        <a:t> режима пребывания в РФ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ст.</a:t>
                      </a:r>
                      <a:r>
                        <a:rPr lang="ru-RU" sz="1800" b="1" baseline="0" dirty="0" smtClean="0"/>
                        <a:t> 19.13 КоАП РФ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заведомо ложный вызов </a:t>
                      </a:r>
                      <a:r>
                        <a:rPr lang="ru-RU" sz="1800" dirty="0" err="1" smtClean="0"/>
                        <a:t>спец.служб</a:t>
                      </a:r>
                      <a:endParaRPr lang="ru-RU" sz="1800" dirty="0"/>
                    </a:p>
                  </a:txBody>
                  <a:tcPr/>
                </a:tc>
              </a:tr>
              <a:tr h="43082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ст. 19.15 КоАП РФ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проживание гражданина РФ без документа, удостоверяющего личность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ст.19.3 КоАП РФ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воспрепятствование</a:t>
                      </a:r>
                      <a:r>
                        <a:rPr lang="ru-RU" sz="1800" baseline="0" dirty="0" smtClean="0"/>
                        <a:t> исполнению полицией служебных обязанностей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ст. 2.14 ч.1 ЗРК об АП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нарушение правил благоустройства территорий муниципальных образований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66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97338398"/>
              </p:ext>
            </p:extLst>
          </p:nvPr>
        </p:nvGraphicFramePr>
        <p:xfrm>
          <a:off x="179512" y="404664"/>
          <a:ext cx="8964488" cy="6284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031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16855925"/>
              </p:ext>
            </p:extLst>
          </p:nvPr>
        </p:nvGraphicFramePr>
        <p:xfrm>
          <a:off x="179512" y="764704"/>
          <a:ext cx="864096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97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96240941"/>
              </p:ext>
            </p:extLst>
          </p:nvPr>
        </p:nvGraphicFramePr>
        <p:xfrm>
          <a:off x="539552" y="548680"/>
          <a:ext cx="828092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904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31518471"/>
              </p:ext>
            </p:extLst>
          </p:nvPr>
        </p:nvGraphicFramePr>
        <p:xfrm>
          <a:off x="179512" y="404664"/>
          <a:ext cx="8856984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08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586177"/>
              </p:ext>
            </p:extLst>
          </p:nvPr>
        </p:nvGraphicFramePr>
        <p:xfrm>
          <a:off x="-19050" y="692696"/>
          <a:ext cx="916305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520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433</TotalTime>
  <Words>606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О деятельности КДНиЗП администрации Олонецкого национального муниципального района</vt:lpstr>
      <vt:lpstr>Основные задачи деятельности по профилактике безнадзорности и правонарушений несовершеннолетних</vt:lpstr>
      <vt:lpstr>КДНиЗП рассматривает дела об АП по статьям: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Муниципальный банк данных</vt:lpstr>
      <vt:lpstr>Информацию для МБД предоставляют:</vt:lpstr>
      <vt:lpstr>Презентация PowerPoint</vt:lpstr>
      <vt:lpstr>В рабочем порядке Комиссией проведены: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взаимодействии с поселениями района в проведении работы по профилактике детской преступности и безнадзорности</dc:title>
  <dc:creator>КДНиЗП</dc:creator>
  <cp:lastModifiedBy>КДНиЗП</cp:lastModifiedBy>
  <cp:revision>36</cp:revision>
  <dcterms:created xsi:type="dcterms:W3CDTF">2016-10-13T11:44:20Z</dcterms:created>
  <dcterms:modified xsi:type="dcterms:W3CDTF">2016-11-07T06:44:38Z</dcterms:modified>
</cp:coreProperties>
</file>