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notesMasterIdLst>
    <p:notesMasterId r:id="rId34"/>
  </p:notesMasterIdLst>
  <p:handoutMasterIdLst>
    <p:handoutMasterId r:id="rId35"/>
  </p:handoutMasterIdLst>
  <p:sldIdLst>
    <p:sldId id="484" r:id="rId3"/>
    <p:sldId id="279" r:id="rId4"/>
    <p:sldId id="463" r:id="rId5"/>
    <p:sldId id="449" r:id="rId6"/>
    <p:sldId id="486" r:id="rId7"/>
    <p:sldId id="450" r:id="rId8"/>
    <p:sldId id="485" r:id="rId9"/>
    <p:sldId id="429" r:id="rId10"/>
    <p:sldId id="494" r:id="rId11"/>
    <p:sldId id="454" r:id="rId12"/>
    <p:sldId id="465" r:id="rId13"/>
    <p:sldId id="448" r:id="rId14"/>
    <p:sldId id="427" r:id="rId15"/>
    <p:sldId id="503" r:id="rId16"/>
    <p:sldId id="497" r:id="rId17"/>
    <p:sldId id="498" r:id="rId18"/>
    <p:sldId id="499" r:id="rId19"/>
    <p:sldId id="500" r:id="rId20"/>
    <p:sldId id="501" r:id="rId21"/>
    <p:sldId id="502" r:id="rId22"/>
    <p:sldId id="447" r:id="rId23"/>
    <p:sldId id="471" r:id="rId24"/>
    <p:sldId id="495" r:id="rId25"/>
    <p:sldId id="496" r:id="rId26"/>
    <p:sldId id="462" r:id="rId27"/>
    <p:sldId id="504" r:id="rId28"/>
    <p:sldId id="505" r:id="rId29"/>
    <p:sldId id="506" r:id="rId30"/>
    <p:sldId id="428" r:id="rId31"/>
    <p:sldId id="478" r:id="rId32"/>
    <p:sldId id="325" r:id="rId33"/>
  </p:sldIdLst>
  <p:sldSz cx="9144000" cy="6858000" type="screen4x3"/>
  <p:notesSz cx="9947275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4311570" cy="343285"/>
          </a:xfrm>
          <a:prstGeom prst="rect">
            <a:avLst/>
          </a:prstGeom>
        </p:spPr>
        <p:txBody>
          <a:bodyPr vert="horz" lIns="92147" tIns="46073" rIns="92147" bIns="4607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3384" y="4"/>
            <a:ext cx="4311570" cy="343285"/>
          </a:xfrm>
          <a:prstGeom prst="rect">
            <a:avLst/>
          </a:prstGeom>
        </p:spPr>
        <p:txBody>
          <a:bodyPr vert="horz" lIns="92147" tIns="46073" rIns="92147" bIns="46073" rtlCol="0"/>
          <a:lstStyle>
            <a:lvl1pPr algn="r">
              <a:defRPr sz="1200"/>
            </a:lvl1pPr>
          </a:lstStyle>
          <a:p>
            <a:fld id="{AA5BA531-6937-43BD-9C95-7EB487ACC0C1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620"/>
            <a:ext cx="4311570" cy="343284"/>
          </a:xfrm>
          <a:prstGeom prst="rect">
            <a:avLst/>
          </a:prstGeom>
        </p:spPr>
        <p:txBody>
          <a:bodyPr vert="horz" lIns="92147" tIns="46073" rIns="92147" bIns="4607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3384" y="6513620"/>
            <a:ext cx="4311570" cy="343284"/>
          </a:xfrm>
          <a:prstGeom prst="rect">
            <a:avLst/>
          </a:prstGeom>
        </p:spPr>
        <p:txBody>
          <a:bodyPr vert="horz" lIns="92147" tIns="46073" rIns="92147" bIns="46073" rtlCol="0" anchor="b"/>
          <a:lstStyle>
            <a:lvl1pPr algn="r">
              <a:defRPr sz="1200"/>
            </a:lvl1pPr>
          </a:lstStyle>
          <a:p>
            <a:fld id="{50F5E11B-9903-44B6-8714-AD708985F1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445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4311570" cy="343285"/>
          </a:xfrm>
          <a:prstGeom prst="rect">
            <a:avLst/>
          </a:prstGeom>
        </p:spPr>
        <p:txBody>
          <a:bodyPr vert="horz" lIns="92147" tIns="46073" rIns="92147" bIns="4607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3384" y="4"/>
            <a:ext cx="4311570" cy="343285"/>
          </a:xfrm>
          <a:prstGeom prst="rect">
            <a:avLst/>
          </a:prstGeom>
        </p:spPr>
        <p:txBody>
          <a:bodyPr vert="horz" lIns="92147" tIns="46073" rIns="92147" bIns="46073" rtlCol="0"/>
          <a:lstStyle>
            <a:lvl1pPr algn="r">
              <a:defRPr sz="1200"/>
            </a:lvl1pPr>
          </a:lstStyle>
          <a:p>
            <a:fld id="{046EE369-DBC6-40A6-B544-A23E575F7E0F}" type="datetimeFigureOut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59138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47" tIns="46073" rIns="92147" bIns="4607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65" y="3257362"/>
            <a:ext cx="7958749" cy="3086265"/>
          </a:xfrm>
          <a:prstGeom prst="rect">
            <a:avLst/>
          </a:prstGeom>
        </p:spPr>
        <p:txBody>
          <a:bodyPr vert="horz" lIns="92147" tIns="46073" rIns="92147" bIns="4607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620"/>
            <a:ext cx="4311570" cy="343284"/>
          </a:xfrm>
          <a:prstGeom prst="rect">
            <a:avLst/>
          </a:prstGeom>
        </p:spPr>
        <p:txBody>
          <a:bodyPr vert="horz" lIns="92147" tIns="46073" rIns="92147" bIns="4607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3384" y="6513620"/>
            <a:ext cx="4311570" cy="343284"/>
          </a:xfrm>
          <a:prstGeom prst="rect">
            <a:avLst/>
          </a:prstGeom>
        </p:spPr>
        <p:txBody>
          <a:bodyPr vert="horz" lIns="92147" tIns="46073" rIns="92147" bIns="46073" rtlCol="0" anchor="b"/>
          <a:lstStyle>
            <a:lvl1pPr algn="r">
              <a:defRPr sz="1200"/>
            </a:lvl1pPr>
          </a:lstStyle>
          <a:p>
            <a:fld id="{22B061CF-A0A9-45B2-92A6-CB3A49F029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7843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061CF-A0A9-45B2-92A6-CB3A49F029A7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274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061CF-A0A9-45B2-92A6-CB3A49F029A7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289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061CF-A0A9-45B2-92A6-CB3A49F029A7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289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7BC5D-DBAC-41D8-9C29-6DC84836F38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503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061CF-A0A9-45B2-92A6-CB3A49F029A7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798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061CF-A0A9-45B2-92A6-CB3A49F029A7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798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8696" indent="-2879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1842" indent="-23036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2579" indent="-23036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3315" indent="-23036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4051" indent="-2303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4788" indent="-2303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5525" indent="-2303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6262" indent="-2303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</a:pPr>
            <a:fld id="{F63C36B7-D74F-4345-8175-9E9C7470569F}" type="slidenum">
              <a:rPr lang="ru-RU" alt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Times New Roman" pitchFamily="18" charset="0"/>
                <a:buNone/>
              </a:pPr>
              <a:t>29</a:t>
            </a:fld>
            <a:endParaRPr lang="ru-RU" alt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1657883" y="508288"/>
            <a:ext cx="6631516" cy="258332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421" tIns="46210" rIns="92421" bIns="46210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sz="180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94263" y="3257003"/>
            <a:ext cx="7940124" cy="3147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061CF-A0A9-45B2-92A6-CB3A49F029A7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962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6936B-6EBB-40FA-82A0-4A8A782F3BAD}" type="datetime1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экономического развития и промышленности Республики Карелия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1301-A417-4577-A9B2-4F4D71298C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3319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EDC3B-539F-4A94-8D0F-0C8E7EC7FD51}" type="datetime1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экономического развития и промышленности Республики Карелия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1301-A417-4577-A9B2-4F4D71298C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337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59A4-E56D-45C2-8E5B-3DF6F5EEA9F4}" type="datetime1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экономического развития и промышленности Республики Карелия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1301-A417-4577-A9B2-4F4D71298C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6665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B96C-BE38-4BC2-846B-3D4EB9FF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1301-A417-4577-A9B2-4F4D71298C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766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B96C-BE38-4BC2-846B-3D4EB9FF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1301-A417-4577-A9B2-4F4D71298C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664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B96C-BE38-4BC2-846B-3D4EB9FF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1301-A417-4577-A9B2-4F4D71298C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718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B96C-BE38-4BC2-846B-3D4EB9FF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1301-A417-4577-A9B2-4F4D71298C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985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B96C-BE38-4BC2-846B-3D4EB9FF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1301-A417-4577-A9B2-4F4D71298C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480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B96C-BE38-4BC2-846B-3D4EB9FF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1301-A417-4577-A9B2-4F4D71298C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422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B96C-BE38-4BC2-846B-3D4EB9FF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1301-A417-4577-A9B2-4F4D71298C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86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B96C-BE38-4BC2-846B-3D4EB9FF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1301-A417-4577-A9B2-4F4D71298C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3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2866-8781-4670-B158-90AA6BB4C91F}" type="datetime1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экономического развития и промышленности Республики Карелия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1301-A417-4577-A9B2-4F4D71298C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008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B96C-BE38-4BC2-846B-3D4EB9FF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1301-A417-4577-A9B2-4F4D71298C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195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B96C-BE38-4BC2-846B-3D4EB9FF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1301-A417-4577-A9B2-4F4D71298C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887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B96C-BE38-4BC2-846B-3D4EB9FF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1301-A417-4577-A9B2-4F4D71298C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78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0822-3A28-49D4-9C83-E62E9421AAF6}" type="datetime1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экономического развития и промышленности Республики Карелия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1301-A417-4577-A9B2-4F4D71298C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5604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0C77-7C17-4404-93C7-E4E6313E22CA}" type="datetime1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экономического развития и промышленности Республики Карелия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1301-A417-4577-A9B2-4F4D71298C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0972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15CC-7665-48B3-ABDA-5B569063FADD}" type="datetime1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экономического развития и промышленности Республики Карелия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1301-A417-4577-A9B2-4F4D71298C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3837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FE1BC-D8F9-4B97-9809-C83B5D7B5D74}" type="datetime1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экономического развития и промышленности Республики Карелия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1301-A417-4577-A9B2-4F4D71298C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87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23E00-DDE5-451F-BC47-4D87B77F9E90}" type="datetime1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экономического развития и промышленности Республики Карелия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1301-A417-4577-A9B2-4F4D71298C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0771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115-58CD-41D8-A37B-00B325BE7FEA}" type="datetime1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экономического развития и промышленности Республики Карелия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1301-A417-4577-A9B2-4F4D71298C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8148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59074-D05F-41C2-8105-7B793FA28B10}" type="datetime1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экономического развития и промышленности Республики Карелия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1301-A417-4577-A9B2-4F4D71298C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4444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06C07-C461-4639-AA17-5387B3B99F0D}" type="datetime1">
              <a:rPr lang="ru-RU" smtClean="0"/>
              <a:pPr/>
              <a:t>14.03.2018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Министерство экономического развития и промышленности Республики Карелия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D1301-A417-4577-A9B2-4F4D71298C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40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EB96C-BE38-4BC2-846B-3D4EB9FF53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D1301-A417-4577-A9B2-4F4D71298C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21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10.emf"/><Relationship Id="rId4" Type="http://schemas.openxmlformats.org/officeDocument/2006/relationships/package" Target="../embeddings/_________Microsoft_Word1.docx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smb10.r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hyperlink" Target="consultantplus://offline/ref=C2A69B1A4F7F65BA493E16B24FB69F46918BF3E6ACE6BDA3643935E9A60199F359F30C53EDi67FI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2.png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72330"/>
            <a:ext cx="8291264" cy="558100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latin typeface="+mj-lt"/>
              </a:rPr>
              <a:t>О мерах поддержки малого и среднего бизнеса в Республике Карелия </a:t>
            </a:r>
            <a:endParaRPr lang="ru-RU" sz="3600" b="1" dirty="0" smtClean="0">
              <a:latin typeface="+mj-lt"/>
              <a:ea typeface="Calibri"/>
            </a:endParaRPr>
          </a:p>
          <a:p>
            <a:pPr algn="ctr">
              <a:buNone/>
            </a:pPr>
            <a:endParaRPr lang="ru-RU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70000"/>
              </a:lnSpc>
              <a:spcBef>
                <a:spcPts val="0"/>
              </a:spcBef>
              <a:buNone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70000"/>
              </a:lnSpc>
              <a:spcBef>
                <a:spcPts val="0"/>
              </a:spcBef>
              <a:buNone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70000"/>
              </a:lnSpc>
              <a:spcBef>
                <a:spcPts val="0"/>
              </a:spcBef>
              <a:buNone/>
            </a:pP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70000"/>
              </a:lnSpc>
              <a:spcBef>
                <a:spcPts val="0"/>
              </a:spcBef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70000"/>
              </a:lnSpc>
              <a:spcBef>
                <a:spcPts val="0"/>
              </a:spcBef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70000"/>
              </a:lnSpc>
              <a:spcBef>
                <a:spcPts val="0"/>
              </a:spcBef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70000"/>
              </a:lnSpc>
              <a:spcBef>
                <a:spcPts val="0"/>
              </a:spcBef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70000"/>
              </a:lnSpc>
              <a:spcBef>
                <a:spcPts val="0"/>
              </a:spcBef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2018 год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7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6174" y="1340768"/>
            <a:ext cx="7732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solidFill>
                <a:prstClr val="black"/>
              </a:solidFill>
            </a:endParaRPr>
          </a:p>
          <a:p>
            <a:pPr algn="just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41" y="188640"/>
            <a:ext cx="9144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2829" y="260077"/>
            <a:ext cx="799288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/>
              <a:t>Реализация мероприятий </a:t>
            </a:r>
            <a:r>
              <a:rPr lang="ru-RU" sz="2700" b="1" dirty="0"/>
              <a:t>в рамках поддержки муниципальных программ развития </a:t>
            </a:r>
            <a:r>
              <a:rPr lang="ru-RU" sz="2700" b="1" dirty="0" smtClean="0"/>
              <a:t>МСП </a:t>
            </a:r>
            <a:r>
              <a:rPr lang="ru-RU" sz="2700" b="1" dirty="0"/>
              <a:t>в </a:t>
            </a:r>
            <a:r>
              <a:rPr lang="ru-RU" sz="2700" b="1" dirty="0" err="1"/>
              <a:t>монопрофильных</a:t>
            </a:r>
            <a:r>
              <a:rPr lang="ru-RU" sz="2700" b="1" dirty="0"/>
              <a:t> муниципальных </a:t>
            </a:r>
            <a:r>
              <a:rPr lang="ru-RU" sz="2700" b="1" dirty="0" smtClean="0"/>
              <a:t>образованиях</a:t>
            </a:r>
            <a:r>
              <a:rPr lang="ru-RU" sz="2600" dirty="0"/>
              <a:t/>
            </a:r>
            <a:br>
              <a:rPr lang="ru-RU" sz="2600" dirty="0"/>
            </a:br>
            <a:endParaRPr lang="ru-RU" sz="2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72816"/>
            <a:ext cx="871296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Выделено 4,13 млн. рублей. Направления предоставления субсидий Администрациям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монопрофильных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муниципальных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образований при наличии программы (отсутствуют в </a:t>
            </a:r>
            <a:r>
              <a:rPr lang="ru-RU" i="1" dirty="0" err="1" smtClean="0">
                <a:solidFill>
                  <a:srgbClr val="FF0000"/>
                </a:solidFill>
              </a:rPr>
              <a:t>Вяртсильском</a:t>
            </a:r>
            <a:r>
              <a:rPr lang="ru-RU" i="1" dirty="0" smtClean="0">
                <a:solidFill>
                  <a:srgbClr val="FF0000"/>
                </a:solidFill>
              </a:rPr>
              <a:t>, </a:t>
            </a:r>
            <a:r>
              <a:rPr lang="ru-RU" i="1" dirty="0" err="1" smtClean="0">
                <a:solidFill>
                  <a:srgbClr val="FF0000"/>
                </a:solidFill>
              </a:rPr>
              <a:t>Лахденпохском</a:t>
            </a:r>
            <a:r>
              <a:rPr lang="ru-RU" i="1" dirty="0" smtClean="0">
                <a:solidFill>
                  <a:srgbClr val="FF0000"/>
                </a:solidFill>
              </a:rPr>
              <a:t>, Муезерском  городских поселениях) </a:t>
            </a:r>
            <a:endParaRPr lang="ru-RU" i="1" u="sng" dirty="0">
              <a:solidFill>
                <a:srgbClr val="FF0000"/>
              </a:solidFill>
            </a:endParaRPr>
          </a:p>
          <a:p>
            <a:pPr algn="just"/>
            <a:r>
              <a:rPr lang="ru-RU" b="1" dirty="0">
                <a:solidFill>
                  <a:prstClr val="black"/>
                </a:solidFill>
              </a:rPr>
              <a:t>  а) поддержка субъектов </a:t>
            </a:r>
            <a:r>
              <a:rPr lang="ru-RU" b="1" dirty="0" smtClean="0">
                <a:solidFill>
                  <a:prstClr val="black"/>
                </a:solidFill>
              </a:rPr>
              <a:t>МСП, </a:t>
            </a:r>
            <a:r>
              <a:rPr lang="ru-RU" b="1" dirty="0">
                <a:solidFill>
                  <a:prstClr val="black"/>
                </a:solidFill>
              </a:rPr>
              <a:t>осуществляющих деятельность в сфере производства товаров (работ, услуг), в том числе: </a:t>
            </a:r>
          </a:p>
          <a:p>
            <a:pPr algn="just"/>
            <a:r>
              <a:rPr lang="ru-RU" dirty="0">
                <a:solidFill>
                  <a:prstClr val="black"/>
                </a:solidFill>
              </a:rPr>
              <a:t>- субсидирование части затрат субъектов </a:t>
            </a:r>
            <a:r>
              <a:rPr lang="ru-RU" dirty="0" smtClean="0">
                <a:solidFill>
                  <a:prstClr val="black"/>
                </a:solidFill>
              </a:rPr>
              <a:t>МСП, </a:t>
            </a:r>
            <a:r>
              <a:rPr lang="ru-RU" dirty="0">
                <a:solidFill>
                  <a:prstClr val="black"/>
                </a:solidFill>
              </a:rPr>
              <a:t>связанных с уплатой процентов по </a:t>
            </a:r>
            <a:r>
              <a:rPr lang="ru-RU" dirty="0" smtClean="0">
                <a:solidFill>
                  <a:prstClr val="black"/>
                </a:solidFill>
              </a:rPr>
              <a:t>кредитам, </a:t>
            </a:r>
            <a:endParaRPr lang="ru-RU" dirty="0">
              <a:solidFill>
                <a:prstClr val="black"/>
              </a:solidFill>
            </a:endParaRPr>
          </a:p>
          <a:p>
            <a:pPr algn="just"/>
            <a:r>
              <a:rPr lang="ru-RU" dirty="0" smtClean="0">
                <a:solidFill>
                  <a:prstClr val="black"/>
                </a:solidFill>
              </a:rPr>
              <a:t>- субсидирование </a:t>
            </a:r>
            <a:r>
              <a:rPr lang="ru-RU" dirty="0">
                <a:solidFill>
                  <a:prstClr val="black"/>
                </a:solidFill>
              </a:rPr>
              <a:t>части затрат субъектов </a:t>
            </a:r>
            <a:r>
              <a:rPr lang="ru-RU" dirty="0" smtClean="0">
                <a:solidFill>
                  <a:prstClr val="black"/>
                </a:solidFill>
              </a:rPr>
              <a:t>МСП, </a:t>
            </a:r>
            <a:r>
              <a:rPr lang="ru-RU" dirty="0">
                <a:solidFill>
                  <a:prstClr val="black"/>
                </a:solidFill>
              </a:rPr>
              <a:t>связанных с уплатой лизинговых платежей и (или) первого взноса (аванса) по договору (договорам) </a:t>
            </a:r>
            <a:r>
              <a:rPr lang="ru-RU" dirty="0" smtClean="0">
                <a:solidFill>
                  <a:prstClr val="black"/>
                </a:solidFill>
              </a:rPr>
              <a:t>лизинга.</a:t>
            </a:r>
          </a:p>
          <a:p>
            <a:pPr marL="285750" indent="-285750" algn="just">
              <a:buFontTx/>
              <a:buChar char="-"/>
            </a:pPr>
            <a:endParaRPr lang="ru-RU" dirty="0">
              <a:solidFill>
                <a:prstClr val="black"/>
              </a:solidFill>
            </a:endParaRPr>
          </a:p>
          <a:p>
            <a:pPr algn="just"/>
            <a:r>
              <a:rPr lang="ru-RU" b="1" dirty="0">
                <a:solidFill>
                  <a:prstClr val="black"/>
                </a:solidFill>
              </a:rPr>
              <a:t>б) поддержка начинающих субъектов </a:t>
            </a:r>
            <a:r>
              <a:rPr lang="ru-RU" b="1" dirty="0" smtClean="0">
                <a:solidFill>
                  <a:prstClr val="black"/>
                </a:solidFill>
              </a:rPr>
              <a:t>МСП, </a:t>
            </a:r>
            <a:r>
              <a:rPr lang="ru-RU" b="1" dirty="0">
                <a:solidFill>
                  <a:prstClr val="black"/>
                </a:solidFill>
              </a:rPr>
              <a:t>в </a:t>
            </a:r>
            <a:r>
              <a:rPr lang="ru-RU" b="1" dirty="0" err="1" smtClean="0">
                <a:solidFill>
                  <a:prstClr val="black"/>
                </a:solidFill>
              </a:rPr>
              <a:t>т.ч</a:t>
            </a:r>
            <a:r>
              <a:rPr lang="ru-RU" b="1" dirty="0" smtClean="0">
                <a:solidFill>
                  <a:prstClr val="black"/>
                </a:solidFill>
              </a:rPr>
              <a:t>.: </a:t>
            </a:r>
            <a:r>
              <a:rPr lang="ru-RU" dirty="0" smtClean="0">
                <a:solidFill>
                  <a:prstClr val="black"/>
                </a:solidFill>
              </a:rPr>
              <a:t>целевые гранты на </a:t>
            </a:r>
            <a:r>
              <a:rPr lang="ru-RU" dirty="0">
                <a:solidFill>
                  <a:prstClr val="black"/>
                </a:solidFill>
              </a:rPr>
              <a:t>уплату первого взноса при заключении договора лизинга оборудования, выплату по передаче прав на франшизу (паушальный взнос</a:t>
            </a:r>
            <a:r>
              <a:rPr lang="ru-RU" dirty="0" smtClean="0">
                <a:solidFill>
                  <a:prstClr val="black"/>
                </a:solidFill>
              </a:rPr>
              <a:t>).</a:t>
            </a:r>
          </a:p>
          <a:p>
            <a:pPr algn="just"/>
            <a:endParaRPr lang="ru-RU" dirty="0">
              <a:solidFill>
                <a:prstClr val="black"/>
              </a:solidFill>
            </a:endParaRPr>
          </a:p>
          <a:p>
            <a:pPr algn="just"/>
            <a:r>
              <a:rPr lang="ru-RU" b="1" dirty="0">
                <a:solidFill>
                  <a:prstClr val="black"/>
                </a:solidFill>
              </a:rPr>
              <a:t>в) поддержка</a:t>
            </a:r>
            <a:r>
              <a:rPr lang="ru-RU" dirty="0">
                <a:solidFill>
                  <a:prstClr val="black"/>
                </a:solidFill>
              </a:rPr>
              <a:t> и развитие субъектов </a:t>
            </a:r>
            <a:r>
              <a:rPr lang="ru-RU" dirty="0" smtClean="0">
                <a:solidFill>
                  <a:prstClr val="black"/>
                </a:solidFill>
              </a:rPr>
              <a:t>МСП, </a:t>
            </a:r>
            <a:r>
              <a:rPr lang="ru-RU" dirty="0">
                <a:solidFill>
                  <a:prstClr val="black"/>
                </a:solidFill>
              </a:rPr>
              <a:t>занимающихся </a:t>
            </a:r>
            <a:r>
              <a:rPr lang="ru-RU" b="1" dirty="0">
                <a:solidFill>
                  <a:prstClr val="black"/>
                </a:solidFill>
              </a:rPr>
              <a:t>социально значимыми видами деятельности</a:t>
            </a:r>
            <a:r>
              <a:rPr lang="ru-RU" dirty="0">
                <a:solidFill>
                  <a:prstClr val="black"/>
                </a:solidFill>
              </a:rPr>
              <a:t>, в </a:t>
            </a:r>
            <a:r>
              <a:rPr lang="ru-RU" dirty="0" err="1" smtClean="0">
                <a:solidFill>
                  <a:prstClr val="black"/>
                </a:solidFill>
              </a:rPr>
              <a:t>т.ч</a:t>
            </a:r>
            <a:r>
              <a:rPr lang="ru-RU" dirty="0" smtClean="0">
                <a:solidFill>
                  <a:prstClr val="black"/>
                </a:solidFill>
              </a:rPr>
              <a:t>. </a:t>
            </a:r>
            <a:r>
              <a:rPr lang="ru-RU" dirty="0">
                <a:solidFill>
                  <a:prstClr val="black"/>
                </a:solidFill>
              </a:rPr>
              <a:t>создание и (или) развитие центров времяпрепровождения </a:t>
            </a:r>
            <a:r>
              <a:rPr lang="ru-RU" dirty="0" smtClean="0">
                <a:solidFill>
                  <a:prstClr val="black"/>
                </a:solidFill>
              </a:rPr>
              <a:t>детей.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07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>         </a:t>
            </a:r>
            <a:r>
              <a:rPr lang="ru-RU" sz="2700" b="1" dirty="0" smtClean="0"/>
              <a:t>Распределение субсидий </a:t>
            </a:r>
            <a:r>
              <a:rPr lang="ru-RU" sz="2700" b="1" dirty="0"/>
              <a:t>поддержки муниципальных программ развития МСП в </a:t>
            </a:r>
            <a:r>
              <a:rPr lang="ru-RU" sz="2700" b="1" dirty="0" err="1"/>
              <a:t>монопрофильных</a:t>
            </a:r>
            <a:r>
              <a:rPr lang="ru-RU" sz="2700" b="1" dirty="0"/>
              <a:t> муниципальных образованиях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432395"/>
              </p:ext>
            </p:extLst>
          </p:nvPr>
        </p:nvGraphicFramePr>
        <p:xfrm>
          <a:off x="369888" y="1989138"/>
          <a:ext cx="8621712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5" name="Документ" r:id="rId4" imgW="6415648" imgH="2971899" progId="Word.Document.12">
                  <p:embed/>
                </p:oleObj>
              </mc:Choice>
              <mc:Fallback>
                <p:oleObj name="Документ" r:id="rId4" imgW="6415648" imgH="2971899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8" y="1989138"/>
                        <a:ext cx="8621712" cy="42481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41" y="188640"/>
            <a:ext cx="9144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56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712968" cy="122413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smtClean="0"/>
              <a:t>   Постановление </a:t>
            </a:r>
            <a:r>
              <a:rPr lang="ru-RU" sz="2200" b="1" dirty="0"/>
              <a:t>Правительства РК от 03.03.2014 N </a:t>
            </a:r>
            <a:r>
              <a:rPr lang="ru-RU" sz="2200" b="1" dirty="0" smtClean="0"/>
              <a:t>49-П (ред</a:t>
            </a:r>
            <a:r>
              <a:rPr lang="ru-RU" sz="2200" b="1" dirty="0"/>
              <a:t>. от 07.09.2017)</a:t>
            </a:r>
            <a:br>
              <a:rPr lang="ru-RU" sz="2200" b="1" dirty="0"/>
            </a:br>
            <a:r>
              <a:rPr lang="ru-RU" sz="2200" b="1" dirty="0"/>
              <a:t>"Об утверждении государственной программы </a:t>
            </a:r>
            <a:r>
              <a:rPr lang="ru-RU" sz="2200" b="1" dirty="0" smtClean="0"/>
              <a:t>РК </a:t>
            </a:r>
            <a:br>
              <a:rPr lang="ru-RU" sz="2200" b="1" dirty="0" smtClean="0"/>
            </a:br>
            <a:r>
              <a:rPr lang="ru-RU" sz="2200" b="1" dirty="0" smtClean="0"/>
              <a:t>"Экономическое </a:t>
            </a:r>
            <a:r>
              <a:rPr lang="ru-RU" sz="2200" b="1" dirty="0"/>
              <a:t>развитие и инновационная экономика </a:t>
            </a:r>
            <a:r>
              <a:rPr lang="ru-RU" sz="2200" b="1" dirty="0" smtClean="0"/>
              <a:t>РК" </a:t>
            </a:r>
            <a:br>
              <a:rPr lang="ru-RU" sz="2200" b="1" dirty="0" smtClean="0"/>
            </a:br>
            <a:r>
              <a:rPr lang="ru-RU" sz="2000" b="1" dirty="0" smtClean="0"/>
              <a:t>подпрограмма </a:t>
            </a:r>
            <a:r>
              <a:rPr lang="ru-RU" sz="2000" b="1" dirty="0"/>
              <a:t>2  "Развитие малого и среднего предпринимательства</a:t>
            </a:r>
            <a:r>
              <a:rPr lang="ru-RU" sz="2000" b="1" dirty="0" smtClean="0"/>
              <a:t>»</a:t>
            </a:r>
            <a:br>
              <a:rPr lang="ru-RU" sz="2000" b="1" dirty="0" smtClean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712968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700" b="1" dirty="0" smtClean="0"/>
              <a:t>	</a:t>
            </a:r>
          </a:p>
          <a:p>
            <a:pPr marL="0" indent="0" algn="just">
              <a:buNone/>
            </a:pPr>
            <a:r>
              <a:rPr lang="ru-RU" sz="17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Субсидии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предоставляются при соблюдении следующих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условий:</a:t>
            </a:r>
          </a:p>
          <a:p>
            <a:pPr marL="0" indent="0" algn="just">
              <a:buNone/>
            </a:pPr>
            <a:r>
              <a:rPr lang="ru-RU" sz="1700" b="1" dirty="0"/>
              <a:t>	</a:t>
            </a:r>
            <a:r>
              <a:rPr lang="ru-RU" sz="1700" dirty="0" smtClean="0"/>
              <a:t>а</a:t>
            </a:r>
            <a:r>
              <a:rPr lang="ru-RU" sz="1700" dirty="0"/>
              <a:t>) </a:t>
            </a:r>
            <a:r>
              <a:rPr lang="ru-RU" sz="1700" u="sng" dirty="0"/>
              <a:t>наличие в муниципальном образовании утвержденной муниципальной программы развития </a:t>
            </a:r>
            <a:r>
              <a:rPr lang="ru-RU" sz="1700" u="sng" dirty="0" smtClean="0"/>
              <a:t>МСП</a:t>
            </a:r>
            <a:r>
              <a:rPr lang="ru-RU" sz="1700" dirty="0" smtClean="0"/>
              <a:t>, </a:t>
            </a:r>
            <a:r>
              <a:rPr lang="ru-RU" sz="1700" dirty="0"/>
              <a:t>подпрограммы, мероприятий на соответствующий финансовый год и плановый </a:t>
            </a:r>
            <a:r>
              <a:rPr lang="ru-RU" sz="1700" dirty="0" smtClean="0"/>
              <a:t>период </a:t>
            </a:r>
            <a:r>
              <a:rPr lang="ru-RU" sz="1700" dirty="0" smtClean="0">
                <a:solidFill>
                  <a:srgbClr val="FF0000"/>
                </a:solidFill>
              </a:rPr>
              <a:t>(срок программы истекает в Сортавальском и Сегежском муниципальных районах )</a:t>
            </a:r>
          </a:p>
          <a:p>
            <a:pPr marL="0" indent="0" algn="just">
              <a:buNone/>
            </a:pPr>
            <a:r>
              <a:rPr lang="ru-RU" sz="1700" dirty="0"/>
              <a:t>	</a:t>
            </a:r>
            <a:r>
              <a:rPr lang="ru-RU" sz="1700" dirty="0" smtClean="0"/>
              <a:t>б</a:t>
            </a:r>
            <a:r>
              <a:rPr lang="ru-RU" sz="1700" dirty="0"/>
              <a:t>) обеспечение </a:t>
            </a:r>
            <a:r>
              <a:rPr lang="ru-RU" sz="1700" u="sng" dirty="0" err="1"/>
              <a:t>софинансирования</a:t>
            </a:r>
            <a:r>
              <a:rPr lang="ru-RU" sz="1700" dirty="0"/>
              <a:t> муниципальной программы за счет средств местного бюджета в размере </a:t>
            </a:r>
            <a:r>
              <a:rPr lang="ru-RU" sz="1700" b="1" u="sng" dirty="0"/>
              <a:t>не менее 5%</a:t>
            </a:r>
            <a:r>
              <a:rPr lang="ru-RU" sz="1700" dirty="0"/>
              <a:t> от общей суммы </a:t>
            </a:r>
            <a:r>
              <a:rPr lang="ru-RU" sz="1700" dirty="0" smtClean="0"/>
              <a:t>субсидии;</a:t>
            </a:r>
          </a:p>
          <a:p>
            <a:pPr marL="0" indent="0" algn="just">
              <a:buNone/>
            </a:pPr>
            <a:r>
              <a:rPr lang="ru-RU" sz="1700" dirty="0"/>
              <a:t>	</a:t>
            </a:r>
            <a:r>
              <a:rPr lang="ru-RU" sz="1700" dirty="0" smtClean="0"/>
              <a:t>в</a:t>
            </a:r>
            <a:r>
              <a:rPr lang="ru-RU" sz="1700" dirty="0"/>
              <a:t>) направление субсидий </a:t>
            </a:r>
            <a:r>
              <a:rPr lang="ru-RU" sz="1700" b="1" dirty="0"/>
              <a:t>на реализацию </a:t>
            </a:r>
            <a:r>
              <a:rPr lang="ru-RU" sz="1700" b="1" dirty="0" smtClean="0"/>
              <a:t>следующих мероприятий</a:t>
            </a:r>
            <a:r>
              <a:rPr lang="ru-RU" sz="1700" dirty="0" smtClean="0"/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prstClr val="black"/>
                </a:solidFill>
              </a:rPr>
              <a:t>предоставление </a:t>
            </a:r>
            <a:r>
              <a:rPr lang="ru-RU" sz="1700" dirty="0">
                <a:solidFill>
                  <a:prstClr val="black"/>
                </a:solidFill>
              </a:rPr>
              <a:t>грантов начинающим субъектам МСП </a:t>
            </a:r>
            <a:r>
              <a:rPr lang="ru-RU" sz="1700" dirty="0" smtClean="0">
                <a:solidFill>
                  <a:prstClr val="black"/>
                </a:solidFill>
              </a:rPr>
              <a:t> </a:t>
            </a:r>
            <a:r>
              <a:rPr lang="ru-RU" sz="1700" b="1" dirty="0" smtClean="0">
                <a:solidFill>
                  <a:prstClr val="black"/>
                </a:solidFill>
              </a:rPr>
              <a:t>на </a:t>
            </a:r>
            <a:r>
              <a:rPr lang="ru-RU" sz="1700" b="1" dirty="0">
                <a:solidFill>
                  <a:prstClr val="black"/>
                </a:solidFill>
              </a:rPr>
              <a:t>создание собственного </a:t>
            </a:r>
            <a:r>
              <a:rPr lang="ru-RU" sz="1700" b="1" dirty="0" smtClean="0">
                <a:solidFill>
                  <a:prstClr val="black"/>
                </a:solidFill>
              </a:rPr>
              <a:t>дела</a:t>
            </a:r>
            <a:r>
              <a:rPr lang="ru-RU" sz="1700" dirty="0" smtClean="0">
                <a:solidFill>
                  <a:prstClr val="black"/>
                </a:solidFill>
              </a:rPr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700" dirty="0" smtClean="0"/>
              <a:t>субсидирование </a:t>
            </a:r>
            <a:r>
              <a:rPr lang="ru-RU" sz="1700" dirty="0"/>
              <a:t>части </a:t>
            </a:r>
            <a:r>
              <a:rPr lang="ru-RU" sz="1700" b="1" dirty="0"/>
              <a:t>затрат субъектам МСП,  связанных с </a:t>
            </a:r>
            <a:r>
              <a:rPr lang="ru-RU" sz="1700" b="1" dirty="0" smtClean="0"/>
              <a:t>приобретением </a:t>
            </a:r>
            <a:r>
              <a:rPr lang="ru-RU" sz="1700" b="1" dirty="0"/>
              <a:t>специализированных автомагазинов </a:t>
            </a:r>
            <a:r>
              <a:rPr lang="ru-RU" sz="1700" dirty="0"/>
              <a:t>для </a:t>
            </a:r>
            <a:r>
              <a:rPr lang="ru-RU" sz="1700" dirty="0" smtClean="0"/>
              <a:t>осуществления </a:t>
            </a:r>
            <a:r>
              <a:rPr lang="ru-RU" sz="1700" dirty="0"/>
              <a:t>торговой деятельности в удаленных и </a:t>
            </a:r>
            <a:r>
              <a:rPr lang="ru-RU" sz="1700" dirty="0" smtClean="0"/>
              <a:t> труднодоступных </a:t>
            </a:r>
            <a:r>
              <a:rPr lang="ru-RU" sz="1700" dirty="0"/>
              <a:t>населенных пунктах Республики Карелия</a:t>
            </a:r>
            <a:r>
              <a:rPr lang="ru-RU" sz="1700" dirty="0" smtClean="0"/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700" b="1" dirty="0" smtClean="0"/>
              <a:t> </a:t>
            </a:r>
            <a:r>
              <a:rPr lang="ru-RU" sz="1700" dirty="0"/>
              <a:t>субсидирование части </a:t>
            </a:r>
            <a:r>
              <a:rPr lang="ru-RU" sz="1700" b="1" dirty="0"/>
              <a:t>затрат субъектов МСП, связанных </a:t>
            </a:r>
            <a:r>
              <a:rPr lang="ru-RU" sz="1700" b="1" dirty="0" smtClean="0"/>
              <a:t>с </a:t>
            </a:r>
            <a:r>
              <a:rPr lang="ru-RU" sz="1700" b="1" dirty="0"/>
              <a:t>уплатой процентов по кредитам</a:t>
            </a:r>
            <a:r>
              <a:rPr lang="ru-RU" sz="1700" dirty="0"/>
              <a:t>, привлеченным в российских кредитных организациях</a:t>
            </a:r>
            <a:r>
              <a:rPr lang="ru-RU" sz="1700" dirty="0" smtClean="0"/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700" b="1" dirty="0" smtClean="0"/>
              <a:t> </a:t>
            </a:r>
            <a:r>
              <a:rPr lang="ru-RU" sz="1700" dirty="0"/>
              <a:t>субсидирование части </a:t>
            </a:r>
            <a:r>
              <a:rPr lang="ru-RU" sz="1700" b="1" dirty="0"/>
              <a:t>затрат субъектов МСП, связанных с приобретением оборудования в целях создания и (или) развития, и (или) модернизации производства товаров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24640" cy="120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19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6174" y="1340768"/>
            <a:ext cx="7732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solidFill>
                <a:prstClr val="black"/>
              </a:solidFill>
            </a:endParaRPr>
          </a:p>
          <a:p>
            <a:pPr algn="just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41" y="188640"/>
            <a:ext cx="9144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2829" y="260077"/>
            <a:ext cx="799288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2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5" y="1772816"/>
            <a:ext cx="2952328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Правительством </a:t>
            </a:r>
            <a:r>
              <a:rPr lang="ru-RU" sz="2000" dirty="0">
                <a:solidFill>
                  <a:prstClr val="black"/>
                </a:solidFill>
              </a:rPr>
              <a:t>Республики Карелия выделено дополнительное </a:t>
            </a:r>
            <a:r>
              <a:rPr lang="ru-RU" sz="2000" dirty="0" smtClean="0">
                <a:solidFill>
                  <a:prstClr val="black"/>
                </a:solidFill>
              </a:rPr>
              <a:t>финансирование в размере </a:t>
            </a:r>
            <a:r>
              <a:rPr lang="ru-RU" sz="2000" b="1" u="sng" dirty="0" smtClean="0">
                <a:solidFill>
                  <a:prstClr val="black"/>
                </a:solidFill>
              </a:rPr>
              <a:t>20 млн. рублей</a:t>
            </a:r>
            <a:r>
              <a:rPr lang="ru-RU" sz="2000" b="1" dirty="0" smtClean="0">
                <a:solidFill>
                  <a:prstClr val="black"/>
                </a:solidFill>
              </a:rPr>
              <a:t> </a:t>
            </a:r>
            <a:r>
              <a:rPr lang="ru-RU" sz="2000" dirty="0" smtClean="0">
                <a:solidFill>
                  <a:prstClr val="black"/>
                </a:solidFill>
              </a:rPr>
              <a:t>на предоставление </a:t>
            </a:r>
            <a:r>
              <a:rPr lang="ru-RU" sz="2000" dirty="0">
                <a:solidFill>
                  <a:prstClr val="black"/>
                </a:solidFill>
              </a:rPr>
              <a:t>субсидий на </a:t>
            </a:r>
            <a:r>
              <a:rPr lang="ru-RU" sz="2000" dirty="0" err="1">
                <a:solidFill>
                  <a:prstClr val="black"/>
                </a:solidFill>
              </a:rPr>
              <a:t>софинансирование</a:t>
            </a:r>
            <a:r>
              <a:rPr lang="ru-RU" sz="2000" dirty="0">
                <a:solidFill>
                  <a:prstClr val="black"/>
                </a:solidFill>
              </a:rPr>
              <a:t> муниципальных </a:t>
            </a:r>
            <a:r>
              <a:rPr lang="ru-RU" sz="2000" dirty="0" smtClean="0">
                <a:solidFill>
                  <a:prstClr val="black"/>
                </a:solidFill>
              </a:rPr>
              <a:t>программ</a:t>
            </a:r>
          </a:p>
          <a:p>
            <a:pPr algn="just"/>
            <a:endParaRPr lang="ru-RU" sz="1700" dirty="0">
              <a:solidFill>
                <a:prstClr val="black"/>
              </a:solidFill>
            </a:endParaRPr>
          </a:p>
          <a:p>
            <a:pPr algn="just"/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193178"/>
            <a:ext cx="1944216" cy="1457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217024"/>
              </p:ext>
            </p:extLst>
          </p:nvPr>
        </p:nvGraphicFramePr>
        <p:xfrm>
          <a:off x="3620638" y="188642"/>
          <a:ext cx="5141748" cy="6426426"/>
        </p:xfrm>
        <a:graphic>
          <a:graphicData uri="http://schemas.openxmlformats.org/drawingml/2006/table">
            <a:tbl>
              <a:tblPr firstRow="1" firstCol="1" lastRow="1" bandRow="1"/>
              <a:tblGrid>
                <a:gridCol w="247664"/>
                <a:gridCol w="3044749"/>
                <a:gridCol w="619160"/>
                <a:gridCol w="1230175"/>
              </a:tblGrid>
              <a:tr h="4859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Наименование органа местного самоуправления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Количество баллов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</a:rPr>
                        <a:t>Всего (руб.)</a:t>
                      </a:r>
                      <a:endParaRPr lang="ru-R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Администрация </a:t>
                      </a:r>
                      <a:r>
                        <a:rPr lang="ru-RU" sz="1050" dirty="0" err="1">
                          <a:effectLst/>
                          <a:latin typeface="Times New Roman"/>
                          <a:ea typeface="Times New Roman"/>
                        </a:rPr>
                        <a:t>Лоухского</a:t>
                      </a: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 муниципального района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65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780 000,00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Администрация </a:t>
                      </a:r>
                      <a:r>
                        <a:rPr lang="ru-RU" sz="1050" dirty="0" err="1">
                          <a:effectLst/>
                          <a:latin typeface="Times New Roman"/>
                          <a:ea typeface="Times New Roman"/>
                        </a:rPr>
                        <a:t>Олонецкого</a:t>
                      </a: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 национального муниципальный район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90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1 662 357,41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Администрация Медвежьегорского муниципального района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70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1 198 732,57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Администрация Беломорского муниципального района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70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1 453 105,20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Администрация Калевальского муниципального района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819 898,61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Администрация Кемского муниципального  района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55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450 000,00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Администрация Петрозаводского городского округа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90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1 492 775,67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Администрация Сегежского муниципального района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60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1 000 836,50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Администрация </a:t>
                      </a:r>
                      <a:r>
                        <a:rPr lang="ru-RU" sz="1050" dirty="0" err="1">
                          <a:effectLst/>
                          <a:latin typeface="Times New Roman"/>
                          <a:ea typeface="Times New Roman"/>
                        </a:rPr>
                        <a:t>Прионежского</a:t>
                      </a: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 муниципального района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55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893 409,38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Администрация Кондопожского муниципального района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45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746 387,83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Администрация Питкярантского муниципального района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60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950 000,00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Администрация Лахденпохского муниципального района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65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900 000,00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Администрация Пудожского муниципального района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80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1 345 754,12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Администрация Суоярвского муниципального района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60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950 000,00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Администрация Костомукшского городского округа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1 639 797,21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Администрация Пряжинского национального муниципального района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80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1 371 191,38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Администрация Сегежского городского поселения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70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1 000 000,00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18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Администрация Сортавальского муниципального района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80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1 345 754,12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1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</a:rPr>
                        <a:t>1245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</a:rPr>
                        <a:t>20 000 000,0</a:t>
                      </a:r>
                    </a:p>
                  </a:txBody>
                  <a:tcPr marL="43391" marR="433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03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6174" y="1340768"/>
            <a:ext cx="7732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solidFill>
                <a:prstClr val="black"/>
              </a:solidFill>
            </a:endParaRPr>
          </a:p>
          <a:p>
            <a:pPr algn="just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41" y="188640"/>
            <a:ext cx="9144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60252" y="260077"/>
            <a:ext cx="799288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2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" y="1772816"/>
            <a:ext cx="2699792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Правительством </a:t>
            </a:r>
            <a:r>
              <a:rPr lang="ru-RU" sz="2000" dirty="0">
                <a:solidFill>
                  <a:prstClr val="black"/>
                </a:solidFill>
              </a:rPr>
              <a:t>Республики Карелия выделено </a:t>
            </a:r>
            <a:r>
              <a:rPr lang="ru-RU" sz="2000" dirty="0" smtClean="0">
                <a:solidFill>
                  <a:prstClr val="black"/>
                </a:solidFill>
              </a:rPr>
              <a:t>финансирование в размере </a:t>
            </a:r>
            <a:r>
              <a:rPr lang="ru-RU" sz="2000" b="1" u="sng" dirty="0" smtClean="0">
                <a:solidFill>
                  <a:prstClr val="black"/>
                </a:solidFill>
              </a:rPr>
              <a:t>20 млн. рублей</a:t>
            </a:r>
            <a:r>
              <a:rPr lang="ru-RU" sz="2000" b="1" dirty="0" smtClean="0">
                <a:solidFill>
                  <a:prstClr val="black"/>
                </a:solidFill>
              </a:rPr>
              <a:t> </a:t>
            </a:r>
            <a:r>
              <a:rPr lang="ru-RU" sz="2000" dirty="0" smtClean="0">
                <a:solidFill>
                  <a:prstClr val="black"/>
                </a:solidFill>
              </a:rPr>
              <a:t>на предоставление </a:t>
            </a:r>
            <a:r>
              <a:rPr lang="ru-RU" sz="2000" dirty="0">
                <a:solidFill>
                  <a:prstClr val="black"/>
                </a:solidFill>
              </a:rPr>
              <a:t>субсидий на </a:t>
            </a:r>
            <a:r>
              <a:rPr lang="ru-RU" sz="2000" dirty="0" err="1">
                <a:solidFill>
                  <a:prstClr val="black"/>
                </a:solidFill>
              </a:rPr>
              <a:t>софинансирование</a:t>
            </a:r>
            <a:r>
              <a:rPr lang="ru-RU" sz="2000" dirty="0">
                <a:solidFill>
                  <a:prstClr val="black"/>
                </a:solidFill>
              </a:rPr>
              <a:t> муниципальных </a:t>
            </a:r>
            <a:r>
              <a:rPr lang="ru-RU" sz="2000" dirty="0" smtClean="0">
                <a:solidFill>
                  <a:prstClr val="black"/>
                </a:solidFill>
              </a:rPr>
              <a:t>программ в 2018 году</a:t>
            </a:r>
          </a:p>
          <a:p>
            <a:pPr algn="just"/>
            <a:endParaRPr lang="ru-RU" sz="1700" dirty="0">
              <a:solidFill>
                <a:prstClr val="black"/>
              </a:solidFill>
            </a:endParaRPr>
          </a:p>
          <a:p>
            <a:pPr algn="just"/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9" y="5229200"/>
            <a:ext cx="1944216" cy="1457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15817" y="171619"/>
            <a:ext cx="6048671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 </a:t>
            </a:r>
          </a:p>
          <a:p>
            <a:pPr algn="ctr"/>
            <a:r>
              <a:rPr lang="ru-RU" sz="1600" b="1" dirty="0"/>
              <a:t>Министерство </a:t>
            </a:r>
            <a:r>
              <a:rPr lang="ru-RU" sz="1600" b="1" dirty="0" smtClean="0"/>
              <a:t>объявляет </a:t>
            </a:r>
            <a:r>
              <a:rPr lang="ru-RU" sz="1600" b="1" dirty="0">
                <a:solidFill>
                  <a:srgbClr val="FF0000"/>
                </a:solidFill>
              </a:rPr>
              <a:t>о проведении процедуры по предоставлению </a:t>
            </a:r>
            <a:r>
              <a:rPr lang="ru-RU" sz="1600" b="1" dirty="0" smtClean="0">
                <a:solidFill>
                  <a:srgbClr val="FF0000"/>
                </a:solidFill>
              </a:rPr>
              <a:t>субсидий </a:t>
            </a:r>
            <a:r>
              <a:rPr lang="ru-RU" sz="1600" b="1" dirty="0">
                <a:solidFill>
                  <a:srgbClr val="FF0000"/>
                </a:solidFill>
              </a:rPr>
              <a:t>из бюджета Республики Карелия </a:t>
            </a:r>
            <a:r>
              <a:rPr lang="ru-RU" sz="1600" b="1" dirty="0"/>
              <a:t>бюджетам муниципальных образований для </a:t>
            </a:r>
            <a:r>
              <a:rPr lang="ru-RU" sz="1600" b="1" dirty="0" err="1"/>
              <a:t>софинансирования</a:t>
            </a:r>
            <a:r>
              <a:rPr lang="ru-RU" sz="1600" b="1" dirty="0"/>
              <a:t> муниципальных программ развития малого и среднего предпринимательства. </a:t>
            </a:r>
            <a:endParaRPr lang="ru-RU" sz="1600" b="1" dirty="0" smtClean="0"/>
          </a:p>
          <a:p>
            <a:r>
              <a:rPr lang="ru-RU" sz="1600" dirty="0" smtClean="0"/>
              <a:t>10 млн. рублей – март, 10 млн. рублей – апрель 2018 года </a:t>
            </a:r>
          </a:p>
          <a:p>
            <a:endParaRPr lang="ru-RU" sz="1600" dirty="0"/>
          </a:p>
          <a:p>
            <a:pPr algn="just"/>
            <a:r>
              <a:rPr lang="ru-RU" sz="1600" dirty="0" smtClean="0"/>
              <a:t>Порядок </a:t>
            </a:r>
            <a:r>
              <a:rPr lang="ru-RU" sz="1600" dirty="0"/>
              <a:t>проведения процедуры по предоставлению субсидий определен приказом Министерства экономического развития и промышленности Республики Карелия от 22 сентября 2017 года № 199-А </a:t>
            </a:r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Субсидии предоставляются бюджетам муниципальных образований на реализацию мероприятий муниципальных программ, указанных в пункте 16 указанного Порядка. </a:t>
            </a:r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Заявки подаются в Министерство </a:t>
            </a:r>
            <a:r>
              <a:rPr lang="ru-RU" sz="1600" b="1" dirty="0" smtClean="0">
                <a:solidFill>
                  <a:srgbClr val="FF0000"/>
                </a:solidFill>
              </a:rPr>
              <a:t>в </a:t>
            </a:r>
            <a:r>
              <a:rPr lang="ru-RU" sz="1600" b="1" dirty="0">
                <a:solidFill>
                  <a:srgbClr val="FF0000"/>
                </a:solidFill>
              </a:rPr>
              <a:t>течение пятнадцати календарных дней со дня размещения объявления о проведении процедуры по предоставлению субсидии на официальном Интернет-портале «Портал малого и среднего предпринимательства Республики Карелия» </a:t>
            </a:r>
            <a:r>
              <a:rPr lang="ru-RU" sz="1600" dirty="0"/>
              <a:t>(</a:t>
            </a:r>
            <a:r>
              <a:rPr lang="ru-RU" sz="1600" u="sng" dirty="0">
                <a:hlinkClick r:id="rId4"/>
              </a:rPr>
              <a:t>http://smb10.ru/</a:t>
            </a:r>
            <a:r>
              <a:rPr lang="ru-RU" sz="1600" dirty="0"/>
              <a:t>) по адресу: 185028, г. Петрозаводск, ул. Андропова, 2, </a:t>
            </a:r>
            <a:r>
              <a:rPr lang="ru-RU" sz="1600" dirty="0" err="1"/>
              <a:t>каб</a:t>
            </a:r>
            <a:r>
              <a:rPr lang="ru-RU" sz="1600" dirty="0"/>
              <a:t>. 323  (в рабочие дни кроме пятницы: с 9.00 до 13.00 и с 14.00 до 17.15, в пятницу: с 9.00 до 13.00 и с 14.00 до 17.00).</a:t>
            </a:r>
          </a:p>
          <a:p>
            <a:r>
              <a:rPr lang="ru-RU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768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642754"/>
            <a:ext cx="72728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ru-RU" sz="2200" b="1" dirty="0" smtClean="0"/>
              <a:t>ПЛАНИРУЕТСЯ:</a:t>
            </a:r>
            <a:endParaRPr lang="ru-RU" sz="2200" b="1" dirty="0"/>
          </a:p>
          <a:p>
            <a:pPr marL="0" lvl="1" algn="just"/>
            <a:r>
              <a:rPr lang="ru-RU" sz="2200" b="1" dirty="0" smtClean="0"/>
              <a:t>Субсидия </a:t>
            </a:r>
            <a:r>
              <a:rPr lang="ru-RU" sz="2200" b="1" dirty="0"/>
              <a:t>субъектам </a:t>
            </a:r>
            <a:r>
              <a:rPr lang="ru-RU" sz="2200" b="1" dirty="0" smtClean="0"/>
              <a:t>МСП, </a:t>
            </a:r>
            <a:r>
              <a:rPr lang="ru-RU" sz="2200" b="1" dirty="0"/>
              <a:t>осуществляющим производство </a:t>
            </a:r>
            <a:r>
              <a:rPr lang="ru-RU" sz="2200" b="1" dirty="0" smtClean="0"/>
              <a:t>товаров</a:t>
            </a:r>
            <a:endParaRPr lang="ru-RU" sz="2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015510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00FF"/>
                </a:solidFill>
              </a:rPr>
              <a:t>Сумма субсидии  </a:t>
            </a:r>
            <a:r>
              <a:rPr lang="ru-RU" i="1" dirty="0" smtClean="0">
                <a:solidFill>
                  <a:srgbClr val="0000FF"/>
                </a:solidFill>
              </a:rPr>
              <a:t>70</a:t>
            </a:r>
            <a:r>
              <a:rPr lang="ru-RU" i="1" dirty="0">
                <a:solidFill>
                  <a:srgbClr val="0000FF"/>
                </a:solidFill>
              </a:rPr>
              <a:t>% от произведенных </a:t>
            </a:r>
            <a:r>
              <a:rPr lang="ru-RU" i="1" dirty="0" smtClean="0">
                <a:solidFill>
                  <a:srgbClr val="0000FF"/>
                </a:solidFill>
              </a:rPr>
              <a:t>затрат, но </a:t>
            </a:r>
            <a:r>
              <a:rPr lang="ru-RU" i="1" dirty="0">
                <a:solidFill>
                  <a:srgbClr val="0000FF"/>
                </a:solidFill>
              </a:rPr>
              <a:t>не более 2</a:t>
            </a:r>
            <a:r>
              <a:rPr lang="ru-RU" i="1" dirty="0" smtClean="0">
                <a:solidFill>
                  <a:srgbClr val="0000FF"/>
                </a:solidFill>
              </a:rPr>
              <a:t> </a:t>
            </a:r>
            <a:r>
              <a:rPr lang="ru-RU" i="1" dirty="0">
                <a:solidFill>
                  <a:srgbClr val="0000FF"/>
                </a:solidFill>
              </a:rPr>
              <a:t>млн. руб. </a:t>
            </a:r>
            <a:r>
              <a:rPr lang="ru-RU" i="1" dirty="0" smtClean="0">
                <a:solidFill>
                  <a:srgbClr val="0000FF"/>
                </a:solidFill>
              </a:rPr>
              <a:t>на приобретение </a:t>
            </a:r>
            <a:r>
              <a:rPr lang="ru-RU" i="1" dirty="0">
                <a:solidFill>
                  <a:srgbClr val="0000FF"/>
                </a:solidFill>
              </a:rPr>
              <a:t>оборудования </a:t>
            </a:r>
            <a:r>
              <a:rPr lang="ru-RU" i="1" dirty="0" smtClean="0">
                <a:solidFill>
                  <a:srgbClr val="0000FF"/>
                </a:solidFill>
              </a:rPr>
              <a:t>предприятиями, осуществляющих производство </a:t>
            </a:r>
          </a:p>
          <a:p>
            <a:r>
              <a:rPr lang="ru-RU" i="1" dirty="0" smtClean="0">
                <a:solidFill>
                  <a:srgbClr val="0000FF"/>
                </a:solidFill>
              </a:rPr>
              <a:t>- продовольственных </a:t>
            </a:r>
            <a:r>
              <a:rPr lang="ru-RU" i="1" dirty="0">
                <a:solidFill>
                  <a:srgbClr val="0000FF"/>
                </a:solidFill>
              </a:rPr>
              <a:t>товаров</a:t>
            </a:r>
          </a:p>
          <a:p>
            <a:r>
              <a:rPr lang="ru-RU" i="1" dirty="0" smtClean="0">
                <a:solidFill>
                  <a:srgbClr val="0000FF"/>
                </a:solidFill>
              </a:rPr>
              <a:t>- изделий </a:t>
            </a:r>
            <a:r>
              <a:rPr lang="ru-RU" i="1" dirty="0">
                <a:solidFill>
                  <a:srgbClr val="0000FF"/>
                </a:solidFill>
              </a:rPr>
              <a:t>народных художественных </a:t>
            </a:r>
            <a:r>
              <a:rPr lang="ru-RU" i="1" dirty="0" smtClean="0">
                <a:solidFill>
                  <a:srgbClr val="0000FF"/>
                </a:solidFill>
              </a:rPr>
              <a:t>промыслов.</a:t>
            </a:r>
            <a:endParaRPr lang="ru-RU" i="1" dirty="0">
              <a:solidFill>
                <a:srgbClr val="0000FF"/>
              </a:solidFill>
            </a:endParaRPr>
          </a:p>
          <a:p>
            <a:r>
              <a:rPr lang="ru-RU" b="1" dirty="0" smtClean="0"/>
              <a:t>Предоставляется на  конкурсной основе:</a:t>
            </a:r>
            <a:endParaRPr lang="ru-RU" b="1" dirty="0"/>
          </a:p>
        </p:txBody>
      </p:sp>
      <p:pic>
        <p:nvPicPr>
          <p:cNvPr id="4" name="Picture 3" descr="W:\_innovmb\Жарова К.Е\Картинки для презентации Родионова\b5b07d8e96e5e268db775886fd4e92f923efd0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38743"/>
            <a:ext cx="3243867" cy="2151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9696" y="3432872"/>
            <a:ext cx="4883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приоритетном порядке предоставляется:</a:t>
            </a:r>
          </a:p>
        </p:txBody>
      </p:sp>
      <p:pic>
        <p:nvPicPr>
          <p:cNvPr id="1027" name="Picture 3" descr="Z:\Обмен между отделами\Инновации и малый бизнес\Жарова\Картинки для презентации Родионова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890661"/>
            <a:ext cx="3243867" cy="1722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51580" y="3772770"/>
            <a:ext cx="48565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При обеспечении </a:t>
            </a:r>
            <a:r>
              <a:rPr lang="ru-RU" dirty="0"/>
              <a:t>уровня средней заработной платы работников</a:t>
            </a:r>
            <a:r>
              <a:rPr lang="ru-RU" dirty="0" smtClean="0"/>
              <a:t>, </a:t>
            </a:r>
            <a:r>
              <a:rPr lang="ru-RU" dirty="0"/>
              <a:t>не ниже уровня среднеотраслевой заработной </a:t>
            </a:r>
            <a:r>
              <a:rPr lang="ru-RU" dirty="0" smtClean="0"/>
              <a:t>платы;</a:t>
            </a:r>
            <a:endParaRPr lang="ru-RU" dirty="0"/>
          </a:p>
          <a:p>
            <a:r>
              <a:rPr lang="ru-RU" dirty="0" smtClean="0"/>
              <a:t>- При увеличении </a:t>
            </a:r>
            <a:r>
              <a:rPr lang="ru-RU" dirty="0"/>
              <a:t>количества рабочих мест;</a:t>
            </a:r>
          </a:p>
          <a:p>
            <a:r>
              <a:rPr lang="ru-RU" dirty="0" smtClean="0"/>
              <a:t>- </a:t>
            </a:r>
            <a:r>
              <a:rPr lang="ru-RU" dirty="0"/>
              <a:t>При увеличении объема выручки;</a:t>
            </a:r>
          </a:p>
          <a:p>
            <a:pPr>
              <a:buFontTx/>
              <a:buChar char="-"/>
            </a:pPr>
            <a:r>
              <a:rPr lang="ru-RU" dirty="0"/>
              <a:t> </a:t>
            </a:r>
            <a:r>
              <a:rPr lang="ru-RU" dirty="0" smtClean="0"/>
              <a:t>При </a:t>
            </a:r>
            <a:r>
              <a:rPr lang="ru-RU" dirty="0"/>
              <a:t>н</a:t>
            </a:r>
            <a:r>
              <a:rPr lang="ru-RU" dirty="0" smtClean="0"/>
              <a:t>аличии в штате инвалидов;</a:t>
            </a:r>
          </a:p>
          <a:p>
            <a:pPr>
              <a:buFontTx/>
              <a:buChar char="-"/>
            </a:pPr>
            <a:r>
              <a:rPr lang="ru-RU" dirty="0" smtClean="0"/>
              <a:t> При условии, что место ведения бизнеса относится к монопрофильным муниципальным образованиям ;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41" y="188640"/>
            <a:ext cx="9144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4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332656"/>
            <a:ext cx="68407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 </a:t>
            </a:r>
            <a:r>
              <a:rPr lang="ru-RU" sz="2000" b="1" dirty="0" smtClean="0"/>
              <a:t>ПЛАНИРУЕТСЯ:</a:t>
            </a:r>
          </a:p>
          <a:p>
            <a:pPr algn="just"/>
            <a:r>
              <a:rPr lang="ru-RU" sz="2000" b="1" dirty="0" smtClean="0"/>
              <a:t>Субсидирование </a:t>
            </a:r>
            <a:r>
              <a:rPr lang="ru-RU" sz="2000" b="1" dirty="0"/>
              <a:t>затрат, связанных с  созданием (реконструкцией) гостевых комнат/гостевых домов, предназначенных </a:t>
            </a:r>
            <a:r>
              <a:rPr lang="ru-RU" sz="2000" b="1" dirty="0" smtClean="0"/>
              <a:t>для </a:t>
            </a:r>
            <a:r>
              <a:rPr lang="ru-RU" sz="2000" b="1" dirty="0"/>
              <a:t>проживания </a:t>
            </a:r>
            <a:r>
              <a:rPr lang="ru-RU" sz="2000" b="1" dirty="0" smtClean="0"/>
              <a:t>туристов   </a:t>
            </a:r>
          </a:p>
          <a:p>
            <a:pPr algn="just"/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6230" y="1976646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00FF"/>
                </a:solidFill>
              </a:rPr>
              <a:t>Сумма субсидии  </a:t>
            </a:r>
            <a:r>
              <a:rPr lang="ru-RU" i="1" dirty="0" smtClean="0">
                <a:solidFill>
                  <a:srgbClr val="0000FF"/>
                </a:solidFill>
              </a:rPr>
              <a:t>70</a:t>
            </a:r>
            <a:r>
              <a:rPr lang="ru-RU" i="1" dirty="0">
                <a:solidFill>
                  <a:srgbClr val="0000FF"/>
                </a:solidFill>
              </a:rPr>
              <a:t>% от произведенных </a:t>
            </a:r>
            <a:r>
              <a:rPr lang="ru-RU" i="1" dirty="0" smtClean="0">
                <a:solidFill>
                  <a:srgbClr val="0000FF"/>
                </a:solidFill>
              </a:rPr>
              <a:t>затрат, но </a:t>
            </a:r>
            <a:r>
              <a:rPr lang="ru-RU" i="1" dirty="0">
                <a:solidFill>
                  <a:srgbClr val="0000FF"/>
                </a:solidFill>
              </a:rPr>
              <a:t>не более </a:t>
            </a:r>
            <a:r>
              <a:rPr lang="ru-RU" i="1" dirty="0" smtClean="0">
                <a:solidFill>
                  <a:srgbClr val="0000FF"/>
                </a:solidFill>
              </a:rPr>
              <a:t>1,5 </a:t>
            </a:r>
            <a:r>
              <a:rPr lang="ru-RU" i="1" dirty="0">
                <a:solidFill>
                  <a:srgbClr val="0000FF"/>
                </a:solidFill>
              </a:rPr>
              <a:t>млн. </a:t>
            </a:r>
            <a:r>
              <a:rPr lang="ru-RU" i="1" dirty="0" smtClean="0">
                <a:solidFill>
                  <a:srgbClr val="0000FF"/>
                </a:solidFill>
              </a:rPr>
              <a:t>руб.</a:t>
            </a:r>
            <a:endParaRPr lang="ru-RU" dirty="0"/>
          </a:p>
        </p:txBody>
      </p:sp>
      <p:sp>
        <p:nvSpPr>
          <p:cNvPr id="5" name="AutoShape 2" descr="https://sfw.so/uploads/posts/2009-12/1260209740_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Z:\Обмен между отделами\Инновации и малый бизнес\Жарова\Картинки для презентации Родионова\1260209740_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3" y="2345979"/>
            <a:ext cx="2084276" cy="1443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:\Обмен между отделами\Инновации и малый бизнес\Жарова\Картинки для презентации Родионова\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636" y="5258502"/>
            <a:ext cx="2255859" cy="1599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55859" y="2276865"/>
            <a:ext cx="4281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Предоставляется на  конкурсной основе: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369" y="5150211"/>
            <a:ext cx="67806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FF"/>
                </a:solidFill>
              </a:rPr>
              <a:t>- компенсация затрат на приведение помещений, зданий и строений к необходимым (нормативным) </a:t>
            </a:r>
            <a:r>
              <a:rPr lang="ru-RU" sz="1600" dirty="0" smtClean="0">
                <a:solidFill>
                  <a:srgbClr val="0000FF"/>
                </a:solidFill>
              </a:rPr>
              <a:t>требованиям;</a:t>
            </a:r>
            <a:endParaRPr lang="ru-RU" sz="1600" dirty="0">
              <a:solidFill>
                <a:srgbClr val="0000FF"/>
              </a:solidFill>
            </a:endParaRPr>
          </a:p>
          <a:p>
            <a:r>
              <a:rPr lang="ru-RU" sz="1600" dirty="0" smtClean="0">
                <a:solidFill>
                  <a:srgbClr val="0000FF"/>
                </a:solidFill>
              </a:rPr>
              <a:t>-  </a:t>
            </a:r>
            <a:r>
              <a:rPr lang="ru-RU" sz="1600" dirty="0">
                <a:solidFill>
                  <a:srgbClr val="0000FF"/>
                </a:solidFill>
              </a:rPr>
              <a:t>на приобретение</a:t>
            </a:r>
            <a:r>
              <a:rPr lang="ru-RU" sz="1600" dirty="0" smtClean="0">
                <a:solidFill>
                  <a:srgbClr val="0000FF"/>
                </a:solidFill>
              </a:rPr>
              <a:t>, </a:t>
            </a:r>
            <a:r>
              <a:rPr lang="ru-RU" sz="1600" dirty="0">
                <a:solidFill>
                  <a:srgbClr val="0000FF"/>
                </a:solidFill>
              </a:rPr>
              <a:t>систем инженерной инфраструктуры</a:t>
            </a:r>
            <a:r>
              <a:rPr lang="ru-RU" sz="1600" dirty="0" smtClean="0">
                <a:solidFill>
                  <a:srgbClr val="0000FF"/>
                </a:solidFill>
              </a:rPr>
              <a:t>,;</a:t>
            </a:r>
            <a:endParaRPr lang="ru-RU" sz="1600" dirty="0">
              <a:solidFill>
                <a:srgbClr val="0000FF"/>
              </a:solidFill>
            </a:endParaRPr>
          </a:p>
          <a:p>
            <a:r>
              <a:rPr lang="ru-RU" sz="1600" dirty="0">
                <a:solidFill>
                  <a:srgbClr val="0000FF"/>
                </a:solidFill>
              </a:rPr>
              <a:t>- на приобретение мебели, бытовой техники, </a:t>
            </a:r>
            <a:r>
              <a:rPr lang="ru-RU" sz="1600" dirty="0" smtClean="0">
                <a:solidFill>
                  <a:srgbClr val="0000FF"/>
                </a:solidFill>
              </a:rPr>
              <a:t>иного </a:t>
            </a:r>
            <a:r>
              <a:rPr lang="ru-RU" sz="1600" dirty="0">
                <a:solidFill>
                  <a:srgbClr val="0000FF"/>
                </a:solidFill>
              </a:rPr>
              <a:t>оборудования для </a:t>
            </a:r>
            <a:r>
              <a:rPr lang="ru-RU" sz="1600" dirty="0" smtClean="0">
                <a:solidFill>
                  <a:srgbClr val="0000FF"/>
                </a:solidFill>
              </a:rPr>
              <a:t>целей </a:t>
            </a:r>
            <a:r>
              <a:rPr lang="ru-RU" sz="1600" dirty="0">
                <a:solidFill>
                  <a:srgbClr val="0000FF"/>
                </a:solidFill>
              </a:rPr>
              <a:t>оказания услуг размещения;</a:t>
            </a:r>
          </a:p>
          <a:p>
            <a:r>
              <a:rPr lang="ru-RU" sz="1600" dirty="0">
                <a:solidFill>
                  <a:srgbClr val="0000FF"/>
                </a:solidFill>
              </a:rPr>
              <a:t>-  на благоустройство территории, прилегающей к средствам </a:t>
            </a:r>
            <a:r>
              <a:rPr lang="ru-RU" sz="1600" dirty="0" smtClean="0">
                <a:solidFill>
                  <a:srgbClr val="0000FF"/>
                </a:solidFill>
              </a:rPr>
              <a:t>размещения</a:t>
            </a:r>
            <a:endParaRPr lang="ru-RU" sz="1600" dirty="0">
              <a:solidFill>
                <a:srgbClr val="0000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55859" y="2599150"/>
            <a:ext cx="688814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 </a:t>
            </a:r>
            <a:r>
              <a:rPr lang="ru-RU" sz="1600" dirty="0" smtClean="0"/>
              <a:t>В приоритетном порядке предоставляются :</a:t>
            </a:r>
          </a:p>
          <a:p>
            <a:r>
              <a:rPr lang="ru-RU" sz="1600" dirty="0" smtClean="0"/>
              <a:t>- при обеспечении </a:t>
            </a:r>
            <a:r>
              <a:rPr lang="ru-RU" sz="1600" dirty="0"/>
              <a:t>уровня средней заработной платы работников</a:t>
            </a:r>
            <a:r>
              <a:rPr lang="ru-RU" sz="1600" dirty="0" smtClean="0"/>
              <a:t>, </a:t>
            </a:r>
            <a:r>
              <a:rPr lang="ru-RU" sz="1600" dirty="0"/>
              <a:t>не ниже уровня среднеотраслевой заработной </a:t>
            </a:r>
            <a:r>
              <a:rPr lang="ru-RU" sz="1600" dirty="0" smtClean="0"/>
              <a:t>платы;</a:t>
            </a:r>
            <a:endParaRPr lang="ru-RU" sz="1600" dirty="0"/>
          </a:p>
          <a:p>
            <a:r>
              <a:rPr lang="ru-RU" sz="1600" dirty="0" smtClean="0"/>
              <a:t>-  наличии </a:t>
            </a:r>
            <a:r>
              <a:rPr lang="ru-RU" sz="1600" dirty="0"/>
              <a:t>заключенных соискателем публичных договоров с потенциальными потребителями услуг; </a:t>
            </a:r>
          </a:p>
          <a:p>
            <a:r>
              <a:rPr lang="ru-RU" sz="1600" dirty="0" smtClean="0"/>
              <a:t>- увеличении </a:t>
            </a:r>
            <a:r>
              <a:rPr lang="ru-RU" sz="1600" dirty="0"/>
              <a:t>количества рабочих мест;</a:t>
            </a:r>
          </a:p>
          <a:p>
            <a:r>
              <a:rPr lang="ru-RU" sz="1600" dirty="0" smtClean="0"/>
              <a:t>- увеличении </a:t>
            </a:r>
            <a:r>
              <a:rPr lang="ru-RU" sz="1600" dirty="0"/>
              <a:t>выручки от реализации товаров (работ, услуг);</a:t>
            </a:r>
          </a:p>
          <a:p>
            <a:r>
              <a:rPr lang="ru-RU" sz="1600" dirty="0" smtClean="0"/>
              <a:t>- от количества </a:t>
            </a:r>
            <a:r>
              <a:rPr lang="ru-RU" sz="1600" dirty="0"/>
              <a:t>мест для проживания в средстве размещения, в том числе гостевых комнат, гостевых домах;</a:t>
            </a:r>
          </a:p>
          <a:p>
            <a:r>
              <a:rPr lang="ru-RU" sz="1600" dirty="0" smtClean="0"/>
              <a:t>- от объема </a:t>
            </a:r>
            <a:r>
              <a:rPr lang="ru-RU" sz="1600" dirty="0"/>
              <a:t>инвестиций за счет собственных и (или) заемных средств </a:t>
            </a:r>
            <a:endParaRPr lang="ru-RU" sz="1600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41" y="188640"/>
            <a:ext cx="9144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03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0060" y="442699"/>
            <a:ext cx="71642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FF"/>
                </a:solidFill>
              </a:rPr>
              <a:t> </a:t>
            </a:r>
            <a:r>
              <a:rPr lang="ru-RU" sz="2000" b="1" dirty="0" smtClean="0"/>
              <a:t>ПЛАНИРУЕТСЯ:</a:t>
            </a:r>
          </a:p>
          <a:p>
            <a:pPr algn="just"/>
            <a:r>
              <a:rPr lang="ru-RU" sz="2000" b="1" dirty="0" smtClean="0"/>
              <a:t>Субсидия  </a:t>
            </a:r>
            <a:r>
              <a:rPr lang="ru-RU" sz="2000" b="1" dirty="0"/>
              <a:t>при строительстве и (или) реконструкции </a:t>
            </a:r>
            <a:endParaRPr lang="ru-RU" sz="2000" b="1" dirty="0" smtClean="0"/>
          </a:p>
          <a:p>
            <a:pPr algn="just"/>
            <a:r>
              <a:rPr lang="ru-RU" sz="2000" b="1" dirty="0" smtClean="0"/>
              <a:t>объектов </a:t>
            </a:r>
            <a:r>
              <a:rPr lang="ru-RU" sz="2000" b="1" dirty="0"/>
              <a:t>придорожного </a:t>
            </a:r>
            <a:r>
              <a:rPr lang="ru-RU" sz="2000" b="1" dirty="0" smtClean="0"/>
              <a:t>сервиса</a:t>
            </a:r>
            <a:endParaRPr lang="ru-RU" sz="2000" b="1" dirty="0"/>
          </a:p>
          <a:p>
            <a:endParaRPr lang="ru-RU" dirty="0">
              <a:solidFill>
                <a:srgbClr val="0000FF"/>
              </a:solidFill>
            </a:endParaRPr>
          </a:p>
          <a:p>
            <a:r>
              <a:rPr lang="ru-RU" dirty="0" smtClean="0">
                <a:solidFill>
                  <a:srgbClr val="0000FF"/>
                </a:solidFill>
              </a:rPr>
              <a:t>Размер </a:t>
            </a:r>
            <a:r>
              <a:rPr lang="ru-RU" dirty="0">
                <a:solidFill>
                  <a:srgbClr val="0000FF"/>
                </a:solidFill>
              </a:rPr>
              <a:t>субсидий в сумме </a:t>
            </a:r>
            <a:r>
              <a:rPr lang="ru-RU" dirty="0" smtClean="0">
                <a:solidFill>
                  <a:srgbClr val="0000FF"/>
                </a:solidFill>
              </a:rPr>
              <a:t>70</a:t>
            </a:r>
            <a:r>
              <a:rPr lang="ru-RU" dirty="0">
                <a:solidFill>
                  <a:srgbClr val="0000FF"/>
                </a:solidFill>
              </a:rPr>
              <a:t>% от произведенных </a:t>
            </a:r>
            <a:r>
              <a:rPr lang="ru-RU" dirty="0" smtClean="0">
                <a:solidFill>
                  <a:srgbClr val="0000FF"/>
                </a:solidFill>
              </a:rPr>
              <a:t>затрат, но не </a:t>
            </a:r>
            <a:r>
              <a:rPr lang="ru-RU" dirty="0">
                <a:solidFill>
                  <a:srgbClr val="0000FF"/>
                </a:solidFill>
              </a:rPr>
              <a:t>более </a:t>
            </a:r>
            <a:r>
              <a:rPr lang="ru-RU" dirty="0" smtClean="0">
                <a:solidFill>
                  <a:srgbClr val="0000FF"/>
                </a:solidFill>
              </a:rPr>
              <a:t>1,5 млн. руб.</a:t>
            </a:r>
            <a:endParaRPr lang="ru-RU" dirty="0">
              <a:solidFill>
                <a:srgbClr val="0000FF"/>
              </a:solidFill>
            </a:endParaRPr>
          </a:p>
          <a:p>
            <a:endParaRPr lang="ru-RU" sz="1600" i="1" dirty="0"/>
          </a:p>
        </p:txBody>
      </p:sp>
      <p:pic>
        <p:nvPicPr>
          <p:cNvPr id="1026" name="Picture 2" descr="Z:\Обмен между отделами\Инновации и малый бизнес\Жарова\Картинки для презентации Родионова\Придорожный серви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01207"/>
            <a:ext cx="2022183" cy="1517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Z:\Обмен между отделами\Инновации и малый бизнес\Жарова\Картинки для презентации Родионова\1f2ed6f5a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24" y="2243192"/>
            <a:ext cx="1763688" cy="132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204" y="3933056"/>
            <a:ext cx="71240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- на </a:t>
            </a:r>
            <a:r>
              <a:rPr lang="ru-RU" dirty="0">
                <a:solidFill>
                  <a:srgbClr val="0000FF"/>
                </a:solidFill>
              </a:rPr>
              <a:t>строительство и (или) реконструкцию объектов придорожного </a:t>
            </a:r>
            <a:r>
              <a:rPr lang="ru-RU" dirty="0" smtClean="0">
                <a:solidFill>
                  <a:srgbClr val="0000FF"/>
                </a:solidFill>
              </a:rPr>
              <a:t>сервиса; </a:t>
            </a:r>
            <a:endParaRPr lang="ru-RU" dirty="0">
              <a:solidFill>
                <a:srgbClr val="0000FF"/>
              </a:solidFill>
            </a:endParaRPr>
          </a:p>
          <a:p>
            <a:r>
              <a:rPr lang="ru-RU" dirty="0">
                <a:solidFill>
                  <a:srgbClr val="0000FF"/>
                </a:solidFill>
              </a:rPr>
              <a:t>- на  строительство и (или) реконструкцию съездов к объектам придорожного сервиса;</a:t>
            </a:r>
          </a:p>
          <a:p>
            <a:r>
              <a:rPr lang="ru-RU" dirty="0">
                <a:solidFill>
                  <a:srgbClr val="0000FF"/>
                </a:solidFill>
              </a:rPr>
              <a:t>- на строительство и (или) реконструкцию кемпингов;</a:t>
            </a:r>
          </a:p>
          <a:p>
            <a:r>
              <a:rPr lang="ru-RU" dirty="0">
                <a:solidFill>
                  <a:srgbClr val="0000FF"/>
                </a:solidFill>
              </a:rPr>
              <a:t>- на подведение электроснабжения;</a:t>
            </a:r>
          </a:p>
          <a:p>
            <a:r>
              <a:rPr lang="ru-RU" dirty="0">
                <a:solidFill>
                  <a:srgbClr val="0000FF"/>
                </a:solidFill>
              </a:rPr>
              <a:t>- на устройство асфальтовых площадок для автотранспорта;</a:t>
            </a:r>
          </a:p>
          <a:p>
            <a:r>
              <a:rPr lang="ru-RU" dirty="0">
                <a:solidFill>
                  <a:srgbClr val="0000FF"/>
                </a:solidFill>
              </a:rPr>
              <a:t>- на устройство санитарных узлов (туалетов, душевых комнат);</a:t>
            </a:r>
          </a:p>
          <a:p>
            <a:r>
              <a:rPr lang="ru-RU" dirty="0">
                <a:solidFill>
                  <a:srgbClr val="0000FF"/>
                </a:solidFill>
              </a:rPr>
              <a:t>- на разработку проектно-сметной </a:t>
            </a:r>
            <a:r>
              <a:rPr lang="ru-RU" dirty="0" smtClean="0">
                <a:solidFill>
                  <a:srgbClr val="0000FF"/>
                </a:solidFill>
              </a:rPr>
              <a:t>документации.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2243192"/>
            <a:ext cx="4281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Предоставляется на  конкурсной основе: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65528" y="2612524"/>
            <a:ext cx="6050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Приоритетными критериями  отбора являются:</a:t>
            </a:r>
          </a:p>
          <a:p>
            <a:r>
              <a:rPr lang="ru-RU" dirty="0" smtClean="0"/>
              <a:t>- объем </a:t>
            </a:r>
            <a:r>
              <a:rPr lang="ru-RU" dirty="0"/>
              <a:t>инвестиций за счет собственных и (или) заемных средств </a:t>
            </a:r>
            <a:r>
              <a:rPr lang="ru-RU" dirty="0" smtClean="0"/>
              <a:t>соискателя</a:t>
            </a:r>
            <a:endParaRPr lang="ru-RU" dirty="0"/>
          </a:p>
          <a:p>
            <a:r>
              <a:rPr lang="ru-RU" dirty="0" smtClean="0"/>
              <a:t>- количество </a:t>
            </a:r>
            <a:r>
              <a:rPr lang="ru-RU" dirty="0"/>
              <a:t>рабочих мест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41" y="188640"/>
            <a:ext cx="9144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95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19643"/>
            <a:ext cx="85324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ru-RU" sz="2200" b="1" dirty="0" smtClean="0"/>
              <a:t>                   ПЛАНИРУЕТСЯ:</a:t>
            </a:r>
            <a:endParaRPr lang="ru-RU" sz="2200" b="1" dirty="0"/>
          </a:p>
          <a:p>
            <a:pPr marL="0" lvl="1" algn="ctr"/>
            <a:r>
              <a:rPr lang="ru-RU" sz="2200" b="1" dirty="0" smtClean="0"/>
              <a:t>Субсидия </a:t>
            </a:r>
            <a:r>
              <a:rPr lang="ru-RU" sz="2200" b="1" dirty="0"/>
              <a:t>по технологическому присоединению к </a:t>
            </a:r>
            <a:endParaRPr lang="ru-RU" sz="2200" b="1" dirty="0" smtClean="0"/>
          </a:p>
          <a:p>
            <a:pPr marL="0" lvl="1" algn="ctr"/>
            <a:r>
              <a:rPr lang="ru-RU" sz="2200" b="1" dirty="0" smtClean="0"/>
              <a:t>объектам </a:t>
            </a:r>
            <a:r>
              <a:rPr lang="ru-RU" sz="2200" b="1" dirty="0"/>
              <a:t>электросетевого </a:t>
            </a:r>
            <a:r>
              <a:rPr lang="ru-RU" sz="2200" b="1" dirty="0" smtClean="0"/>
              <a:t>хозяйства </a:t>
            </a:r>
          </a:p>
          <a:p>
            <a:endParaRPr lang="ru-RU" sz="1600" i="1" dirty="0">
              <a:solidFill>
                <a:srgbClr val="0000FF"/>
              </a:solidFill>
            </a:endParaRPr>
          </a:p>
          <a:p>
            <a:r>
              <a:rPr lang="ru-RU" sz="1600" i="1" dirty="0" smtClean="0">
                <a:solidFill>
                  <a:srgbClr val="0000FF"/>
                </a:solidFill>
              </a:rPr>
              <a:t>сумма </a:t>
            </a:r>
            <a:r>
              <a:rPr lang="ru-RU" sz="1600" i="1" dirty="0">
                <a:solidFill>
                  <a:srgbClr val="0000FF"/>
                </a:solidFill>
              </a:rPr>
              <a:t>субсидии 50% от произведенных </a:t>
            </a:r>
            <a:r>
              <a:rPr lang="ru-RU" sz="1600" i="1" dirty="0" smtClean="0">
                <a:solidFill>
                  <a:srgbClr val="0000FF"/>
                </a:solidFill>
              </a:rPr>
              <a:t>затрат, но  не </a:t>
            </a:r>
            <a:r>
              <a:rPr lang="ru-RU" sz="1600" i="1" dirty="0">
                <a:solidFill>
                  <a:srgbClr val="0000FF"/>
                </a:solidFill>
              </a:rPr>
              <a:t>более 3 млн. </a:t>
            </a:r>
            <a:r>
              <a:rPr lang="ru-RU" sz="1600" i="1" dirty="0" smtClean="0">
                <a:solidFill>
                  <a:srgbClr val="0000FF"/>
                </a:solidFill>
              </a:rPr>
              <a:t>руб. на мероприятия связанные с </a:t>
            </a:r>
            <a:r>
              <a:rPr lang="ru-RU" sz="1600" i="1" dirty="0">
                <a:solidFill>
                  <a:srgbClr val="0000FF"/>
                </a:solidFill>
              </a:rPr>
              <a:t>технологическим присоединением к </a:t>
            </a:r>
            <a:r>
              <a:rPr lang="ru-RU" sz="1600" i="1" dirty="0" smtClean="0">
                <a:solidFill>
                  <a:srgbClr val="0000FF"/>
                </a:solidFill>
              </a:rPr>
              <a:t> объектам электросетевого хозяйства</a:t>
            </a:r>
          </a:p>
          <a:p>
            <a:endParaRPr lang="ru-RU" sz="1600" i="1" dirty="0" smtClean="0"/>
          </a:p>
          <a:p>
            <a:endParaRPr lang="ru-RU" sz="1600" i="1" dirty="0" smtClean="0"/>
          </a:p>
          <a:p>
            <a:endParaRPr lang="ru-RU" sz="1600" i="1" dirty="0" smtClean="0"/>
          </a:p>
        </p:txBody>
      </p:sp>
      <p:pic>
        <p:nvPicPr>
          <p:cNvPr id="5122" name="Picture 2" descr="W:\_innovmb\Жарова К.Е\Картинки для презентации Родионова\kak-podklyuchit-nezhiloe-pomeshhenie-k-elektrosetyam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0" y="3883987"/>
            <a:ext cx="4269688" cy="2641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30148" y="2852936"/>
            <a:ext cx="57618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Критерии отбора:</a:t>
            </a:r>
          </a:p>
          <a:p>
            <a:r>
              <a:rPr lang="ru-RU" sz="1600" dirty="0" smtClean="0"/>
              <a:t>- обеспечение </a:t>
            </a:r>
            <a:r>
              <a:rPr lang="ru-RU" sz="1600" dirty="0"/>
              <a:t>уровня средней заработной платы работников</a:t>
            </a:r>
            <a:r>
              <a:rPr lang="ru-RU" sz="1600" dirty="0" smtClean="0"/>
              <a:t>, не </a:t>
            </a:r>
            <a:r>
              <a:rPr lang="ru-RU" sz="1600" dirty="0"/>
              <a:t>ниже уровня среднеотраслевой заработной </a:t>
            </a:r>
            <a:r>
              <a:rPr lang="ru-RU" sz="1600" dirty="0" smtClean="0"/>
              <a:t>платы;</a:t>
            </a:r>
            <a:endParaRPr lang="ru-RU" sz="1600" dirty="0"/>
          </a:p>
          <a:p>
            <a:r>
              <a:rPr lang="ru-RU" sz="1600" dirty="0" smtClean="0"/>
              <a:t>- объем </a:t>
            </a:r>
            <a:r>
              <a:rPr lang="ru-RU" sz="1600" dirty="0"/>
              <a:t>инвестиций за счет собственных и (или) заемных </a:t>
            </a:r>
            <a:r>
              <a:rPr lang="ru-RU" sz="1600" dirty="0" smtClean="0"/>
              <a:t>средств</a:t>
            </a:r>
            <a:endParaRPr lang="ru-RU" sz="1600" dirty="0"/>
          </a:p>
          <a:p>
            <a:r>
              <a:rPr lang="ru-RU" sz="1600" dirty="0" smtClean="0"/>
              <a:t>- увеличение </a:t>
            </a:r>
            <a:r>
              <a:rPr lang="ru-RU" sz="1600" dirty="0"/>
              <a:t>количества рабочих мест;</a:t>
            </a:r>
          </a:p>
          <a:p>
            <a:r>
              <a:rPr lang="ru-RU" sz="1600" dirty="0" smtClean="0"/>
              <a:t>- место </a:t>
            </a:r>
            <a:r>
              <a:rPr lang="ru-RU" sz="1600" dirty="0"/>
              <a:t>ведения бизнеса соискателя отнесено к монопрофильным муниципальным образованиям).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3884" y="2335525"/>
            <a:ext cx="4281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Предоставляется на  конкурсной </a:t>
            </a:r>
            <a:r>
              <a:rPr lang="ru-RU" b="1" dirty="0" smtClean="0"/>
              <a:t>основе:</a:t>
            </a:r>
            <a:endParaRPr lang="ru-RU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70" y="188640"/>
            <a:ext cx="9144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75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W:\_innovmb\Жарова К.Е\Картинки для презентации Родионова\Калькул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176" y="4090268"/>
            <a:ext cx="3069874" cy="2767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530376"/>
            <a:ext cx="741997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sz="2000" b="1" dirty="0" smtClean="0"/>
              <a:t>ПЛАНИРУЕТСЯ: </a:t>
            </a:r>
            <a:endParaRPr lang="ru-RU" sz="2000" b="1" dirty="0"/>
          </a:p>
          <a:p>
            <a:pPr marL="0" lvl="1"/>
            <a:r>
              <a:rPr lang="ru-RU" sz="2000" b="1" dirty="0" smtClean="0"/>
              <a:t>Субсидия по компенсации затрат на электроэнергию </a:t>
            </a:r>
          </a:p>
          <a:p>
            <a:endParaRPr lang="ru-RU" i="1" dirty="0" smtClean="0">
              <a:solidFill>
                <a:srgbClr val="0000FF"/>
              </a:solidFill>
            </a:endParaRPr>
          </a:p>
          <a:p>
            <a:r>
              <a:rPr lang="ru-RU" i="1" dirty="0" smtClean="0">
                <a:solidFill>
                  <a:srgbClr val="0000FF"/>
                </a:solidFill>
              </a:rPr>
              <a:t>сумма </a:t>
            </a:r>
            <a:r>
              <a:rPr lang="ru-RU" i="1" dirty="0">
                <a:solidFill>
                  <a:srgbClr val="0000FF"/>
                </a:solidFill>
              </a:rPr>
              <a:t>субсидии  50% от произведенных </a:t>
            </a:r>
            <a:r>
              <a:rPr lang="ru-RU" i="1" dirty="0" smtClean="0">
                <a:solidFill>
                  <a:srgbClr val="0000FF"/>
                </a:solidFill>
              </a:rPr>
              <a:t>затрат, но не  </a:t>
            </a:r>
            <a:r>
              <a:rPr lang="ru-RU" i="1" dirty="0">
                <a:solidFill>
                  <a:srgbClr val="0000FF"/>
                </a:solidFill>
              </a:rPr>
              <a:t>более 1 млн. руб. </a:t>
            </a:r>
            <a:r>
              <a:rPr lang="ru-RU" i="1" dirty="0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0892" y="3811012"/>
            <a:ext cx="86947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FF"/>
                </a:solidFill>
              </a:rPr>
              <a:t>Субсидия предоставляется </a:t>
            </a:r>
            <a:r>
              <a:rPr lang="ru-RU" sz="1600" dirty="0" smtClean="0">
                <a:solidFill>
                  <a:srgbClr val="0000FF"/>
                </a:solidFill>
              </a:rPr>
              <a:t>СМП, осуществляющих деятельность </a:t>
            </a:r>
            <a:r>
              <a:rPr lang="ru-RU" sz="1600" dirty="0">
                <a:solidFill>
                  <a:srgbClr val="0000FF"/>
                </a:solidFill>
              </a:rPr>
              <a:t>в следующих сферах </a:t>
            </a:r>
            <a:r>
              <a:rPr lang="ru-RU" sz="1600" dirty="0" smtClean="0">
                <a:solidFill>
                  <a:srgbClr val="0000FF"/>
                </a:solidFill>
              </a:rPr>
              <a:t>: </a:t>
            </a:r>
          </a:p>
          <a:p>
            <a:r>
              <a:rPr lang="ru-RU" sz="1600" dirty="0" smtClean="0">
                <a:solidFill>
                  <a:srgbClr val="0000FF"/>
                </a:solidFill>
              </a:rPr>
              <a:t>а) производство </a:t>
            </a:r>
            <a:r>
              <a:rPr lang="ru-RU" sz="1600" dirty="0">
                <a:solidFill>
                  <a:srgbClr val="0000FF"/>
                </a:solidFill>
              </a:rPr>
              <a:t>пищевых продуктов;</a:t>
            </a:r>
          </a:p>
          <a:p>
            <a:r>
              <a:rPr lang="ru-RU" sz="1600" dirty="0">
                <a:solidFill>
                  <a:srgbClr val="0000FF"/>
                </a:solidFill>
              </a:rPr>
              <a:t>б) производство изделий народных художественных промыслов;</a:t>
            </a:r>
          </a:p>
          <a:p>
            <a:r>
              <a:rPr lang="ru-RU" sz="1600" dirty="0">
                <a:solidFill>
                  <a:srgbClr val="0000FF"/>
                </a:solidFill>
              </a:rPr>
              <a:t>в) оказание услуг в сфере </a:t>
            </a:r>
            <a:r>
              <a:rPr lang="ru-RU" sz="1600" dirty="0" smtClean="0">
                <a:solidFill>
                  <a:srgbClr val="0000FF"/>
                </a:solidFill>
              </a:rPr>
              <a:t>туризма;</a:t>
            </a:r>
            <a:endParaRPr lang="ru-RU" sz="1600" dirty="0">
              <a:solidFill>
                <a:srgbClr val="0000FF"/>
              </a:solidFill>
            </a:endParaRPr>
          </a:p>
          <a:p>
            <a:r>
              <a:rPr lang="ru-RU" sz="1600" dirty="0">
                <a:solidFill>
                  <a:srgbClr val="0000FF"/>
                </a:solidFill>
              </a:rPr>
              <a:t>г) социальное предпринимательство в сфере:</a:t>
            </a:r>
          </a:p>
          <a:p>
            <a:r>
              <a:rPr lang="ru-RU" sz="1600" dirty="0">
                <a:solidFill>
                  <a:srgbClr val="0000FF"/>
                </a:solidFill>
              </a:rPr>
              <a:t>услуг дошкольного образования,</a:t>
            </a:r>
          </a:p>
          <a:p>
            <a:r>
              <a:rPr lang="ru-RU" sz="1600" dirty="0">
                <a:solidFill>
                  <a:srgbClr val="0000FF"/>
                </a:solidFill>
              </a:rPr>
              <a:t>услуг дополнительного образования детей, </a:t>
            </a:r>
          </a:p>
          <a:p>
            <a:r>
              <a:rPr lang="ru-RU" sz="1600" dirty="0">
                <a:solidFill>
                  <a:srgbClr val="0000FF"/>
                </a:solidFill>
              </a:rPr>
              <a:t>деятельности в области культуры, </a:t>
            </a:r>
          </a:p>
          <a:p>
            <a:r>
              <a:rPr lang="ru-RU" sz="1600" dirty="0">
                <a:solidFill>
                  <a:srgbClr val="0000FF"/>
                </a:solidFill>
              </a:rPr>
              <a:t>деятельности в области  физической культуры и спорта, </a:t>
            </a:r>
          </a:p>
          <a:p>
            <a:r>
              <a:rPr lang="ru-RU" sz="1600" dirty="0">
                <a:solidFill>
                  <a:srgbClr val="0000FF"/>
                </a:solidFill>
              </a:rPr>
              <a:t>деятельности в области  трудоустройства инвалидов,</a:t>
            </a:r>
          </a:p>
          <a:p>
            <a:r>
              <a:rPr lang="ru-RU" sz="1600" dirty="0">
                <a:solidFill>
                  <a:srgbClr val="0000FF"/>
                </a:solidFill>
              </a:rPr>
              <a:t>деятельности в области  медицинских услуг,</a:t>
            </a:r>
          </a:p>
          <a:p>
            <a:r>
              <a:rPr lang="ru-RU" sz="1600" dirty="0">
                <a:solidFill>
                  <a:srgbClr val="0000FF"/>
                </a:solidFill>
              </a:rPr>
              <a:t>деятельности в области  социально-бытовых услуг.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8327" y="2255823"/>
            <a:ext cx="89301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Критерии отбора</a:t>
            </a:r>
          </a:p>
          <a:p>
            <a:r>
              <a:rPr lang="ru-RU" sz="1600" dirty="0" smtClean="0"/>
              <a:t>- обеспечение </a:t>
            </a:r>
            <a:r>
              <a:rPr lang="ru-RU" sz="1600" dirty="0"/>
              <a:t>уровня средней заработной платы </a:t>
            </a:r>
            <a:r>
              <a:rPr lang="ru-RU" sz="1600" dirty="0" smtClean="0"/>
              <a:t>работников, не </a:t>
            </a:r>
            <a:r>
              <a:rPr lang="ru-RU" sz="1600" dirty="0"/>
              <a:t>ниже уровня среднеотраслевой заработной </a:t>
            </a:r>
            <a:r>
              <a:rPr lang="ru-RU" sz="1600" dirty="0" smtClean="0"/>
              <a:t>платы;</a:t>
            </a:r>
            <a:endParaRPr lang="ru-RU" sz="1600" dirty="0"/>
          </a:p>
          <a:p>
            <a:r>
              <a:rPr lang="ru-RU" sz="1600" dirty="0" smtClean="0"/>
              <a:t>-  увеличение </a:t>
            </a:r>
            <a:r>
              <a:rPr lang="ru-RU" sz="1600" dirty="0"/>
              <a:t>количества рабочих мест;</a:t>
            </a:r>
          </a:p>
          <a:p>
            <a:r>
              <a:rPr lang="ru-RU" sz="1600" dirty="0" smtClean="0"/>
              <a:t>- наличие </a:t>
            </a:r>
            <a:r>
              <a:rPr lang="ru-RU" sz="1600" dirty="0"/>
              <a:t>в штате инвалидов;</a:t>
            </a:r>
          </a:p>
          <a:p>
            <a:r>
              <a:rPr lang="ru-RU" sz="1600" dirty="0" smtClean="0"/>
              <a:t>- место </a:t>
            </a:r>
            <a:r>
              <a:rPr lang="ru-RU" sz="1600" dirty="0"/>
              <a:t>ведения бизнеса относится к монопрофильным муниципальным образованиям 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8327" y="1945868"/>
            <a:ext cx="4281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Предоставляется на  конкурсной </a:t>
            </a:r>
            <a:r>
              <a:rPr lang="ru-RU" b="1" dirty="0" smtClean="0"/>
              <a:t>основе</a:t>
            </a:r>
            <a:endParaRPr lang="ru-RU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41" y="188640"/>
            <a:ext cx="9144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4" name="Прямоугольник 2"/>
          <p:cNvSpPr>
            <a:spLocks noChangeArrowheads="1"/>
          </p:cNvSpPr>
          <p:nvPr/>
        </p:nvSpPr>
        <p:spPr bwMode="auto">
          <a:xfrm>
            <a:off x="635124" y="404664"/>
            <a:ext cx="85088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latin typeface="+mj-lt"/>
              </a:rPr>
              <a:t>Количество </a:t>
            </a:r>
            <a:r>
              <a:rPr lang="ru-RU" altLang="ru-RU" sz="3200" b="1" dirty="0" smtClean="0">
                <a:latin typeface="+mj-lt"/>
              </a:rPr>
              <a:t>СМП</a:t>
            </a:r>
            <a:r>
              <a:rPr lang="ru-RU" altLang="ru-RU" sz="3200" b="1" dirty="0">
                <a:latin typeface="+mj-lt"/>
              </a:rPr>
              <a:t> </a:t>
            </a:r>
            <a:r>
              <a:rPr lang="ru-RU" altLang="ru-RU" sz="3200" b="1" dirty="0" smtClean="0">
                <a:latin typeface="+mj-lt"/>
              </a:rPr>
              <a:t>в </a:t>
            </a:r>
            <a:r>
              <a:rPr lang="ru-RU" altLang="ru-RU" sz="3200" b="1" dirty="0">
                <a:latin typeface="+mj-lt"/>
              </a:rPr>
              <a:t>Республике </a:t>
            </a:r>
            <a:r>
              <a:rPr lang="ru-RU" altLang="ru-RU" sz="3200" b="1" dirty="0" smtClean="0">
                <a:latin typeface="+mj-lt"/>
              </a:rPr>
              <a:t>Карелия</a:t>
            </a:r>
            <a:r>
              <a:rPr lang="en-US" altLang="ru-RU" sz="3200" b="1" dirty="0" smtClean="0">
                <a:latin typeface="+mj-lt"/>
              </a:rPr>
              <a:t> </a:t>
            </a:r>
            <a:endParaRPr lang="ru-RU" altLang="ru-RU" sz="32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911225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040200"/>
              </p:ext>
            </p:extLst>
          </p:nvPr>
        </p:nvGraphicFramePr>
        <p:xfrm>
          <a:off x="1192932" y="1124744"/>
          <a:ext cx="7393260" cy="48965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384375"/>
                <a:gridCol w="1920653"/>
                <a:gridCol w="2088232"/>
              </a:tblGrid>
              <a:tr h="5966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Количество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7" marR="67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2016 </a:t>
                      </a:r>
                      <a:r>
                        <a:rPr lang="ru-RU" sz="1600" b="1" dirty="0">
                          <a:effectLst/>
                        </a:rPr>
                        <a:t>год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597" marR="67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2017 год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597" marR="67597" marT="0" marB="0" anchor="ctr"/>
                </a:tc>
              </a:tr>
              <a:tr h="1054356">
                <a:tc>
                  <a:txBody>
                    <a:bodyPr/>
                    <a:lstStyle/>
                    <a:p>
                      <a:pPr marR="2012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Всего субъектов малого и среднего предпринимательства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7" marR="67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26 256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597" marR="67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26456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206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       из них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- средних предприятий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7" marR="6759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597" marR="67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44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601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малых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предприятий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7597" marR="6759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969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597" marR="67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973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619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effectLst/>
                        </a:rPr>
                        <a:t>микропредприятий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7597" marR="6759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12</a:t>
                      </a:r>
                      <a:r>
                        <a:rPr lang="ru-RU" sz="1600" baseline="0" dirty="0" smtClean="0">
                          <a:effectLst/>
                        </a:rPr>
                        <a:t> 283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597" marR="67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12057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8175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индивидуальных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предпринимателей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7597" marR="6759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 </a:t>
                      </a:r>
                      <a:r>
                        <a:rPr lang="ru-RU" sz="1600" dirty="0" smtClean="0">
                          <a:effectLst/>
                        </a:rPr>
                        <a:t>790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597" marR="67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13382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6772" y="1708650"/>
            <a:ext cx="872771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00FF"/>
                </a:solidFill>
              </a:rPr>
              <a:t>сумма субсидии не более 50 000 рублей на одного получателя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В </a:t>
            </a:r>
            <a:r>
              <a:rPr lang="ru-RU" dirty="0">
                <a:solidFill>
                  <a:srgbClr val="0000FF"/>
                </a:solidFill>
              </a:rPr>
              <a:t>целях внедрения в Карелии системы добровольной сертификации местной продукции, позволяющей продвигать продукцию местного производства,   стимулирования субъектов малого и среднего предпринимательства к получению и продлению добровольных сертификатов </a:t>
            </a:r>
            <a:r>
              <a:rPr lang="ru-RU" dirty="0" smtClean="0">
                <a:solidFill>
                  <a:srgbClr val="0000FF"/>
                </a:solidFill>
              </a:rPr>
              <a:t>соответствия.</a:t>
            </a:r>
          </a:p>
          <a:p>
            <a:endParaRPr lang="ru-RU" sz="800" i="1" dirty="0" smtClean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9521" y="404664"/>
            <a:ext cx="83164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200" b="1" dirty="0" smtClean="0"/>
              <a:t>ПЛАНИРУЕТСЯ:</a:t>
            </a:r>
          </a:p>
          <a:p>
            <a:pPr lvl="1"/>
            <a:r>
              <a:rPr lang="ru-RU" sz="2200" b="1" dirty="0" smtClean="0"/>
              <a:t>Субсидия </a:t>
            </a:r>
            <a:r>
              <a:rPr lang="ru-RU" sz="2200" b="1" dirty="0"/>
              <a:t>по добровольной сертификации </a:t>
            </a:r>
            <a:r>
              <a:rPr lang="ru-RU" sz="2200" b="1" dirty="0" smtClean="0"/>
              <a:t>продукции</a:t>
            </a:r>
          </a:p>
          <a:p>
            <a:pPr lvl="1"/>
            <a:endParaRPr lang="ru-RU" sz="2200" b="1" dirty="0"/>
          </a:p>
          <a:p>
            <a:pPr lvl="1" algn="r"/>
            <a:r>
              <a:rPr lang="ru-RU" sz="2200" b="1" dirty="0" smtClean="0"/>
              <a:t> </a:t>
            </a:r>
            <a:r>
              <a:rPr lang="ru-RU" sz="2200" dirty="0" smtClean="0"/>
              <a:t> </a:t>
            </a:r>
            <a:endParaRPr lang="ru-RU" sz="2200" dirty="0"/>
          </a:p>
        </p:txBody>
      </p:sp>
      <p:pic>
        <p:nvPicPr>
          <p:cNvPr id="3074" name="Picture 2" descr="C:\Documents and Settings\zharova\Рабочий стол\Ru-kr_full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119" y="3212976"/>
            <a:ext cx="3212409" cy="351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zharova\Рабочий стол\question-mark-460864_12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778" y="2848159"/>
            <a:ext cx="172671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36472" y="3178363"/>
            <a:ext cx="847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Конкурсный отбор не проводится  </a:t>
            </a:r>
          </a:p>
        </p:txBody>
      </p:sp>
      <p:pic>
        <p:nvPicPr>
          <p:cNvPr id="3076" name="Picture 4" descr="C:\Documents and Settings\zharova\Рабочий стол\don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64" y="3391914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zharova\Рабочий стол\logo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532" y="5645774"/>
            <a:ext cx="2232248" cy="122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zharova\Рабочий стол\miur_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843" y="4581128"/>
            <a:ext cx="1789082" cy="178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Gu\обмен\Настоящий Вологодский продукт\Логотип\Исходник\лого2015 публикация Арника + 1 стр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5" y="3547695"/>
            <a:ext cx="2651088" cy="2710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41" y="188640"/>
            <a:ext cx="9144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28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25140"/>
            <a:ext cx="7992888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cs typeface="Times New Roman" panose="02020603050405020304" pitchFamily="18" charset="0"/>
              </a:rPr>
              <a:t>Имущественная поддержка субъектов МСП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61662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5600" dirty="0" smtClean="0"/>
              <a:t>	</a:t>
            </a:r>
            <a:r>
              <a:rPr lang="ru-RU" sz="6400" dirty="0" smtClean="0"/>
              <a:t>Статьей </a:t>
            </a:r>
            <a:r>
              <a:rPr lang="ru-RU" sz="6400" dirty="0"/>
              <a:t>18 Федерального закона от 24.07.2017 г. № 209-ФЗ «О развитии малого и среднего предпринимательства в Российской Федерации» предусмотрено утверждение органами исполнительной власти субъекта Российской Федерации, органами местного самоуправления </a:t>
            </a:r>
            <a:r>
              <a:rPr lang="ru-RU" sz="6400" b="1" dirty="0"/>
              <a:t>перечней государственного и муниципального </a:t>
            </a:r>
            <a:r>
              <a:rPr lang="ru-RU" sz="6400" b="1" dirty="0" smtClean="0"/>
              <a:t>имущества</a:t>
            </a:r>
            <a:r>
              <a:rPr lang="ru-RU" sz="6400" dirty="0" smtClean="0"/>
              <a:t>, </a:t>
            </a:r>
            <a:r>
              <a:rPr lang="ru-RU" sz="6400" dirty="0"/>
              <a:t>с ежегодным </a:t>
            </a:r>
            <a:r>
              <a:rPr lang="ru-RU" sz="6400" b="1" dirty="0"/>
              <a:t>до 1 ноября </a:t>
            </a:r>
            <a:r>
              <a:rPr lang="ru-RU" sz="6400" dirty="0" err="1" smtClean="0"/>
              <a:t>т.г</a:t>
            </a:r>
            <a:r>
              <a:rPr lang="ru-RU" sz="6400" dirty="0" smtClean="0"/>
              <a:t>.  </a:t>
            </a:r>
            <a:r>
              <a:rPr lang="ru-RU" sz="6400" dirty="0"/>
              <a:t>дополнением таких перечней </a:t>
            </a:r>
            <a:r>
              <a:rPr lang="ru-RU" sz="6400" dirty="0" smtClean="0"/>
              <a:t>имуществом.</a:t>
            </a:r>
            <a:endParaRPr lang="ru-RU" sz="6400" dirty="0"/>
          </a:p>
          <a:p>
            <a:pPr algn="just">
              <a:buFontTx/>
              <a:buChar char="-"/>
            </a:pPr>
            <a:r>
              <a:rPr lang="ru-RU" sz="6400" dirty="0" smtClean="0"/>
              <a:t>Перечень имущества Республики Карелия </a:t>
            </a:r>
          </a:p>
          <a:p>
            <a:pPr algn="just">
              <a:buFontTx/>
              <a:buChar char="-"/>
            </a:pPr>
            <a:r>
              <a:rPr lang="ru-RU" sz="6400" dirty="0" smtClean="0"/>
              <a:t> Перечень имущества  муниципального района</a:t>
            </a:r>
          </a:p>
          <a:p>
            <a:pPr algn="just">
              <a:buFontTx/>
              <a:buChar char="-"/>
            </a:pPr>
            <a:r>
              <a:rPr lang="ru-RU" sz="6400" dirty="0" smtClean="0"/>
              <a:t>Перечень имущества городского округа</a:t>
            </a:r>
          </a:p>
          <a:p>
            <a:pPr algn="just">
              <a:buFontTx/>
              <a:buChar char="-"/>
            </a:pPr>
            <a:r>
              <a:rPr lang="ru-RU" sz="6400" dirty="0" smtClean="0"/>
              <a:t>Перечень имущества поселения (городского, сельского)</a:t>
            </a:r>
            <a:r>
              <a:rPr lang="ru-RU" sz="6400" dirty="0"/>
              <a:t>	</a:t>
            </a:r>
            <a:endParaRPr lang="ru-RU" sz="6400" dirty="0" smtClean="0"/>
          </a:p>
          <a:p>
            <a:pPr marL="0" indent="0" algn="just">
              <a:buNone/>
            </a:pPr>
            <a:endParaRPr lang="ru-RU" sz="6400" dirty="0" smtClean="0"/>
          </a:p>
          <a:p>
            <a:pPr marL="0" indent="0" algn="just">
              <a:buNone/>
            </a:pPr>
            <a:r>
              <a:rPr lang="ru-RU" sz="6400" b="1" u="sng" dirty="0" smtClean="0"/>
              <a:t>К имуществу относится: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6400" dirty="0" smtClean="0"/>
              <a:t>земельные участки,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6400" dirty="0" smtClean="0"/>
              <a:t>здания, строения, сооружения,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6400" dirty="0" smtClean="0"/>
              <a:t>нежилые помещения,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6400" dirty="0" smtClean="0"/>
              <a:t>оборудование, машины, механизмы, установки, транспортные средства, инвентарь, инструменты </a:t>
            </a:r>
          </a:p>
          <a:p>
            <a:pPr marL="0" indent="0" algn="just">
              <a:buNone/>
            </a:pPr>
            <a:endParaRPr lang="ru-RU" sz="6400" dirty="0"/>
          </a:p>
          <a:p>
            <a:pPr marL="0" indent="0" algn="just">
              <a:buNone/>
            </a:pPr>
            <a:r>
              <a:rPr lang="ru-RU" sz="6400" b="1" u="sng" dirty="0" smtClean="0"/>
              <a:t>Имущество предоставляется</a:t>
            </a:r>
            <a:r>
              <a:rPr lang="ru-RU" sz="6400" u="sng" dirty="0" smtClean="0"/>
              <a:t>:</a:t>
            </a:r>
          </a:p>
          <a:p>
            <a:pPr marL="0" indent="0" algn="just">
              <a:buNone/>
            </a:pPr>
            <a:r>
              <a:rPr lang="ru-RU" sz="6400" dirty="0" smtClean="0"/>
              <a:t>на </a:t>
            </a:r>
            <a:r>
              <a:rPr lang="ru-RU" sz="6400" dirty="0"/>
              <a:t>возмездной основе, </a:t>
            </a:r>
            <a:endParaRPr lang="ru-RU" sz="6400" dirty="0" smtClean="0"/>
          </a:p>
          <a:p>
            <a:pPr marL="0" indent="0" algn="just">
              <a:buNone/>
            </a:pPr>
            <a:r>
              <a:rPr lang="ru-RU" sz="6400" dirty="0" smtClean="0"/>
              <a:t>безвозмездной основе, </a:t>
            </a:r>
          </a:p>
          <a:p>
            <a:pPr marL="0" indent="0" algn="just">
              <a:buNone/>
            </a:pPr>
            <a:r>
              <a:rPr lang="ru-RU" sz="6400" dirty="0" smtClean="0"/>
              <a:t>на </a:t>
            </a:r>
            <a:r>
              <a:rPr lang="ru-RU" sz="6400" dirty="0"/>
              <a:t>льготных условиях в соответствии с государственными программами (подпрограммами) Российской Федерации, государственными программами (подпрограммами) субъектов Российской Федерации, муниципальными программами (подпрограммами). </a:t>
            </a:r>
          </a:p>
          <a:p>
            <a:pPr marL="0" indent="0" algn="just">
              <a:buNone/>
            </a:pPr>
            <a:r>
              <a:rPr lang="ru-RU" sz="6400" dirty="0" smtClean="0"/>
              <a:t>Указанное </a:t>
            </a:r>
            <a:r>
              <a:rPr lang="ru-RU" sz="6400" dirty="0"/>
              <a:t>имущество должно использоваться по целевому назначению</a:t>
            </a:r>
            <a:r>
              <a:rPr lang="ru-RU" sz="6400" dirty="0" smtClean="0"/>
              <a:t>.</a:t>
            </a:r>
          </a:p>
          <a:p>
            <a:pPr marL="0" indent="0" algn="just">
              <a:buNone/>
            </a:pPr>
            <a:endParaRPr lang="ru-RU" sz="2300" dirty="0"/>
          </a:p>
          <a:p>
            <a:pPr marL="0" indent="0" algn="just">
              <a:buNone/>
            </a:pPr>
            <a:endParaRPr lang="ru-RU" sz="2300" dirty="0" smtClean="0"/>
          </a:p>
          <a:p>
            <a:pPr marL="0" indent="0" algn="just">
              <a:buNone/>
            </a:pPr>
            <a:endParaRPr lang="ru-RU" sz="2300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7683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W:\_innovmb\ОБЩЕЕ ДЕЛО\2016-конкурсы\Форум\Имущественная поддержка.jpg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79122"/>
            <a:ext cx="2938931" cy="194421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Autofit/>
          </a:bodyPr>
          <a:lstStyle/>
          <a:p>
            <a:r>
              <a:rPr lang="ru-RU" sz="2000" b="1" dirty="0">
                <a:cs typeface="Times New Roman" panose="02020603050405020304" pitchFamily="18" charset="0"/>
              </a:rPr>
              <a:t>Имущественная поддержка субъектов </a:t>
            </a:r>
            <a:r>
              <a:rPr lang="ru-RU" sz="2000" b="1" dirty="0" smtClean="0">
                <a:cs typeface="Times New Roman" panose="02020603050405020304" pitchFamily="18" charset="0"/>
              </a:rPr>
              <a:t>МСП</a:t>
            </a:r>
            <a:r>
              <a:rPr lang="ru-RU" sz="1600" b="1" dirty="0" smtClean="0"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cs typeface="Times New Roman" panose="02020603050405020304" pitchFamily="18" charset="0"/>
              </a:rPr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- Республика Карелия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- </a:t>
            </a:r>
            <a:r>
              <a:rPr lang="ru-RU" sz="1600" b="1" dirty="0"/>
              <a:t>в 2 городских округах</a:t>
            </a:r>
            <a:r>
              <a:rPr lang="ru-RU" sz="1600" dirty="0"/>
              <a:t> (Петрозаводский и </a:t>
            </a:r>
            <a:r>
              <a:rPr lang="ru-RU" sz="1600" dirty="0" err="1"/>
              <a:t>Костомукшский</a:t>
            </a:r>
            <a:r>
              <a:rPr lang="ru-RU" sz="1600" dirty="0"/>
              <a:t> городской округ);</a:t>
            </a:r>
            <a:br>
              <a:rPr lang="ru-RU" sz="1600" dirty="0"/>
            </a:br>
            <a:r>
              <a:rPr lang="ru-RU" sz="1600" dirty="0"/>
              <a:t>- </a:t>
            </a:r>
            <a:r>
              <a:rPr lang="ru-RU" sz="1600" b="1" dirty="0"/>
              <a:t>в 14 муниципальных районах</a:t>
            </a:r>
            <a:r>
              <a:rPr lang="ru-RU" sz="1600" dirty="0"/>
              <a:t> </a:t>
            </a:r>
            <a:r>
              <a:rPr lang="ru-RU" sz="1600" dirty="0" smtClean="0"/>
              <a:t>(кроме Сегежского </a:t>
            </a:r>
            <a:r>
              <a:rPr lang="ru-RU" sz="1600" dirty="0"/>
              <a:t>и </a:t>
            </a:r>
            <a:r>
              <a:rPr lang="ru-RU" sz="1600" dirty="0" err="1" smtClean="0"/>
              <a:t>Питкярантского</a:t>
            </a:r>
            <a:r>
              <a:rPr lang="ru-RU" sz="1600" dirty="0" smtClean="0"/>
              <a:t> муниципальных районов )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 smtClean="0"/>
              <a:t>в 16 городских </a:t>
            </a:r>
            <a:r>
              <a:rPr lang="ru-RU" sz="1600" b="1" dirty="0"/>
              <a:t>и сельских поселениях</a:t>
            </a:r>
            <a:r>
              <a:rPr lang="ru-RU" sz="1600" dirty="0"/>
              <a:t> </a:t>
            </a:r>
            <a:r>
              <a:rPr lang="ru-RU" sz="1600" dirty="0" smtClean="0"/>
              <a:t>республики, из них </a:t>
            </a:r>
            <a:br>
              <a:rPr lang="ru-RU" sz="1600" dirty="0" smtClean="0"/>
            </a:br>
            <a:r>
              <a:rPr lang="ru-RU" sz="1600" b="1" dirty="0" smtClean="0"/>
              <a:t>- утверждены в 6 моногородах </a:t>
            </a:r>
            <a:r>
              <a:rPr lang="ru-RU" sz="1600" dirty="0" smtClean="0"/>
              <a:t>(не утверждены в </a:t>
            </a:r>
            <a:r>
              <a:rPr lang="ru-RU" sz="1600" dirty="0" err="1" smtClean="0"/>
              <a:t>Вяртсильском</a:t>
            </a:r>
            <a:r>
              <a:rPr lang="ru-RU" sz="1600" dirty="0" smtClean="0"/>
              <a:t>,   </a:t>
            </a:r>
            <a:r>
              <a:rPr lang="ru-RU" sz="1600" dirty="0" err="1" smtClean="0"/>
              <a:t>Пиндушском</a:t>
            </a:r>
            <a:r>
              <a:rPr lang="ru-RU" sz="1600" dirty="0" smtClean="0"/>
              <a:t>, </a:t>
            </a:r>
            <a:r>
              <a:rPr lang="ru-RU" sz="1600" dirty="0" err="1" smtClean="0"/>
              <a:t>Лахденпохском</a:t>
            </a:r>
            <a:r>
              <a:rPr lang="ru-RU" sz="1600" dirty="0" smtClean="0"/>
              <a:t>, </a:t>
            </a:r>
            <a:r>
              <a:rPr lang="ru-RU" sz="1600" dirty="0" err="1" smtClean="0"/>
              <a:t>Питкярантском</a:t>
            </a:r>
            <a:r>
              <a:rPr lang="ru-RU" sz="1600" dirty="0" smtClean="0"/>
              <a:t>, Муезерском городских поселениях )</a:t>
            </a:r>
            <a:endParaRPr lang="ru-RU" sz="16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6231285"/>
              </p:ext>
            </p:extLst>
          </p:nvPr>
        </p:nvGraphicFramePr>
        <p:xfrm>
          <a:off x="539552" y="3068960"/>
          <a:ext cx="8219256" cy="3168316"/>
        </p:xfrm>
        <a:graphic>
          <a:graphicData uri="http://schemas.openxmlformats.org/drawingml/2006/table">
            <a:tbl>
              <a:tblPr firstRow="1" firstCol="1" bandRow="1"/>
              <a:tblGrid>
                <a:gridCol w="296600"/>
                <a:gridCol w="1652960"/>
                <a:gridCol w="2207835"/>
                <a:gridCol w="2207835"/>
                <a:gridCol w="1854026"/>
              </a:tblGrid>
              <a:tr h="1820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62" marR="60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субъекта Российской Федерации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62" marR="60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Сведения об общем количестве объектов, включенных в перечни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государственного имущества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ед.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62" marR="60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Сведения об общем количестве утвержденных на территории субъекта Российской Федерации перечней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муниципального имущества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ед.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62" marR="60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Сведения об общем количестве объектов, включенных в перечни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муниципального имущества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ед.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62" marR="60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62" marR="60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62" marR="60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62" marR="60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62" marR="60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62" marR="60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62" marR="60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Республика Карелия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62" marR="60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62" marR="60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62" marR="60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311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62" marR="60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7683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55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37549" y="570746"/>
            <a:ext cx="68407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Предоставление </a:t>
            </a:r>
            <a:r>
              <a:rPr lang="ru-RU" sz="2200" b="1" dirty="0"/>
              <a:t>возможности использования имущества на льготных условиях, в том числе на безвозмездной </a:t>
            </a:r>
            <a:r>
              <a:rPr lang="ru-RU" sz="2200" b="1" dirty="0" smtClean="0"/>
              <a:t>основе</a:t>
            </a:r>
            <a:endParaRPr lang="ru-RU" sz="2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5400" y="2040551"/>
            <a:ext cx="8471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 отношении имущества, включенного </a:t>
            </a:r>
            <a:r>
              <a:rPr lang="ru-RU" sz="1600" dirty="0"/>
              <a:t>в </a:t>
            </a:r>
            <a:r>
              <a:rPr lang="ru-RU" sz="1600" dirty="0" smtClean="0"/>
              <a:t>Перечни государственного и муниципального </a:t>
            </a:r>
            <a:r>
              <a:rPr lang="ru-RU" sz="1600" dirty="0"/>
              <a:t>имущества Республики Карелия, свободного от прав третьих </a:t>
            </a:r>
            <a:r>
              <a:rPr lang="ru-RU" sz="1600" dirty="0" smtClean="0"/>
              <a:t>лиц.</a:t>
            </a:r>
          </a:p>
          <a:p>
            <a:r>
              <a:rPr lang="ru-RU" sz="1600" dirty="0" smtClean="0"/>
              <a:t>В части </a:t>
            </a:r>
            <a:r>
              <a:rPr lang="ru-RU" sz="1600" dirty="0"/>
              <a:t>объектов, спрос на которые отсутствует в силу того, что </a:t>
            </a:r>
            <a:r>
              <a:rPr lang="ru-RU" sz="1600" b="1" u="sng" dirty="0"/>
              <a:t>их состояние требует инвестиций для проведения ремонта </a:t>
            </a:r>
            <a:r>
              <a:rPr lang="ru-RU" sz="1600" dirty="0"/>
              <a:t>(</a:t>
            </a:r>
            <a:r>
              <a:rPr lang="ru-RU" sz="1600" b="1" u="sng" dirty="0"/>
              <a:t>реконструкции</a:t>
            </a:r>
            <a:r>
              <a:rPr lang="ru-RU" sz="1600" b="1" u="sng" dirty="0" smtClean="0"/>
              <a:t>)</a:t>
            </a:r>
            <a:r>
              <a:rPr lang="ru-RU" sz="1600" dirty="0" smtClean="0"/>
              <a:t>.</a:t>
            </a:r>
            <a:endParaRPr lang="ru-RU" sz="1600" b="1" u="sng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205400" y="3429000"/>
            <a:ext cx="47525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Критерии, для безвозмездной передачи:</a:t>
            </a:r>
          </a:p>
          <a:p>
            <a:r>
              <a:rPr lang="ru-RU" sz="1600" dirty="0" smtClean="0"/>
              <a:t>- </a:t>
            </a:r>
            <a:r>
              <a:rPr lang="ru-RU" sz="1600" dirty="0" smtClean="0">
                <a:solidFill>
                  <a:srgbClr val="0000FF"/>
                </a:solidFill>
              </a:rPr>
              <a:t>объекты, невостребованные арендаторами более 2-х лет</a:t>
            </a:r>
          </a:p>
          <a:p>
            <a:endParaRPr lang="ru-RU" sz="1600" dirty="0" smtClean="0">
              <a:solidFill>
                <a:srgbClr val="0000FF"/>
              </a:solidFill>
            </a:endParaRPr>
          </a:p>
          <a:p>
            <a:r>
              <a:rPr lang="ru-RU" sz="1600" dirty="0" smtClean="0">
                <a:solidFill>
                  <a:srgbClr val="0000FF"/>
                </a:solidFill>
              </a:rPr>
              <a:t>- объекты, аукционы на аренду которых не состоялись не менее одного раза</a:t>
            </a:r>
          </a:p>
          <a:p>
            <a:endParaRPr lang="ru-RU" sz="1600" dirty="0" smtClean="0">
              <a:solidFill>
                <a:srgbClr val="0000FF"/>
              </a:solidFill>
            </a:endParaRPr>
          </a:p>
          <a:p>
            <a:r>
              <a:rPr lang="ru-RU" sz="1600" dirty="0" smtClean="0">
                <a:solidFill>
                  <a:srgbClr val="0000FF"/>
                </a:solidFill>
              </a:rPr>
              <a:t>- объекты, торги на приватизацию которых не состоялись не менее 2-х раз</a:t>
            </a:r>
          </a:p>
        </p:txBody>
      </p:sp>
      <p:pic>
        <p:nvPicPr>
          <p:cNvPr id="1026" name="Picture 2" descr="Z:\Обмен между отделами\Инновации и малый бизнес\Жарова\Картинки для презентации Родионова\main_890x400.jpg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942" y="3342630"/>
            <a:ext cx="3597514" cy="248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69" y="188640"/>
            <a:ext cx="7683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83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Обмен между отделами\Инновации и малый бизнес\Жарова\Картинки для презентации Родионова\qwfbkm-urgs.jpg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476" y="1283256"/>
            <a:ext cx="2935524" cy="178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Обмен между отделами\Инновации и малый бизнес\Жарова\Картинки для презентации Родионова\10977524112804683_e07f_300x300.jpg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476" y="5013176"/>
            <a:ext cx="2935523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:\Обмен между отделами\Инновации и малый бизнес\Жарова\Картинки для презентации Родионова\HJJVxlXm_50.jpg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476" y="3068960"/>
            <a:ext cx="2935524" cy="195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283256"/>
            <a:ext cx="53285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Кроме того, при предоставлении имущества из перечня в аренду предусмотрены дополнительные </a:t>
            </a:r>
            <a:r>
              <a:rPr lang="ru-RU" b="1" dirty="0" smtClean="0">
                <a:solidFill>
                  <a:srgbClr val="C00000"/>
                </a:solidFill>
              </a:rPr>
              <a:t>льготы:</a:t>
            </a:r>
          </a:p>
          <a:p>
            <a:endParaRPr lang="ru-RU" dirty="0" smtClean="0"/>
          </a:p>
          <a:p>
            <a:r>
              <a:rPr lang="ru-RU" dirty="0" smtClean="0"/>
              <a:t>- устанавливается </a:t>
            </a:r>
            <a:r>
              <a:rPr lang="ru-RU" dirty="0"/>
              <a:t>для субъектов </a:t>
            </a:r>
            <a:r>
              <a:rPr lang="ru-RU" dirty="0" smtClean="0"/>
              <a:t>малого и среднего предпринимательства </a:t>
            </a:r>
            <a:r>
              <a:rPr lang="ru-RU" dirty="0"/>
              <a:t>при </a:t>
            </a:r>
            <a:r>
              <a:rPr lang="ru-RU" b="1" dirty="0"/>
              <a:t>аренде помещений, включенных  в Перечень г</a:t>
            </a:r>
            <a:r>
              <a:rPr lang="ru-RU" dirty="0"/>
              <a:t>осударственного имущества Республики Карелия, свободного от прав третьих лиц </a:t>
            </a:r>
            <a:r>
              <a:rPr lang="ru-RU" dirty="0" smtClean="0"/>
              <a:t> ставка </a:t>
            </a:r>
            <a:r>
              <a:rPr lang="ru-RU" dirty="0"/>
              <a:t>устанавливается в размере </a:t>
            </a:r>
            <a:r>
              <a:rPr lang="ru-RU" b="1" dirty="0" smtClean="0"/>
              <a:t>0,05 </a:t>
            </a:r>
            <a:endParaRPr lang="ru-RU" b="1" dirty="0"/>
          </a:p>
          <a:p>
            <a:endParaRPr lang="ru-RU" dirty="0" smtClean="0"/>
          </a:p>
          <a:p>
            <a:r>
              <a:rPr lang="ru-RU" dirty="0" smtClean="0"/>
              <a:t> - пониженный коэффициент деятельности арендатора  </a:t>
            </a:r>
            <a:r>
              <a:rPr lang="ru-RU" dirty="0"/>
              <a:t>(для любого имущества </a:t>
            </a:r>
            <a:r>
              <a:rPr lang="ru-RU" dirty="0" smtClean="0"/>
              <a:t> в том числе не </a:t>
            </a:r>
            <a:r>
              <a:rPr lang="ru-RU" dirty="0"/>
              <a:t>в Перечне) установлен </a:t>
            </a:r>
            <a:r>
              <a:rPr lang="ru-RU" b="1" dirty="0" smtClean="0"/>
              <a:t>для </a:t>
            </a:r>
            <a:r>
              <a:rPr lang="ru-RU" b="1" dirty="0"/>
              <a:t>организации фирменной розничной </a:t>
            </a:r>
            <a:r>
              <a:rPr lang="ru-RU" b="1" dirty="0" smtClean="0"/>
              <a:t>торговли товарами</a:t>
            </a:r>
            <a:r>
              <a:rPr lang="ru-RU" b="1" dirty="0"/>
              <a:t>, произведёнными на территории </a:t>
            </a:r>
            <a:r>
              <a:rPr lang="ru-RU" b="1" dirty="0" smtClean="0"/>
              <a:t>Республики Карелия</a:t>
            </a:r>
            <a:r>
              <a:rPr lang="ru-RU" dirty="0" smtClean="0"/>
              <a:t> , в том числе для предприятий народных художественных </a:t>
            </a:r>
            <a:r>
              <a:rPr lang="ru-RU" dirty="0"/>
              <a:t>промыслов </a:t>
            </a:r>
            <a:r>
              <a:rPr lang="ru-RU" dirty="0" smtClean="0"/>
              <a:t>- </a:t>
            </a:r>
            <a:r>
              <a:rPr lang="ru-RU" b="1" dirty="0"/>
              <a:t>0,03</a:t>
            </a:r>
            <a:endParaRPr lang="ru-RU" dirty="0"/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9" y="188640"/>
            <a:ext cx="7683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31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Инфраструктура поддержки СМП 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экономического развития и промышленности Республики Карелия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9976"/>
            <a:ext cx="9252520" cy="578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" y="0"/>
            <a:ext cx="911225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6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772816"/>
            <a:ext cx="6552727" cy="496855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ru-RU" sz="1600" dirty="0"/>
          </a:p>
          <a:p>
            <a:r>
              <a:rPr lang="ru-RU" sz="4600" dirty="0" smtClean="0"/>
              <a:t>Под руководством </a:t>
            </a:r>
            <a:r>
              <a:rPr lang="ru-RU" sz="4600" dirty="0"/>
              <a:t>Центра поддержки </a:t>
            </a:r>
            <a:r>
              <a:rPr lang="ru-RU" sz="4600" dirty="0" smtClean="0"/>
              <a:t>предпринимательства Нижегородской области   </a:t>
            </a:r>
            <a:r>
              <a:rPr lang="ru-RU" sz="4600" dirty="0"/>
              <a:t>создана сеть районных Центров поддержки </a:t>
            </a:r>
            <a:r>
              <a:rPr lang="ru-RU" sz="4600" dirty="0" smtClean="0"/>
              <a:t>предпринимательства в </a:t>
            </a:r>
            <a:r>
              <a:rPr lang="ru-RU" sz="4600" b="1" dirty="0" smtClean="0"/>
              <a:t>форме некоммерческой организации</a:t>
            </a:r>
            <a:r>
              <a:rPr lang="ru-RU" sz="4600" dirty="0" smtClean="0"/>
              <a:t>, которые называются «Дома </a:t>
            </a:r>
            <a:r>
              <a:rPr lang="ru-RU" sz="4600" dirty="0"/>
              <a:t>малого бизнеса</a:t>
            </a:r>
            <a:r>
              <a:rPr lang="ru-RU" sz="4600" dirty="0" smtClean="0"/>
              <a:t>», </a:t>
            </a:r>
            <a:r>
              <a:rPr lang="ru-RU" sz="4600" b="1" dirty="0" smtClean="0"/>
              <a:t>использованы средства бюджета субъекта и местных бюджетов</a:t>
            </a:r>
            <a:r>
              <a:rPr lang="ru-RU" sz="4600" dirty="0" smtClean="0"/>
              <a:t>.</a:t>
            </a:r>
          </a:p>
          <a:p>
            <a:r>
              <a:rPr lang="ru-RU" sz="4600" b="1" dirty="0" smtClean="0"/>
              <a:t>Цель деятельности</a:t>
            </a:r>
            <a:r>
              <a:rPr lang="ru-RU" sz="4600" dirty="0" smtClean="0"/>
              <a:t>:  оказание всех видов поддержки МСП, выявление </a:t>
            </a:r>
            <a:r>
              <a:rPr lang="ru-RU" sz="4600" dirty="0"/>
              <a:t>субъектов МСП на территориях  муниципальных районов для их дальнейшего встраивания в кооперационные цепочки в рамках кластеров, а также их </a:t>
            </a:r>
            <a:r>
              <a:rPr lang="ru-RU" sz="4600" dirty="0" err="1"/>
              <a:t>доращивание</a:t>
            </a:r>
            <a:r>
              <a:rPr lang="ru-RU" sz="4600" dirty="0"/>
              <a:t> до участия в закупках крупнейших заказчиков. </a:t>
            </a:r>
            <a:endParaRPr lang="ru-RU" sz="4600" dirty="0" smtClean="0"/>
          </a:p>
          <a:p>
            <a:r>
              <a:rPr lang="ru-RU" sz="4600" dirty="0" smtClean="0"/>
              <a:t>Внедрена  </a:t>
            </a:r>
            <a:r>
              <a:rPr lang="ru-RU" sz="4600" b="1" dirty="0" smtClean="0"/>
              <a:t>сертификация </a:t>
            </a:r>
            <a:r>
              <a:rPr lang="ru-RU" sz="4600" b="1" dirty="0"/>
              <a:t>«Домов малого бизнеса» </a:t>
            </a:r>
            <a:r>
              <a:rPr lang="ru-RU" sz="4600" dirty="0"/>
              <a:t>в районах на предмет качественного оказания консультационной поддержки, грамотных юридических и образовательных услуг, определения уровня квалификации и компетенции сотрудников центров и их руководителей. </a:t>
            </a:r>
            <a:r>
              <a:rPr lang="ru-RU" sz="4600" dirty="0" smtClean="0"/>
              <a:t>На </a:t>
            </a:r>
            <a:r>
              <a:rPr lang="ru-RU" sz="4600" dirty="0"/>
              <a:t>сегодняшний день в Нижегородской области из 47 «Домов малого бизнеса» в районах 29 сертифицированных. </a:t>
            </a:r>
          </a:p>
          <a:p>
            <a:r>
              <a:rPr lang="ru-RU" sz="4600" dirty="0"/>
              <a:t>В создании системы «Домов малого бизнеса» </a:t>
            </a:r>
            <a:r>
              <a:rPr lang="ru-RU" sz="4600" b="1" dirty="0"/>
              <a:t>принимают активное участие местные </a:t>
            </a:r>
            <a:r>
              <a:rPr lang="ru-RU" sz="4600" b="1" dirty="0" smtClean="0"/>
              <a:t>администрации</a:t>
            </a:r>
            <a:r>
              <a:rPr lang="ru-RU" sz="4600" dirty="0"/>
              <a:t> </a:t>
            </a:r>
            <a:r>
              <a:rPr lang="ru-RU" sz="4600" dirty="0" smtClean="0"/>
              <a:t>(размещение на площадках администраций, финансирование, подбор сотрудников)</a:t>
            </a:r>
          </a:p>
          <a:p>
            <a:r>
              <a:rPr lang="ru-RU" sz="4600" dirty="0" smtClean="0"/>
              <a:t>Министерством </a:t>
            </a:r>
            <a:r>
              <a:rPr lang="ru-RU" sz="4600" dirty="0"/>
              <a:t>промышленности, торговли и предпринимательства Нижегородской области </a:t>
            </a:r>
            <a:r>
              <a:rPr lang="ru-RU" sz="4600" dirty="0" smtClean="0"/>
              <a:t>внедрена </a:t>
            </a:r>
            <a:r>
              <a:rPr lang="ru-RU" sz="4600" b="1" dirty="0" smtClean="0"/>
              <a:t>система </a:t>
            </a:r>
            <a:r>
              <a:rPr lang="ru-RU" sz="4600" b="1" dirty="0"/>
              <a:t>рейтингов по поддержке МСП в отношении администраций районов</a:t>
            </a:r>
            <a:r>
              <a:rPr lang="ru-RU" sz="4600" dirty="0"/>
              <a:t>, которая выдвигалась на лучшие практики АСИ.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40098" y="274638"/>
            <a:ext cx="7346701" cy="171420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Дома малого бизнеса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2800" b="1" dirty="0" smtClean="0"/>
              <a:t>Система </a:t>
            </a:r>
            <a:r>
              <a:rPr lang="ru-RU" sz="2800" b="1" dirty="0"/>
              <a:t>рейтингов </a:t>
            </a:r>
            <a:r>
              <a:rPr lang="ru-RU" sz="2800" b="1" dirty="0" smtClean="0"/>
              <a:t>ОМС по </a:t>
            </a:r>
            <a:r>
              <a:rPr lang="ru-RU" sz="2800" b="1" dirty="0"/>
              <a:t>поддержке </a:t>
            </a:r>
            <a:r>
              <a:rPr lang="ru-RU" sz="2800" b="1" dirty="0" smtClean="0"/>
              <a:t>МСП</a:t>
            </a:r>
            <a:br>
              <a:rPr lang="ru-RU" sz="2800" b="1" dirty="0" smtClean="0"/>
            </a:br>
            <a:r>
              <a:rPr lang="ru-RU" sz="2800" b="1" dirty="0" smtClean="0"/>
              <a:t>(опыт Нижегородской области)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94456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Картинки по запросу центр поддержки предпринимательств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022099"/>
            <a:ext cx="1781237" cy="155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по запросу центр поддержки предпринимательств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287213"/>
            <a:ext cx="1657606" cy="148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19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6174" y="1340768"/>
            <a:ext cx="7732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solidFill>
                <a:prstClr val="black"/>
              </a:solidFill>
            </a:endParaRPr>
          </a:p>
          <a:p>
            <a:pPr algn="just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41" y="188640"/>
            <a:ext cx="9144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6658" y="260077"/>
            <a:ext cx="5657403" cy="114300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Закон </a:t>
            </a:r>
            <a:r>
              <a:rPr lang="ru-RU" sz="1800" b="1" dirty="0"/>
              <a:t>Республики Карелия от </a:t>
            </a:r>
            <a:r>
              <a:rPr lang="ru-RU" sz="1800" b="1" dirty="0" smtClean="0"/>
              <a:t>05.03.2013 г. </a:t>
            </a:r>
            <a:r>
              <a:rPr lang="ru-RU" sz="1800" b="1" dirty="0"/>
              <a:t>N 1687-ЗРК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«</a:t>
            </a:r>
            <a:r>
              <a:rPr lang="ru-RU" sz="1800" b="1" dirty="0"/>
              <a:t>О государственной поддержке инвестиционной деятельности в </a:t>
            </a:r>
            <a:r>
              <a:rPr lang="ru-RU" sz="1800" b="1" dirty="0" smtClean="0"/>
              <a:t> </a:t>
            </a:r>
            <a:r>
              <a:rPr lang="ru-RU" sz="1800" b="1" dirty="0"/>
              <a:t>Республике Карелия</a:t>
            </a:r>
            <a:r>
              <a:rPr lang="ru-RU" sz="1800" b="1" dirty="0" smtClean="0"/>
              <a:t>»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72816"/>
            <a:ext cx="87129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22651" y="1133356"/>
            <a:ext cx="482453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2DA2BF"/>
              </a:buClr>
              <a:buSzPct val="100000"/>
            </a:pPr>
            <a:r>
              <a:rPr lang="ru-RU" sz="1500" b="1" u="sng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ИНВЕСТОРАМ:</a:t>
            </a:r>
          </a:p>
          <a:p>
            <a:pPr marL="274320" lvl="0" indent="-274320">
              <a:spcBef>
                <a:spcPct val="20000"/>
              </a:spcBef>
              <a:buClr>
                <a:srgbClr val="2DA2BF"/>
              </a:buClr>
              <a:buSzPct val="100000"/>
              <a:buFont typeface="Symbol" pitchFamily="18" charset="2"/>
              <a:buChar char=""/>
            </a:pPr>
            <a:r>
              <a:rPr lang="ru-RU" sz="15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 налоговые льготы </a:t>
            </a:r>
            <a:r>
              <a:rPr lang="ru-RU" sz="1500" dirty="0">
                <a:latin typeface="Calibri Light" panose="020F0302020204030204" pitchFamily="34" charset="0"/>
                <a:cs typeface="Times New Roman" panose="02020603050405020304" pitchFamily="18" charset="0"/>
              </a:rPr>
              <a:t>по региональным налогам;</a:t>
            </a:r>
          </a:p>
          <a:p>
            <a:pPr marL="274320" lvl="0" indent="-274320">
              <a:spcBef>
                <a:spcPct val="20000"/>
              </a:spcBef>
              <a:buClr>
                <a:srgbClr val="2DA2BF"/>
              </a:buClr>
              <a:buSzPct val="100000"/>
              <a:buFont typeface="Symbol" pitchFamily="18" charset="2"/>
              <a:buChar char=""/>
            </a:pPr>
            <a:r>
              <a:rPr lang="ru-RU" sz="15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преимущества </a:t>
            </a:r>
            <a:r>
              <a:rPr lang="ru-RU" sz="1500" dirty="0">
                <a:latin typeface="Calibri Light" panose="020F0302020204030204" pitchFamily="34" charset="0"/>
                <a:cs typeface="Times New Roman" panose="02020603050405020304" pitchFamily="18" charset="0"/>
              </a:rPr>
              <a:t>в виде установления пониженной ставки налога на прибыль организаций в части, зачисляемой в бюджет Республики Карелия;</a:t>
            </a:r>
          </a:p>
          <a:p>
            <a:pPr marL="274320" lvl="0" indent="-274320">
              <a:spcBef>
                <a:spcPct val="20000"/>
              </a:spcBef>
              <a:buClr>
                <a:srgbClr val="2DA2BF"/>
              </a:buClr>
              <a:buSzPct val="100000"/>
              <a:buFont typeface="Symbol" pitchFamily="18" charset="2"/>
              <a:buChar char=""/>
            </a:pPr>
            <a:r>
              <a:rPr lang="ru-RU" sz="15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на конкурсной </a:t>
            </a:r>
            <a:r>
              <a:rPr lang="ru-RU" sz="1500" dirty="0">
                <a:latin typeface="Calibri Light" panose="020F0302020204030204" pitchFamily="34" charset="0"/>
                <a:cs typeface="Times New Roman" panose="02020603050405020304" pitchFamily="18" charset="0"/>
              </a:rPr>
              <a:t>основе </a:t>
            </a:r>
            <a:r>
              <a:rPr lang="ru-RU" sz="15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госгарантии </a:t>
            </a:r>
            <a:r>
              <a:rPr lang="ru-RU" sz="1500" dirty="0">
                <a:latin typeface="Calibri Light" panose="020F0302020204030204" pitchFamily="34" charset="0"/>
                <a:cs typeface="Times New Roman" panose="02020603050405020304" pitchFamily="18" charset="0"/>
              </a:rPr>
              <a:t>Республики Карелия по инвестиционным </a:t>
            </a:r>
            <a:r>
              <a:rPr lang="ru-RU" sz="15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проектам;</a:t>
            </a:r>
            <a:endParaRPr lang="ru-RU" sz="15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2DA2BF"/>
              </a:buClr>
              <a:buSzPct val="100000"/>
              <a:buFont typeface="Symbol" pitchFamily="18" charset="2"/>
              <a:buChar char=""/>
            </a:pPr>
            <a:r>
              <a:rPr lang="ru-RU" sz="15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 субсидии </a:t>
            </a:r>
            <a:r>
              <a:rPr lang="ru-RU" sz="1500" dirty="0">
                <a:latin typeface="Calibri Light" panose="020F0302020204030204" pitchFamily="34" charset="0"/>
                <a:cs typeface="Times New Roman" panose="02020603050405020304" pitchFamily="18" charset="0"/>
              </a:rPr>
              <a:t>из бюджета Республики Карелия на частичное возмещение затрат по уплате процентов по кредитам, полученным для финансирования инвестиционных </a:t>
            </a:r>
            <a:r>
              <a:rPr lang="ru-RU" sz="15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проектов;</a:t>
            </a:r>
            <a:endParaRPr lang="ru-RU" sz="15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2DA2BF"/>
              </a:buClr>
              <a:buSzPct val="100000"/>
              <a:buFont typeface="Symbol" pitchFamily="18" charset="2"/>
              <a:buChar char=""/>
            </a:pPr>
            <a:r>
              <a:rPr lang="ru-RU" sz="15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инвестиционный налоговый кредит </a:t>
            </a:r>
            <a:r>
              <a:rPr lang="ru-RU" sz="1500" dirty="0">
                <a:latin typeface="Calibri Light" panose="020F0302020204030204" pitchFamily="34" charset="0"/>
                <a:cs typeface="Times New Roman" panose="02020603050405020304" pitchFamily="18" charset="0"/>
              </a:rPr>
              <a:t>по налогу на прибыль организаций по налоговой ставке, установленной для зачисления указанного налога в бюджет Республики Карелия, и региональным налогам в соответствии с налоговым законодательством Российской Федерации и Республики Карелия;</a:t>
            </a:r>
          </a:p>
          <a:p>
            <a:pPr marL="274320" lvl="0" indent="-274320">
              <a:spcBef>
                <a:spcPct val="20000"/>
              </a:spcBef>
              <a:buClr>
                <a:srgbClr val="2DA2BF"/>
              </a:buClr>
              <a:buSzPct val="100000"/>
              <a:buFont typeface="Symbol" pitchFamily="18" charset="2"/>
              <a:buChar char=""/>
            </a:pPr>
            <a:r>
              <a:rPr lang="ru-RU" sz="1500" dirty="0">
                <a:latin typeface="Calibri Light" panose="020F0302020204030204" pitchFamily="34" charset="0"/>
                <a:cs typeface="Times New Roman" panose="02020603050405020304" pitchFamily="18" charset="0"/>
              </a:rPr>
              <a:t>предоставление льготных условий пользования землей и иным недвижимым </a:t>
            </a:r>
            <a:r>
              <a:rPr lang="ru-RU" sz="15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имуществом;</a:t>
            </a:r>
            <a:endParaRPr lang="ru-RU" sz="15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2DA2BF"/>
              </a:buClr>
              <a:buSzPct val="100000"/>
              <a:buFont typeface="Symbol" pitchFamily="18" charset="2"/>
              <a:buChar char=""/>
            </a:pPr>
            <a:r>
              <a:rPr lang="ru-RU" sz="1500" dirty="0">
                <a:latin typeface="Calibri Light" panose="020F0302020204030204" pitchFamily="34" charset="0"/>
                <a:cs typeface="Times New Roman" panose="02020603050405020304" pitchFamily="18" charset="0"/>
              </a:rPr>
              <a:t>предоставление субсидии из бюджета Республики Карелия на частичное возмещение затрат по выполнению кадастровых работ.</a:t>
            </a:r>
          </a:p>
        </p:txBody>
      </p:sp>
      <p:pic>
        <p:nvPicPr>
          <p:cNvPr id="16386" name="Picture 2" descr="Картинки по запросу государственной поддержке инвестиционной деятельности в  Республике Карел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547" y="297479"/>
            <a:ext cx="1900007" cy="135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Картинки по запросу инвестор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513" y="2439570"/>
            <a:ext cx="2593513" cy="155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Картинки по запросу инвест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2" name="Picture 8" descr="Картинки по запросу инвестор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707" y="4725144"/>
            <a:ext cx="2589847" cy="117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42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6174" y="1340768"/>
            <a:ext cx="7732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solidFill>
                <a:prstClr val="black"/>
              </a:solidFill>
            </a:endParaRPr>
          </a:p>
          <a:p>
            <a:pPr algn="just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41" y="188640"/>
            <a:ext cx="9144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16174" y="260076"/>
            <a:ext cx="5647887" cy="1512739"/>
          </a:xfrm>
        </p:spPr>
        <p:txBody>
          <a:bodyPr>
            <a:noAutofit/>
          </a:bodyPr>
          <a:lstStyle/>
          <a:p>
            <a:r>
              <a:rPr lang="ru-RU" sz="1800" b="1" dirty="0"/>
              <a:t>Закон Республики Карелия от 16.07.2015 N 1921-ЗРК</a:t>
            </a:r>
            <a:br>
              <a:rPr lang="ru-RU" sz="1800" b="1" dirty="0"/>
            </a:br>
            <a:r>
              <a:rPr lang="ru-RU" sz="1800" b="1" dirty="0"/>
              <a:t>(ред. от 05.02.2016)</a:t>
            </a:r>
            <a:br>
              <a:rPr lang="ru-RU" sz="1800" b="1" dirty="0"/>
            </a:br>
            <a:r>
              <a:rPr lang="ru-RU" sz="1800" b="1" dirty="0"/>
              <a:t>"О некоторых вопросах реализации в Республике Карелия подпункта 3 пункта 2 статьи 39.6 Земельного кодекса Российской Федерации</a:t>
            </a:r>
            <a:r>
              <a:rPr lang="ru-RU" sz="1800" b="1" dirty="0" smtClean="0"/>
              <a:t>"</a:t>
            </a:r>
            <a:endParaRPr lang="ru-RU" sz="1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72816"/>
            <a:ext cx="87129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620" y="2348880"/>
            <a:ext cx="57606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целях предоставления юридическим </a:t>
            </a:r>
            <a:r>
              <a:rPr lang="ru-RU" dirty="0" smtClean="0"/>
              <a:t>лицам земельных </a:t>
            </a:r>
            <a:r>
              <a:rPr lang="ru-RU" dirty="0"/>
              <a:t>участков, находящихся в государственной (за исключением федеральной) или муниципальной </a:t>
            </a:r>
            <a:r>
              <a:rPr lang="ru-RU" dirty="0" smtClean="0"/>
              <a:t>собственности, </a:t>
            </a:r>
            <a:r>
              <a:rPr lang="ru-RU" dirty="0"/>
              <a:t>в аренду </a:t>
            </a:r>
            <a:r>
              <a:rPr lang="ru-RU" dirty="0">
                <a:solidFill>
                  <a:srgbClr val="FF0000"/>
                </a:solidFill>
              </a:rPr>
              <a:t>без проведения торгов </a:t>
            </a:r>
            <a:r>
              <a:rPr lang="ru-RU" b="1" dirty="0"/>
              <a:t>для размещения объектов социально-культурного и коммунально-бытового назначения и реализации масштабных инвестиционных проектов </a:t>
            </a:r>
            <a:r>
              <a:rPr lang="ru-RU" dirty="0" smtClean="0"/>
              <a:t>установлены критерии, которым должны соответствовать указанные объекты и масштабные инвестиционные проекты. </a:t>
            </a:r>
            <a:endParaRPr lang="ru-RU" u="sng" dirty="0">
              <a:hlinkClick r:id="rId4"/>
            </a:endParaRPr>
          </a:p>
        </p:txBody>
      </p:sp>
      <p:sp>
        <p:nvSpPr>
          <p:cNvPr id="5" name="AutoShape 6" descr="Картинки по запросу инвест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2" name="Picture 8" descr="Картинки по запросу инвестор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09120"/>
            <a:ext cx="2269828" cy="138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Картинки по запросу земля без торгов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492896"/>
            <a:ext cx="226982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земля без торгов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782932"/>
            <a:ext cx="2269828" cy="131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2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1447800" y="549275"/>
            <a:ext cx="7156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Times New Roman" pitchFamily="18" charset="0"/>
              <a:buNone/>
            </a:pPr>
            <a:r>
              <a:rPr lang="ru-RU" altLang="ru-RU" sz="2800" b="1" dirty="0">
                <a:solidFill>
                  <a:srgbClr val="000000"/>
                </a:solidFill>
                <a:latin typeface="+mj-lt"/>
              </a:rPr>
              <a:t>Портал для малого и среднего бизнеса Республики Карелия</a:t>
            </a:r>
            <a:r>
              <a:rPr lang="ru-RU" altLang="ru-RU" b="1" dirty="0">
                <a:solidFill>
                  <a:srgbClr val="000000"/>
                </a:solidFill>
                <a:latin typeface="+mj-lt"/>
              </a:rPr>
              <a:t/>
            </a:r>
            <a:br>
              <a:rPr lang="ru-RU" altLang="ru-RU" b="1" dirty="0">
                <a:solidFill>
                  <a:srgbClr val="000000"/>
                </a:solidFill>
                <a:latin typeface="+mj-lt"/>
              </a:rPr>
            </a:br>
            <a:endParaRPr lang="ru-RU" altLang="ru-RU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911225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8538" y="882650"/>
            <a:ext cx="496728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smb10.ru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7" name="Рисунок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8" t="4776" r="9602" b="9088"/>
          <a:stretch>
            <a:fillRect/>
          </a:stretch>
        </p:blipFill>
        <p:spPr bwMode="auto">
          <a:xfrm>
            <a:off x="1403350" y="1712913"/>
            <a:ext cx="6697663" cy="48117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955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          </a:t>
            </a:r>
            <a:r>
              <a:rPr lang="en-US" sz="2400" b="1" dirty="0" smtClean="0"/>
              <a:t>https</a:t>
            </a:r>
            <a:r>
              <a:rPr lang="en-US" sz="2400" b="1" dirty="0"/>
              <a:t>://</a:t>
            </a:r>
            <a:r>
              <a:rPr lang="en-US" sz="2400" b="1" dirty="0" smtClean="0"/>
              <a:t>rmsp.nalog.ru</a:t>
            </a:r>
            <a:endParaRPr lang="ru-RU" sz="24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911225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4" name="Picture 2" descr="C:\Users\svidskaya\Desktop\111111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424847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46449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76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79992"/>
            <a:ext cx="548295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Новый сервис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БИЗНЕС-НАВИГАТОР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1" name="Picture 3" descr="C:\Users\svidskaya\Desktop\навигатор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248472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svidskaya\Desktop\навитато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248472" cy="508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72221"/>
            <a:ext cx="911225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AutoShape 6" descr="Картинки по запросу бизнес навигат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Картинки по запросу бизнес навигато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8" name="Picture 10" descr="Картинки по запросу бизнес навигато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2380"/>
            <a:ext cx="2088232" cy="14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90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3989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b="1" dirty="0" smtClean="0"/>
          </a:p>
          <a:p>
            <a:pPr marL="0" indent="0" algn="ctr">
              <a:buNone/>
            </a:pPr>
            <a:r>
              <a:rPr lang="ru-RU" sz="5400" b="1" dirty="0" smtClean="0"/>
              <a:t>Благодарю </a:t>
            </a:r>
            <a:r>
              <a:rPr lang="ru-RU" sz="5400" b="1" dirty="0"/>
              <a:t>за внимание!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285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2350" y="116632"/>
            <a:ext cx="7890817" cy="151216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Формирование системы государственного управления в сфере поддержки и развития субъектов МСП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579296" cy="509705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3400" dirty="0" smtClean="0"/>
              <a:t>	В Республике Карелия действует 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Подпрограмма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«Развитие малого и среднего предпринимательства» </a:t>
            </a:r>
            <a:r>
              <a:rPr lang="ru-RU" sz="3400" dirty="0"/>
              <a:t>государственной программы Республики Карелия «Экономическое развитие и инновационная экономика Республики Карелия», утвержденной Постановлением Правительства Республики </a:t>
            </a:r>
            <a:r>
              <a:rPr lang="ru-RU" sz="3400" dirty="0" smtClean="0"/>
              <a:t>Карелия от </a:t>
            </a:r>
            <a:r>
              <a:rPr lang="ru-RU" sz="3400" dirty="0"/>
              <a:t>03.03.2014 г. № 49-П</a:t>
            </a:r>
            <a:r>
              <a:rPr lang="ru-RU" sz="3400" dirty="0" smtClean="0"/>
              <a:t>.</a:t>
            </a:r>
          </a:p>
          <a:p>
            <a:pPr marL="0" indent="0" algn="just">
              <a:buNone/>
            </a:pPr>
            <a:endParaRPr lang="ru-RU" sz="3400" dirty="0" smtClean="0"/>
          </a:p>
          <a:p>
            <a:pPr marL="0" indent="0">
              <a:buNone/>
            </a:pPr>
            <a:r>
              <a:rPr lang="ru-RU" sz="3400" b="1" u="sng" dirty="0" smtClean="0"/>
              <a:t>В рамках Подпрограммы предприниматели могут получить: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900" dirty="0" smtClean="0"/>
              <a:t>финансовую поддержку;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900" dirty="0" smtClean="0"/>
              <a:t>информационно-консультационную </a:t>
            </a:r>
          </a:p>
          <a:p>
            <a:pPr marL="0" indent="0" algn="just">
              <a:buNone/>
            </a:pPr>
            <a:r>
              <a:rPr lang="ru-RU" sz="2900" dirty="0" smtClean="0"/>
              <a:t>поддержку;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900" dirty="0" smtClean="0"/>
              <a:t>поддержку экспортно</a:t>
            </a:r>
            <a:r>
              <a:rPr lang="ru-RU" sz="2900" dirty="0"/>
              <a:t>-</a:t>
            </a:r>
            <a:r>
              <a:rPr lang="ru-RU" sz="2900" dirty="0" smtClean="0"/>
              <a:t>ориентированных </a:t>
            </a:r>
          </a:p>
          <a:p>
            <a:pPr marL="0" indent="0" algn="just">
              <a:buNone/>
            </a:pPr>
            <a:r>
              <a:rPr lang="ru-RU" sz="2900" dirty="0" smtClean="0"/>
              <a:t>предприятий</a:t>
            </a:r>
            <a:r>
              <a:rPr lang="ru-RU" sz="2900" dirty="0"/>
              <a:t>;</a:t>
            </a:r>
            <a:endParaRPr lang="ru-RU" sz="29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900" dirty="0" smtClean="0"/>
              <a:t>имущественную поддержку</a:t>
            </a:r>
            <a:endParaRPr lang="ru-RU" sz="2900" dirty="0"/>
          </a:p>
          <a:p>
            <a:pPr marL="0" indent="0" algn="just">
              <a:buNone/>
            </a:pPr>
            <a:endParaRPr lang="ru-RU" sz="3400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6" y="228599"/>
            <a:ext cx="911225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6" name="Picture 2" descr="https://econom.novreg.ru/upload/image/New/IconNewSait/subsid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302631"/>
            <a:ext cx="2520280" cy="252028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89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614943" y="2993330"/>
            <a:ext cx="216024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686951" y="2993330"/>
            <a:ext cx="2016224" cy="1152128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Министерство экономического развития и промышленности Республики Карелия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95" y="1190420"/>
            <a:ext cx="1481137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55" y="332656"/>
            <a:ext cx="9080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32681" y="1406443"/>
            <a:ext cx="2122414" cy="15868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</a:rPr>
              <a:t>Малые предприятия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до </a:t>
            </a:r>
            <a:r>
              <a:rPr lang="ru-RU" sz="1400" dirty="0">
                <a:solidFill>
                  <a:schemeClr val="tx1"/>
                </a:solidFill>
              </a:rPr>
              <a:t>ста </a:t>
            </a:r>
            <a:r>
              <a:rPr lang="ru-RU" sz="1400" dirty="0" smtClean="0">
                <a:solidFill>
                  <a:schemeClr val="tx1"/>
                </a:solidFill>
              </a:rPr>
              <a:t>человек (среди </a:t>
            </a:r>
            <a:r>
              <a:rPr lang="ru-RU" sz="1400" dirty="0">
                <a:solidFill>
                  <a:schemeClr val="tx1"/>
                </a:solidFill>
              </a:rPr>
              <a:t>малых предприятий выделяются микропредприятия - до пятнадцати человек</a:t>
            </a:r>
            <a:r>
              <a:rPr lang="ru-RU" sz="1400" dirty="0" smtClean="0">
                <a:solidFill>
                  <a:schemeClr val="tx1"/>
                </a:solidFill>
              </a:rPr>
              <a:t>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4735" y="1368060"/>
            <a:ext cx="2304256" cy="15901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</a:rPr>
              <a:t>Средние предприятия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от ста одного до двухсот пятидесяти </a:t>
            </a:r>
            <a:r>
              <a:rPr lang="ru-RU" sz="1400" dirty="0" smtClean="0">
                <a:solidFill>
                  <a:schemeClr val="tx1"/>
                </a:solidFill>
              </a:rPr>
              <a:t>человек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9246" y="5294876"/>
            <a:ext cx="2579537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</a:rPr>
              <a:t>Имущественная поддержка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74775" y="5294876"/>
            <a:ext cx="216024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</a:rPr>
              <a:t>Финансовая поддержка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38471" y="5294876"/>
            <a:ext cx="230425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</a:rPr>
              <a:t>Консультационная поддержка</a:t>
            </a:r>
            <a:endParaRPr lang="ru-RU" sz="1500" dirty="0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1937574" y="4217466"/>
            <a:ext cx="1800897" cy="10774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704119" y="4217466"/>
            <a:ext cx="0" cy="10774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1" idx="0"/>
          </p:cNvCxnSpPr>
          <p:nvPr/>
        </p:nvCxnSpPr>
        <p:spPr>
          <a:xfrm>
            <a:off x="5610679" y="4217466"/>
            <a:ext cx="1944216" cy="10774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трелка вправо 29"/>
          <p:cNvSpPr/>
          <p:nvPr/>
        </p:nvSpPr>
        <p:spPr>
          <a:xfrm>
            <a:off x="5356992" y="1937338"/>
            <a:ext cx="79208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Стрелка влево 30"/>
          <p:cNvSpPr/>
          <p:nvPr/>
        </p:nvSpPr>
        <p:spPr>
          <a:xfrm>
            <a:off x="3489424" y="1983057"/>
            <a:ext cx="571424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5" name="Прямая со стрелкой 34"/>
          <p:cNvCxnSpPr/>
          <p:nvPr/>
        </p:nvCxnSpPr>
        <p:spPr>
          <a:xfrm flipH="1">
            <a:off x="5106623" y="2410327"/>
            <a:ext cx="1080120" cy="5478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5106623" y="2445471"/>
            <a:ext cx="1080120" cy="5478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3347864" y="2445470"/>
            <a:ext cx="1080120" cy="5478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 flipV="1">
            <a:off x="3306423" y="2445471"/>
            <a:ext cx="1080120" cy="5478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24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748464" cy="864096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ea typeface="+mn-ea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ea typeface="+mn-ea"/>
                <a:cs typeface="Arial" panose="020B0604020202020204" pitchFamily="34" charset="0"/>
              </a:rPr>
              <a:t>В  2016 году средства республиканского и федерального бюджетов направлены </a:t>
            </a:r>
            <a:r>
              <a:rPr lang="ru-RU" sz="2000" b="1" dirty="0">
                <a:ea typeface="+mn-ea"/>
                <a:cs typeface="Arial" panose="020B0604020202020204" pitchFamily="34" charset="0"/>
              </a:rPr>
              <a:t>на реализацию следующих </a:t>
            </a:r>
            <a:r>
              <a:rPr lang="ru-RU" sz="2000" b="1" dirty="0" smtClean="0">
                <a:ea typeface="+mn-ea"/>
                <a:cs typeface="Arial" panose="020B0604020202020204" pitchFamily="34" charset="0"/>
              </a:rPr>
              <a:t>мероприятий</a:t>
            </a:r>
            <a:endParaRPr lang="ru-RU" sz="2000" b="1" dirty="0"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905849"/>
              </p:ext>
            </p:extLst>
          </p:nvPr>
        </p:nvGraphicFramePr>
        <p:xfrm>
          <a:off x="683568" y="1337618"/>
          <a:ext cx="8229354" cy="518923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336704"/>
                <a:gridCol w="1892650"/>
              </a:tblGrid>
              <a:tr h="435198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Мероприятия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9412" marR="89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2016 г.</a:t>
                      </a:r>
                    </a:p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млн.руб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9412" marR="89412"/>
                </a:tc>
              </a:tr>
              <a:tr h="465349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Бизнес-инкубатор</a:t>
                      </a:r>
                    </a:p>
                    <a:p>
                      <a:pPr algn="just"/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9412" marR="89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accent6"/>
                          </a:solidFill>
                        </a:rPr>
                        <a:t>8,7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(7,8</a:t>
                      </a:r>
                      <a:r>
                        <a:rPr lang="ru-RU" sz="12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РК+ 0,9 ФБ)</a:t>
                      </a:r>
                      <a:endParaRPr lang="ru-RU" sz="1200" b="1" kern="12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9412" marR="89412"/>
                </a:tc>
              </a:tr>
              <a:tr h="545913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/>
                        <a:t>Обеспечение деятельности регионального центра координации поддержки экспортно - ориентированных субъектов МСП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9412" marR="89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accent6"/>
                          </a:solidFill>
                        </a:rPr>
                        <a:t>2,6</a:t>
                      </a:r>
                    </a:p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(0,6</a:t>
                      </a:r>
                      <a:r>
                        <a:rPr lang="ru-RU" sz="12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РК+ 2,0 ФБ)</a:t>
                      </a:r>
                      <a:endParaRPr lang="ru-RU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9412" marR="89412"/>
                </a:tc>
              </a:tr>
              <a:tr h="705318"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/>
                        <a:t>Предоставление субсидий бюджетам муниципальных образований для софинансирования муниципальных программ развития МСП, в том числе в монопрофильных муниципальных образованиях 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9412" marR="89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accent6"/>
                          </a:solidFill>
                        </a:rPr>
                        <a:t>14,643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(2,343</a:t>
                      </a:r>
                      <a:r>
                        <a:rPr lang="ru-RU" sz="12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РК+ 12,3 ФБ)</a:t>
                      </a:r>
                      <a:endParaRPr lang="ru-RU" sz="12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9412" marR="89412"/>
                </a:tc>
              </a:tr>
              <a:tr h="545913">
                <a:tc>
                  <a:txBody>
                    <a:bodyPr/>
                    <a:lstStyle/>
                    <a:p>
                      <a:r>
                        <a:rPr lang="ru-RU" sz="1200" b="1" kern="1200" dirty="0" smtClean="0"/>
                        <a:t>Развитие Центра поддержки предпринимательства Республики Карелия 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9412" marR="89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accent6"/>
                          </a:solidFill>
                        </a:rPr>
                        <a:t>5,9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(0,8</a:t>
                      </a:r>
                      <a:r>
                        <a:rPr lang="ru-RU" sz="12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РК+ 5,1 ФБ)</a:t>
                      </a:r>
                      <a:endParaRPr lang="ru-RU" sz="12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9412" marR="89412"/>
                </a:tc>
              </a:tr>
              <a:tr h="523817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Субсидирование части затрат субъектов МСП, связанных с приобретением оборудования в целях создания, и (или) развития, и (или) модернизации производства товаров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9412" marR="8941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16,113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(1,12РК+14,993 ФБ)</a:t>
                      </a:r>
                    </a:p>
                  </a:txBody>
                  <a:tcPr marL="89412" marR="89412"/>
                </a:tc>
              </a:tr>
              <a:tr h="545913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Развитие регионального интегрированного центра – Республика Карелия 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9412" marR="89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2,157</a:t>
                      </a:r>
                    </a:p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(0,157  РК+ 2 ФБ)</a:t>
                      </a:r>
                      <a:endParaRPr lang="ru-RU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9412" marR="89412"/>
                </a:tc>
              </a:tr>
              <a:tr h="545913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Создание центра молодежного инновационного творчества (реализуется Министерством по делам молодежи, физической культуре и спорту Республики Карелия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9412" marR="89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5,263</a:t>
                      </a:r>
                    </a:p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(0,263 РК+ 5 ФБ)</a:t>
                      </a:r>
                      <a:endParaRPr lang="ru-RU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9412" marR="89412"/>
                </a:tc>
              </a:tr>
              <a:tr h="338885">
                <a:tc>
                  <a:txBody>
                    <a:bodyPr/>
                    <a:lstStyle/>
                    <a:p>
                      <a:r>
                        <a:rPr lang="ru-RU" sz="1200" b="1" kern="1200" dirty="0" smtClean="0"/>
                        <a:t>Организационно-консультационная поддержка (Портал МСП, Форум МСП)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9412" marR="89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accent6"/>
                          </a:solidFill>
                        </a:rPr>
                        <a:t>0,580</a:t>
                      </a: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</a:rPr>
                        <a:t> (РК)</a:t>
                      </a:r>
                      <a:endParaRPr lang="ru-RU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9412" marR="89412"/>
                </a:tc>
              </a:tr>
              <a:tr h="515010">
                <a:tc>
                  <a:txBody>
                    <a:bodyPr/>
                    <a:lstStyle/>
                    <a:p>
                      <a:r>
                        <a:rPr lang="ru-RU" sz="1200" b="1" kern="1200" dirty="0" smtClean="0"/>
                        <a:t>Итого: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9412" marR="89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6"/>
                          </a:solidFill>
                        </a:rPr>
                        <a:t>55,976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(13,663</a:t>
                      </a:r>
                      <a:r>
                        <a:rPr lang="ru-RU" sz="12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РК+ 42,293 ФБ)</a:t>
                      </a:r>
                      <a:endParaRPr lang="ru-RU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9412" marR="89412"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" y="116632"/>
            <a:ext cx="911225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86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748464" cy="864096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ea typeface="+mn-ea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ea typeface="+mn-ea"/>
                <a:cs typeface="Arial" panose="020B0604020202020204" pitchFamily="34" charset="0"/>
              </a:rPr>
              <a:t>В    2017 году средства республиканского и федерального бюджетов направлены </a:t>
            </a:r>
            <a:r>
              <a:rPr lang="ru-RU" sz="2000" b="1" dirty="0">
                <a:ea typeface="+mn-ea"/>
                <a:cs typeface="Arial" panose="020B0604020202020204" pitchFamily="34" charset="0"/>
              </a:rPr>
              <a:t>на реализацию следующих </a:t>
            </a:r>
            <a:r>
              <a:rPr lang="ru-RU" sz="2000" b="1" dirty="0" smtClean="0">
                <a:ea typeface="+mn-ea"/>
                <a:cs typeface="Arial" panose="020B0604020202020204" pitchFamily="34" charset="0"/>
              </a:rPr>
              <a:t>мероприятий</a:t>
            </a:r>
            <a:endParaRPr lang="ru-RU" sz="2000" b="1" dirty="0"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82019"/>
              </p:ext>
            </p:extLst>
          </p:nvPr>
        </p:nvGraphicFramePr>
        <p:xfrm>
          <a:off x="611560" y="1268761"/>
          <a:ext cx="8229354" cy="53644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048672"/>
                <a:gridCol w="2180682"/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/>
                        <a:t>Мероприятия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9412" marR="89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/>
                        <a:t>2017 г.</a:t>
                      </a: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млн.руб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9412" marR="89412"/>
                </a:tc>
              </a:tr>
              <a:tr h="303958"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/>
                        <a:t>Создание и развитие </a:t>
                      </a:r>
                      <a:r>
                        <a:rPr lang="ru-RU" sz="1600" b="1" kern="1200" dirty="0" err="1" smtClean="0"/>
                        <a:t>микрофинансовой</a:t>
                      </a:r>
                      <a:r>
                        <a:rPr lang="ru-RU" sz="1600" b="1" kern="1200" dirty="0" smtClean="0"/>
                        <a:t> организации предпринимательского финансирования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9412" marR="89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accent6"/>
                          </a:solidFill>
                        </a:rPr>
                        <a:t>40,491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6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2,835</a:t>
                      </a:r>
                      <a:r>
                        <a:rPr lang="ru-RU" sz="16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РК+ 37,656 ФБ)</a:t>
                      </a:r>
                      <a:endParaRPr lang="ru-RU" sz="1600" b="1" kern="12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89412" marR="89412"/>
                </a:tc>
              </a:tr>
              <a:tr h="516729"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/>
                        <a:t>Обеспечение деятельности регионального центра координации поддержки экспортно - ориентированных субъектов МСП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9412" marR="89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accent6"/>
                          </a:solidFill>
                        </a:rPr>
                        <a:t>4,4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(1,4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РК+ 3,0 ФБ)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9412" marR="89412"/>
                </a:tc>
              </a:tr>
              <a:tr h="729500"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/>
                        <a:t>Предоставление субсидий бюджетам муниципальных образований для софинансирования муниципальных программ развития МСП, в том числе в монопрофильных муниципальных образованиях 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9412" marR="89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accent6"/>
                          </a:solidFill>
                        </a:rPr>
                        <a:t>24,13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(20,29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РК+ 3,84 ФБ)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9412" marR="89412"/>
                </a:tc>
              </a:tr>
              <a:tr h="303958">
                <a:tc>
                  <a:txBody>
                    <a:bodyPr/>
                    <a:lstStyle/>
                    <a:p>
                      <a:r>
                        <a:rPr lang="ru-RU" sz="1600" b="1" kern="1200" dirty="0" smtClean="0"/>
                        <a:t>Развитие Центра поддержки предпринимательства Республики Карелия 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9412" marR="89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accent6"/>
                          </a:solidFill>
                        </a:rPr>
                        <a:t>5,75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(0,8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РК+ 4,95 ФБ)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9412" marR="89412"/>
                </a:tc>
              </a:tr>
              <a:tr h="303958">
                <a:tc>
                  <a:txBody>
                    <a:bodyPr/>
                    <a:lstStyle/>
                    <a:p>
                      <a:r>
                        <a:rPr lang="ru-RU" sz="1600" b="1" kern="1200" dirty="0" smtClean="0"/>
                        <a:t>Бизнес-инкубатор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9412" marR="89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accent6"/>
                          </a:solidFill>
                        </a:rPr>
                        <a:t>7,295 </a:t>
                      </a:r>
                      <a:r>
                        <a:rPr lang="ru-RU" sz="1600" b="1" kern="1200" dirty="0" smtClean="0"/>
                        <a:t>(РК)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9412" marR="89412"/>
                </a:tc>
              </a:tr>
              <a:tr h="303958">
                <a:tc>
                  <a:txBody>
                    <a:bodyPr/>
                    <a:lstStyle/>
                    <a:p>
                      <a:r>
                        <a:rPr lang="ru-RU" sz="1600" b="1" kern="1200" dirty="0" smtClean="0"/>
                        <a:t>Организационно-консультационная поддержка (Портал МСП, Форум МСП, конкурс «Лучший предприниматель»)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9412" marR="89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accent6"/>
                          </a:solidFill>
                        </a:rPr>
                        <a:t>0,780</a:t>
                      </a:r>
                      <a:r>
                        <a:rPr lang="ru-RU" sz="1600" b="1" kern="1200" dirty="0" smtClean="0"/>
                        <a:t> (РК)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9412" marR="89412"/>
                </a:tc>
              </a:tr>
              <a:tr h="303958">
                <a:tc>
                  <a:txBody>
                    <a:bodyPr/>
                    <a:lstStyle/>
                    <a:p>
                      <a:r>
                        <a:rPr lang="ru-RU" sz="1600" b="1" kern="1200" dirty="0" smtClean="0"/>
                        <a:t>Итого: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9412" marR="89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accent6"/>
                          </a:solidFill>
                        </a:rPr>
                        <a:t>82,846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(33,4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РК+ 49,446 ФБ)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600" b="1" kern="1200" dirty="0" smtClean="0"/>
                    </a:p>
                    <a:p>
                      <a:pPr algn="ctr"/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9412" marR="89412"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" y="116632"/>
            <a:ext cx="911225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1560" y="6237312"/>
            <a:ext cx="7967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* - 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Мероприятие направленное на  развитие 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молодежного предпринимательства – </a:t>
            </a:r>
            <a:r>
              <a:rPr lang="ru-RU" sz="1200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2,109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 млн. 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рублей.</a:t>
            </a:r>
          </a:p>
          <a:p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Реализует </a:t>
            </a:r>
            <a:r>
              <a:rPr 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мероприятие Министерство по делам молодежи, физической культуре и спорту РК </a:t>
            </a:r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49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2350" y="274638"/>
            <a:ext cx="7664449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«</a:t>
            </a:r>
            <a:r>
              <a:rPr lang="ru-RU" sz="2800" b="1" dirty="0">
                <a:cs typeface="Times New Roman" panose="02020603050405020304" pitchFamily="18" charset="0"/>
              </a:rPr>
              <a:t>Налоговые</a:t>
            </a:r>
            <a:r>
              <a:rPr lang="ru-RU" sz="2800" dirty="0" smtClean="0"/>
              <a:t> </a:t>
            </a:r>
            <a:r>
              <a:rPr lang="ru-RU" sz="2800" b="1" dirty="0">
                <a:cs typeface="Times New Roman" panose="02020603050405020304" pitchFamily="18" charset="0"/>
              </a:rPr>
              <a:t>каникулы» </a:t>
            </a:r>
            <a:r>
              <a:rPr lang="ru-RU" sz="2800" b="1" dirty="0" smtClean="0"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cs typeface="Times New Roman" panose="02020603050405020304" pitchFamily="18" charset="0"/>
              </a:rPr>
              <a:t>Республике Карелия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16062"/>
            <a:ext cx="8712968" cy="467784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sz="4000" dirty="0" smtClean="0"/>
          </a:p>
          <a:p>
            <a:pPr marL="0" indent="0" algn="ctr">
              <a:buNone/>
            </a:pPr>
            <a:r>
              <a:rPr lang="ru-RU" sz="3800" b="1" u="sng" dirty="0" smtClean="0">
                <a:solidFill>
                  <a:srgbClr val="FF0000"/>
                </a:solidFill>
              </a:rPr>
              <a:t>Ставка «0»</a:t>
            </a:r>
            <a:r>
              <a:rPr lang="ru-RU" sz="3800" b="1" u="sng" dirty="0" smtClean="0"/>
              <a:t> </a:t>
            </a:r>
          </a:p>
          <a:p>
            <a:pPr marL="0" indent="0" algn="ctr">
              <a:buNone/>
            </a:pPr>
            <a:r>
              <a:rPr lang="ru-RU" sz="3800" dirty="0" smtClean="0"/>
              <a:t>для впервые зарегистрированных ИП, применяющих упрощенную систему налогообложения или патентную систему налогообложения</a:t>
            </a:r>
          </a:p>
          <a:p>
            <a:pPr marL="0" indent="0" algn="ctr">
              <a:buNone/>
            </a:pPr>
            <a:r>
              <a:rPr lang="ru-RU" sz="3800" dirty="0" smtClean="0"/>
              <a:t> </a:t>
            </a:r>
          </a:p>
          <a:p>
            <a:pPr marL="0" indent="0" algn="just">
              <a:buNone/>
            </a:pPr>
            <a:r>
              <a:rPr lang="ru-RU" sz="3800" dirty="0"/>
              <a:t>(применяется </a:t>
            </a:r>
            <a:r>
              <a:rPr lang="ru-RU" sz="3800" b="1" dirty="0"/>
              <a:t>с 31 августа 2017 </a:t>
            </a:r>
            <a:r>
              <a:rPr lang="ru-RU" sz="3800" b="1" dirty="0" smtClean="0"/>
              <a:t>года </a:t>
            </a:r>
            <a:r>
              <a:rPr lang="ru-RU" sz="3800" dirty="0" smtClean="0"/>
              <a:t>в связи с принятием Закона </a:t>
            </a:r>
            <a:r>
              <a:rPr lang="ru-RU" sz="3800" dirty="0"/>
              <a:t>Республики Карелия от 28.07.2017 N </a:t>
            </a:r>
            <a:r>
              <a:rPr lang="ru-RU" sz="3800" dirty="0" smtClean="0"/>
              <a:t>2148-ЗРК "О </a:t>
            </a:r>
            <a:r>
              <a:rPr lang="ru-RU" sz="3800" dirty="0"/>
              <a:t>внесении изменений в Закон Республики Карелия "О налогах (ставках налогов) на территории Республики </a:t>
            </a:r>
            <a:r>
              <a:rPr lang="ru-RU" sz="3800" dirty="0" smtClean="0"/>
              <a:t>Карелия»)</a:t>
            </a:r>
            <a:endParaRPr lang="ru-RU" sz="38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r>
              <a:rPr lang="ru-RU" b="1" u="sng" dirty="0" smtClean="0"/>
              <a:t>Виды предпринимательской деятельности: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Производственная</a:t>
            </a:r>
          </a:p>
          <a:p>
            <a:pPr marL="514350" indent="-514350">
              <a:buAutoNum type="arabicPeriod"/>
            </a:pPr>
            <a:r>
              <a:rPr lang="ru-RU" dirty="0" smtClean="0"/>
              <a:t>Социальная</a:t>
            </a:r>
          </a:p>
          <a:p>
            <a:pPr marL="514350" indent="-514350">
              <a:buAutoNum type="arabicPeriod"/>
            </a:pPr>
            <a:r>
              <a:rPr lang="ru-RU" dirty="0" smtClean="0"/>
              <a:t>Научная</a:t>
            </a:r>
          </a:p>
          <a:p>
            <a:pPr marL="514350" indent="-514350">
              <a:buAutoNum type="arabicPeriod"/>
            </a:pPr>
            <a:r>
              <a:rPr lang="ru-RU" dirty="0" smtClean="0"/>
              <a:t>Бытовые услуги населению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6" y="228599"/>
            <a:ext cx="911225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6" name="Picture 2" descr="C:\Users\Kuleshova\Desktop\035f233ebd7a642af8ca2265754df35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77072"/>
            <a:ext cx="2315788" cy="200367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28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3" y="476672"/>
            <a:ext cx="8365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/>
              <a:t>Расширение сферы применения «налоговых каникул»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23528" y="2564904"/>
            <a:ext cx="8558336" cy="40324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rgbClr val="0000FF"/>
                </a:solidFill>
              </a:rPr>
              <a:t>Налог по упрощённой системе налогообложения </a:t>
            </a:r>
          </a:p>
          <a:p>
            <a:r>
              <a:rPr lang="ru-RU" sz="1600" dirty="0" smtClean="0"/>
              <a:t>деятельность </a:t>
            </a:r>
            <a:r>
              <a:rPr lang="ru-RU" sz="1600" dirty="0"/>
              <a:t>по предоставлению мест для</a:t>
            </a:r>
          </a:p>
          <a:p>
            <a:pPr marL="0" indent="0">
              <a:buNone/>
            </a:pPr>
            <a:r>
              <a:rPr lang="ru-RU" sz="1600" dirty="0" smtClean="0"/>
              <a:t>краткосрочного </a:t>
            </a:r>
            <a:r>
              <a:rPr lang="ru-RU" sz="1600" dirty="0"/>
              <a:t>проживания в детских лагерях</a:t>
            </a:r>
          </a:p>
          <a:p>
            <a:pPr marL="0" indent="0">
              <a:buNone/>
            </a:pPr>
            <a:r>
              <a:rPr lang="ru-RU" sz="1600" dirty="0"/>
              <a:t>на время школьных каникул,  домах отдыха,</a:t>
            </a:r>
          </a:p>
          <a:p>
            <a:pPr marL="0" indent="0">
              <a:buNone/>
            </a:pPr>
            <a:r>
              <a:rPr lang="ru-RU" sz="1600" dirty="0"/>
              <a:t>туристических базах</a:t>
            </a:r>
            <a:r>
              <a:rPr lang="ru-RU" sz="1600" dirty="0" smtClean="0"/>
              <a:t>,  лагерях,  кемпингах</a:t>
            </a: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0000FF"/>
                </a:solidFill>
              </a:rPr>
              <a:t>Налог при применении патентной системы 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0000FF"/>
                </a:solidFill>
              </a:rPr>
              <a:t>налогообложения </a:t>
            </a:r>
          </a:p>
          <a:p>
            <a:r>
              <a:rPr lang="ru-RU" sz="1600" dirty="0" smtClean="0"/>
              <a:t>строительство жилых и нежилых зданий</a:t>
            </a:r>
          </a:p>
          <a:p>
            <a:r>
              <a:rPr lang="ru-RU" sz="1600" dirty="0" smtClean="0"/>
              <a:t>производство штукатурных, электромонтажных</a:t>
            </a:r>
          </a:p>
          <a:p>
            <a:pPr marL="0" indent="0">
              <a:buNone/>
            </a:pPr>
            <a:r>
              <a:rPr lang="ru-RU" sz="1600" dirty="0" smtClean="0"/>
              <a:t>столярных, плотничных, малярных и стекольных работ</a:t>
            </a:r>
          </a:p>
          <a:p>
            <a:r>
              <a:rPr lang="ru-RU" sz="1600" dirty="0" smtClean="0"/>
              <a:t>деятельность по благоустройству ландшафта </a:t>
            </a:r>
          </a:p>
          <a:p>
            <a:r>
              <a:rPr lang="ru-RU" sz="1600" dirty="0" smtClean="0"/>
              <a:t>физкультурно-оздоровительная деятельность и др.</a:t>
            </a:r>
            <a:endParaRPr lang="ru-RU" sz="1600" dirty="0"/>
          </a:p>
        </p:txBody>
      </p:sp>
      <p:pic>
        <p:nvPicPr>
          <p:cNvPr id="5" name="Picture 2" descr="C:\Users\Kuleshova\Desktop\035f233ebd7a642af8ca2265754df35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932" y="3212976"/>
            <a:ext cx="3611932" cy="23838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8363" y="1478145"/>
            <a:ext cx="85583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</a:rPr>
              <a:t>Новые виды предпринимательской </a:t>
            </a:r>
            <a:r>
              <a:rPr lang="ru-RU" sz="2000" b="1" dirty="0" smtClean="0">
                <a:solidFill>
                  <a:srgbClr val="C00000"/>
                </a:solidFill>
              </a:rPr>
              <a:t>деятельности, в </a:t>
            </a:r>
            <a:r>
              <a:rPr lang="ru-RU" sz="2000" b="1" dirty="0">
                <a:solidFill>
                  <a:srgbClr val="C00000"/>
                </a:solidFill>
              </a:rPr>
              <a:t>отношении которых вновь зарегистрированные индивидуальные предприниматели </a:t>
            </a:r>
            <a:r>
              <a:rPr lang="ru-RU" sz="2000" b="1" dirty="0" smtClean="0">
                <a:solidFill>
                  <a:srgbClr val="C00000"/>
                </a:solidFill>
              </a:rPr>
              <a:t>смогут </a:t>
            </a:r>
          </a:p>
          <a:p>
            <a:pPr algn="just"/>
            <a:r>
              <a:rPr lang="ru-RU" sz="2000" b="1" dirty="0" smtClean="0">
                <a:solidFill>
                  <a:srgbClr val="0000FF"/>
                </a:solidFill>
              </a:rPr>
              <a:t>2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0000FF"/>
                </a:solidFill>
              </a:rPr>
              <a:t>года</a:t>
            </a:r>
            <a:r>
              <a:rPr lang="ru-RU" sz="2000" b="1" dirty="0">
                <a:solidFill>
                  <a:srgbClr val="C00000"/>
                </a:solidFill>
              </a:rPr>
              <a:t> не платить: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6" y="228599"/>
            <a:ext cx="911225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1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2299</Words>
  <Application>Microsoft Office PowerPoint</Application>
  <PresentationFormat>Экран (4:3)</PresentationFormat>
  <Paragraphs>421</Paragraphs>
  <Slides>31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Тема Office</vt:lpstr>
      <vt:lpstr>1_Тема Office</vt:lpstr>
      <vt:lpstr>Документ</vt:lpstr>
      <vt:lpstr>Презентация PowerPoint</vt:lpstr>
      <vt:lpstr>Презентация PowerPoint</vt:lpstr>
      <vt:lpstr>          https://rmsp.nalog.ru</vt:lpstr>
      <vt:lpstr>Формирование системы государственного управления в сфере поддержки и развития субъектов МСП</vt:lpstr>
      <vt:lpstr>Презентация PowerPoint</vt:lpstr>
      <vt:lpstr> В  2016 году средства республиканского и федерального бюджетов направлены на реализацию следующих мероприятий</vt:lpstr>
      <vt:lpstr> В    2017 году средства республиканского и федерального бюджетов направлены на реализацию следующих мероприятий</vt:lpstr>
      <vt:lpstr>«Налоговые каникулы» в Республике Карелия</vt:lpstr>
      <vt:lpstr>Презентация PowerPoint</vt:lpstr>
      <vt:lpstr> Реализация мероприятий в рамках поддержки муниципальных программ развития МСП в монопрофильных муниципальных образованиях </vt:lpstr>
      <vt:lpstr>           Распределение субсидий поддержки муниципальных программ развития МСП в монопрофильных муниципальных образованиях  </vt:lpstr>
      <vt:lpstr>     Постановление Правительства РК от 03.03.2014 N 49-П (ред. от 07.09.2017) "Об утверждении государственной программы РК  "Экономическое развитие и инновационная экономика РК"  подпрограмма 2  "Развитие малого и среднего предпринимательства»  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Имущественная поддержка субъектов МСП</vt:lpstr>
      <vt:lpstr>Имущественная поддержка субъектов МСП  - Республика Карелия  - в 2 городских округах (Петрозаводский и Костомукшский городской округ); - в 14 муниципальных районах (кроме Сегежского и Питкярантского муниципальных районов ) в 16 городских и сельских поселениях республики, из них  - утверждены в 6 моногородах (не утверждены в Вяртсильском,   Пиндушском, Лахденпохском, Питкярантском, Муезерском городских поселениях )</vt:lpstr>
      <vt:lpstr>Презентация PowerPoint</vt:lpstr>
      <vt:lpstr>Презентация PowerPoint</vt:lpstr>
      <vt:lpstr>Инфраструктура поддержки СМП </vt:lpstr>
      <vt:lpstr>Дома малого бизнеса Система рейтингов ОМС по поддержке МСП (опыт Нижегородской области)</vt:lpstr>
      <vt:lpstr>Закон Республики Карелия от 05.03.2013 г. N 1687-ЗРК  «О государственной поддержке инвестиционной деятельности в  Республике Карелия»  </vt:lpstr>
      <vt:lpstr>Закон Республики Карелия от 16.07.2015 N 1921-ЗРК (ред. от 05.02.2016) "О некоторых вопросах реализации в Республике Карелия подпункта 3 пункта 2 статьи 39.6 Земельного кодекса Российской Федерации"</vt:lpstr>
      <vt:lpstr>Презентация PowerPoint</vt:lpstr>
      <vt:lpstr>Новый сервис БИЗНЕС-НАВИГАТОР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modified xsi:type="dcterms:W3CDTF">2018-03-14T09:55:13Z</dcterms:modified>
</cp:coreProperties>
</file>