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423" r:id="rId3"/>
    <p:sldId id="318" r:id="rId4"/>
    <p:sldId id="289" r:id="rId5"/>
    <p:sldId id="319" r:id="rId6"/>
    <p:sldId id="399" r:id="rId7"/>
    <p:sldId id="321" r:id="rId8"/>
    <p:sldId id="350" r:id="rId9"/>
    <p:sldId id="351" r:id="rId10"/>
    <p:sldId id="375" r:id="rId11"/>
    <p:sldId id="354" r:id="rId12"/>
    <p:sldId id="409" r:id="rId13"/>
    <p:sldId id="356" r:id="rId14"/>
    <p:sldId id="357" r:id="rId15"/>
    <p:sldId id="425" r:id="rId16"/>
    <p:sldId id="325" r:id="rId17"/>
    <p:sldId id="426" r:id="rId18"/>
    <p:sldId id="296" r:id="rId19"/>
    <p:sldId id="414" r:id="rId20"/>
    <p:sldId id="302" r:id="rId21"/>
    <p:sldId id="431" r:id="rId22"/>
    <p:sldId id="427" r:id="rId23"/>
    <p:sldId id="432" r:id="rId24"/>
    <p:sldId id="428" r:id="rId25"/>
    <p:sldId id="433" r:id="rId26"/>
    <p:sldId id="420" r:id="rId27"/>
    <p:sldId id="448" r:id="rId28"/>
    <p:sldId id="422" r:id="rId29"/>
    <p:sldId id="449" r:id="rId30"/>
    <p:sldId id="421" r:id="rId31"/>
    <p:sldId id="434" r:id="rId32"/>
    <p:sldId id="435" r:id="rId33"/>
    <p:sldId id="446" r:id="rId34"/>
    <p:sldId id="447" r:id="rId35"/>
    <p:sldId id="30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280" r:id="rId47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модурова Дарья Дмитрие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D0D45"/>
    <a:srgbClr val="E13A0D"/>
    <a:srgbClr val="F76321"/>
    <a:srgbClr val="FF9933"/>
    <a:srgbClr val="46C246"/>
    <a:srgbClr val="006600"/>
    <a:srgbClr val="945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3651" autoAdjust="0"/>
  </p:normalViewPr>
  <p:slideViewPr>
    <p:cSldViewPr>
      <p:cViewPr>
        <p:scale>
          <a:sx n="120" d="100"/>
          <a:sy n="120" d="100"/>
        </p:scale>
        <p:origin x="-624" y="211"/>
      </p:cViewPr>
      <p:guideLst>
        <p:guide orient="horz" pos="1892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ЗЕМЕЛЬНЫЕ РЕСУРСЫ </a:t>
            </a:r>
            <a:endParaRPr lang="ru-RU" sz="1100" b="1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47863823467142"/>
          <c:y val="7.2551673787108828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7019931947594"/>
          <c:y val="8.4927716228619388E-2"/>
          <c:w val="0.44850608411578047"/>
          <c:h val="0.39194284173999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46C246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5.5537078943364751E-2"/>
                  <c:y val="8.3321312796829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558225266430266E-2"/>
                  <c:y val="-9.78219359128785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842306902557325E-2"/>
                  <c:y val="4.7859825596059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1401002418273"/>
                  <c:y val="-9.5724507012804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227196367377468E-3"/>
                  <c:y val="2.92948805653774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400172566592938E-2"/>
                  <c:y val="-1.10198565933333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931514894241786"/>
                  <c:y val="6.494860113803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земли с/х назначения</c:v>
                </c:pt>
                <c:pt idx="1">
                  <c:v>промышленные земли</c:v>
                </c:pt>
                <c:pt idx="2">
                  <c:v>земли населенных пунктов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  <c:pt idx="5">
                  <c:v>земли запаса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7.3999999999999996E-2</c:v>
                </c:pt>
                <c:pt idx="1">
                  <c:v>1.2999999999999999E-2</c:v>
                </c:pt>
                <c:pt idx="2">
                  <c:v>8.9999999999999993E-3</c:v>
                </c:pt>
                <c:pt idx="3">
                  <c:v>0.88839999999999997</c:v>
                </c:pt>
                <c:pt idx="4">
                  <c:v>3.0000000000000001E-3</c:v>
                </c:pt>
                <c:pt idx="5">
                  <c:v>1.2999999999999999E-2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015139473597418"/>
          <c:y val="0.49169726071729603"/>
          <c:w val="0.74370599494321565"/>
          <c:h val="0.28696072183773957"/>
        </c:manualLayout>
      </c:layout>
      <c:overlay val="0"/>
      <c:txPr>
        <a:bodyPr/>
        <a:lstStyle/>
        <a:p>
          <a:pPr>
            <a:defRPr sz="900" baseline="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9771100309774"/>
          <c:y val="0.19014653614340546"/>
          <c:w val="0.55844522867436774"/>
          <c:h val="0.484825502716438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2.5632793518247179E-2"/>
                  <c:y val="6.5824747301382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346737011428815E-3"/>
                  <c:y val="2.67779960354186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877533764645705E-2"/>
                  <c:y val="1.2239401275159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43439486132225E-2"/>
                  <c:y val="0.164400721028993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Хозяйственные общества</c:v>
                </c:pt>
                <c:pt idx="1">
                  <c:v>Другие</c:v>
                </c:pt>
                <c:pt idx="2">
                  <c:v>Учреждения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311</c:v>
                </c:pt>
                <c:pt idx="1">
                  <c:v>23</c:v>
                </c:pt>
                <c:pt idx="2">
                  <c:v>103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2594338217528143E-2"/>
          <c:y val="0.84434316331402559"/>
          <c:w val="0.73194027145127827"/>
          <c:h val="0.11000844075982413"/>
        </c:manualLayout>
      </c:layout>
      <c:overlay val="0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723,4</a:t>
                    </a:r>
                    <a:endParaRPr lang="ru-RU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1"/>
            </c:dLbl>
            <c:dLbl>
              <c:idx val="2"/>
              <c:layout>
                <c:manualLayout>
                  <c:x val="0"/>
                  <c:y val="-1.0508644673977746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1"/>
              <c:showBubbleSize val="1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9" b="1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1828.2</c:v>
                </c:pt>
                <c:pt idx="1">
                  <c:v>7462.5</c:v>
                </c:pt>
                <c:pt idx="2">
                  <c:v>6739.4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38"/>
        <c:overlap val="62"/>
        <c:axId val="86766720"/>
        <c:axId val="86855680"/>
      </c:barChart>
      <c:catAx>
        <c:axId val="8676672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high"/>
        <c:crossAx val="86855680"/>
        <c:crosses val="autoZero"/>
        <c:auto val="1"/>
        <c:lblAlgn val="ctr"/>
        <c:lblOffset val="100"/>
        <c:noMultiLvlLbl val="1"/>
      </c:catAx>
      <c:valAx>
        <c:axId val="868556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8676672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06518866586103E-2"/>
          <c:y val="0.1521923459951629"/>
          <c:w val="0.84714661333925856"/>
          <c:h val="0.57556767867978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7D0D45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3561875247644594E-3"/>
                  <c:y val="-2.254324486638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622692122287764E-3"/>
                  <c:y val="-3.64749595369920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248.4</c:v>
                </c:pt>
                <c:pt idx="1">
                  <c:v>306</c:v>
                </c:pt>
                <c:pt idx="2">
                  <c:v>255.2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88744704"/>
        <c:axId val="88748032"/>
      </c:barChart>
      <c:catAx>
        <c:axId val="8874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Перевозка грузов, тыс. тонн</a:t>
                </a:r>
              </a:p>
            </c:rich>
          </c:tx>
          <c:layout>
            <c:manualLayout>
              <c:xMode val="edge"/>
              <c:yMode val="edge"/>
              <c:x val="0.23404867491387249"/>
              <c:y val="0.73634087352397215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8748032"/>
        <c:crosses val="autoZero"/>
        <c:auto val="1"/>
        <c:lblAlgn val="ctr"/>
        <c:lblOffset val="100"/>
        <c:noMultiLvlLbl val="0"/>
      </c:catAx>
      <c:valAx>
        <c:axId val="8874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74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446E-2"/>
          <c:y val="0.13004944415249586"/>
          <c:w val="0.84714661333925856"/>
          <c:h val="0.57556767867978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Грузооборот, тыс. тонно-км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3561875247644594E-3"/>
                  <c:y val="-2.254324486638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918502882395779E-3"/>
                  <c:y val="-2.5737144707254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3151.7</c:v>
                </c:pt>
                <c:pt idx="1">
                  <c:v>3290.7</c:v>
                </c:pt>
                <c:pt idx="2">
                  <c:v>6461.9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88783104"/>
        <c:axId val="88790528"/>
      </c:barChart>
      <c:catAx>
        <c:axId val="8878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Грузооборот, тыс. тонно-км</a:t>
                </a:r>
              </a:p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ru-RU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88790528"/>
        <c:crosses val="autoZero"/>
        <c:auto val="1"/>
        <c:lblAlgn val="ctr"/>
        <c:lblOffset val="100"/>
        <c:noMultiLvlLbl val="0"/>
      </c:catAx>
      <c:valAx>
        <c:axId val="88790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78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580876418802"/>
          <c:y val="0.15473646861742968"/>
          <c:w val="0.84714661333925856"/>
          <c:h val="0.56325567507619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Перевозка пассажиров, тыс. чел.
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3561875247644594E-3"/>
                  <c:y val="-2.254324486638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34828266057201E-3"/>
                  <c:y val="-1.5028603373108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#,#00</c:formatCode>
                <c:ptCount val="3"/>
                <c:pt idx="0">
                  <c:v>72</c:v>
                </c:pt>
                <c:pt idx="1">
                  <c:v>61.5</c:v>
                </c:pt>
                <c:pt idx="2">
                  <c:v>59.8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88862720"/>
        <c:axId val="88865792"/>
      </c:barChart>
      <c:catAx>
        <c:axId val="8886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600"/>
                </a:pPr>
                <a:r>
                  <a:rPr lang="ru-RU" sz="600" dirty="0" smtClean="0"/>
                  <a:t>Перевозка</a:t>
                </a:r>
                <a:r>
                  <a:rPr lang="ru-RU" sz="600" baseline="0" dirty="0" smtClean="0"/>
                  <a:t> пассажиров, тыс. чел.</a:t>
                </a:r>
                <a:endParaRPr lang="ru-RU" sz="600" dirty="0"/>
              </a:p>
            </c:rich>
          </c:tx>
          <c:layout>
            <c:manualLayout>
              <c:xMode val="edge"/>
              <c:yMode val="edge"/>
              <c:x val="0.31474390050871387"/>
              <c:y val="0.72739276103023875"/>
            </c:manualLayout>
          </c:layout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8865792"/>
        <c:crosses val="autoZero"/>
        <c:auto val="1"/>
        <c:lblAlgn val="ctr"/>
        <c:lblOffset val="100"/>
        <c:noMultiLvlLbl val="0"/>
      </c:catAx>
      <c:valAx>
        <c:axId val="88865792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8886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446E-2"/>
          <c:y val="0.13004944415249586"/>
          <c:w val="0.84714661333925856"/>
          <c:h val="0.57556767867978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Пассажирооборот, тыс. пасс-км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3561875247644594E-3"/>
                  <c:y val="-2.254324486638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8964463209523E-2"/>
                  <c:y val="-1.5029143469510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#,#00</c:formatCode>
                <c:ptCount val="3"/>
                <c:pt idx="0">
                  <c:v>5540.3</c:v>
                </c:pt>
                <c:pt idx="1">
                  <c:v>4733.7</c:v>
                </c:pt>
                <c:pt idx="2">
                  <c:v>4600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88897024"/>
        <c:axId val="88900352"/>
      </c:barChart>
      <c:catAx>
        <c:axId val="8889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600" dirty="0" smtClean="0"/>
                  <a:t>Пассажирооборот, тыс. пасс-км</a:t>
                </a:r>
                <a:endParaRPr lang="ru-RU" sz="600" dirty="0"/>
              </a:p>
            </c:rich>
          </c:tx>
          <c:layout/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8900352"/>
        <c:crosses val="autoZero"/>
        <c:auto val="1"/>
        <c:lblAlgn val="ctr"/>
        <c:lblOffset val="100"/>
        <c:noMultiLvlLbl val="0"/>
      </c:catAx>
      <c:valAx>
        <c:axId val="88900352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888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1359</c:v>
                </c:pt>
                <c:pt idx="1">
                  <c:v>1388</c:v>
                </c:pt>
                <c:pt idx="2">
                  <c:v>1353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2419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2404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2451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2419</c:v>
                </c:pt>
                <c:pt idx="1">
                  <c:v>2404</c:v>
                </c:pt>
                <c:pt idx="2">
                  <c:v>2451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1912</c:v>
                </c:pt>
                <c:pt idx="1">
                  <c:v>1790</c:v>
                </c:pt>
                <c:pt idx="2">
                  <c:v>1898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СПУ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235</c:v>
                </c:pt>
                <c:pt idx="1">
                  <c:v>237</c:v>
                </c:pt>
                <c:pt idx="2">
                  <c:v>230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380352"/>
        <c:axId val="23381888"/>
      </c:barChart>
      <c:catAx>
        <c:axId val="2338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595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23381888"/>
        <c:crosses val="autoZero"/>
        <c:auto val="1"/>
        <c:lblAlgn val="ctr"/>
        <c:lblOffset val="100"/>
        <c:noMultiLvlLbl val="0"/>
      </c:catAx>
      <c:valAx>
        <c:axId val="2338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380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595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31479162248289"/>
          <c:y val="6.380530622745216E-2"/>
          <c:w val="0.55521178663458026"/>
          <c:h val="0.48482548450777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D0D45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6.4128575913199135E-2"/>
                  <c:y val="-0.278000965892184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  <c:pt idx="2">
                  <c:v>среднее образование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0.49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3793983404549696"/>
          <c:y val="0.65505155567078843"/>
          <c:w val="0.60466791913747064"/>
          <c:h val="0.23549432118534727"/>
        </c:manualLayout>
      </c:layout>
      <c:overlay val="0"/>
      <c:txPr>
        <a:bodyPr/>
        <a:lstStyle/>
        <a:p>
          <a:pPr>
            <a:defRPr sz="7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62"/>
        <c:axId val="84074880"/>
        <c:axId val="84076416"/>
      </c:barChart>
      <c:catAx>
        <c:axId val="84074880"/>
        <c:scaling>
          <c:orientation val="minMax"/>
        </c:scaling>
        <c:delete val="1"/>
        <c:axPos val="b"/>
        <c:numFmt formatCode="\О\с\н\о\в\н\о\й" sourceLinked="1"/>
        <c:majorTickMark val="cross"/>
        <c:minorTickMark val="cross"/>
        <c:tickLblPos val="high"/>
        <c:crossAx val="84076416"/>
        <c:crosses val="autoZero"/>
        <c:auto val="1"/>
        <c:lblAlgn val="ctr"/>
        <c:lblOffset val="100"/>
        <c:noMultiLvlLbl val="1"/>
      </c:catAx>
      <c:valAx>
        <c:axId val="84076416"/>
        <c:scaling>
          <c:orientation val="minMax"/>
        </c:scaling>
        <c:delete val="1"/>
        <c:axPos val="l"/>
        <c:numFmt formatCode="\О\с\н\о\в\н\о\й" sourceLinked="1"/>
        <c:majorTickMark val="cross"/>
        <c:minorTickMark val="cross"/>
        <c:tickLblPos val="none"/>
        <c:crossAx val="8407488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3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2225520821488"/>
          <c:y val="0.21643775691589823"/>
          <c:w val="0.88447551927096357"/>
          <c:h val="0.68435451616487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12147</c:v>
                </c:pt>
                <c:pt idx="1">
                  <c:v>11660</c:v>
                </c:pt>
                <c:pt idx="2">
                  <c:v>11172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84111744"/>
        <c:axId val="84114432"/>
      </c:barChart>
      <c:catAx>
        <c:axId val="841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4114432"/>
        <c:crosses val="autoZero"/>
        <c:auto val="1"/>
        <c:lblAlgn val="ctr"/>
        <c:lblOffset val="100"/>
        <c:noMultiLvlLbl val="0"/>
      </c:catAx>
      <c:valAx>
        <c:axId val="8411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11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420</c:v>
                </c:pt>
                <c:pt idx="1">
                  <c:v>416</c:v>
                </c:pt>
                <c:pt idx="2">
                  <c:v>364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86988288"/>
        <c:axId val="87003520"/>
      </c:barChart>
      <c:catAx>
        <c:axId val="8698828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7003520"/>
        <c:crosses val="autoZero"/>
        <c:auto val="1"/>
        <c:lblAlgn val="ctr"/>
        <c:lblOffset val="100"/>
        <c:noMultiLvlLbl val="0"/>
      </c:catAx>
      <c:valAx>
        <c:axId val="8700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98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3.97</c:v>
                </c:pt>
                <c:pt idx="1">
                  <c:v>3.97</c:v>
                </c:pt>
                <c:pt idx="2">
                  <c:v>3.5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87014016"/>
        <c:axId val="87021056"/>
      </c:barChart>
      <c:catAx>
        <c:axId val="870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7021056"/>
        <c:crosses val="autoZero"/>
        <c:auto val="1"/>
        <c:lblAlgn val="ctr"/>
        <c:lblOffset val="100"/>
        <c:noMultiLvlLbl val="0"/>
      </c:catAx>
      <c:valAx>
        <c:axId val="87021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01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44501536228383"/>
          <c:y val="7.3800847929109695E-2"/>
          <c:w val="0.38590430746041382"/>
          <c:h val="0.569974740859441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6.7973694146553132E-2"/>
                  <c:y val="0.12731728301714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82671687869948E-2"/>
                  <c:y val="-2.080834506631948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344732971503772E-2"/>
                  <c:y val="-2.17821756154232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877426207205013"/>
                  <c:y val="-2.0767604517031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626169003214824"/>
                  <c:y val="-2.0391302024148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738013963231956"/>
                  <c:y val="1.15987905751777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русские</c:v>
                </c:pt>
                <c:pt idx="1">
                  <c:v>карелы</c:v>
                </c:pt>
                <c:pt idx="2">
                  <c:v>другие национальности</c:v>
                </c:pt>
              </c:strCache>
            </c:strRef>
          </c:cat>
          <c:val>
            <c:numRef>
              <c:f>Лист1!$B$2:$B$4</c:f>
              <c:numCache>
                <c:formatCode>#,000%</c:formatCode>
                <c:ptCount val="3"/>
                <c:pt idx="0">
                  <c:v>0.41049999999999998</c:v>
                </c:pt>
                <c:pt idx="1">
                  <c:v>0.52910000000000001</c:v>
                </c:pt>
                <c:pt idx="2">
                  <c:v>6.0400000000000002E-2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0.11677055993811783"/>
          <c:y val="5.9752805622020574E-4"/>
          <c:w val="0.23310986665258815"/>
          <c:h val="0.50868299384335824"/>
        </c:manualLayout>
      </c:layout>
      <c:overlay val="0"/>
      <c:txPr>
        <a:bodyPr/>
        <a:lstStyle/>
        <a:p>
          <a:pPr>
            <a:defRPr sz="7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23416</c:v>
                </c:pt>
                <c:pt idx="1">
                  <c:v>25295</c:v>
                </c:pt>
                <c:pt idx="2">
                  <c:v>26594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86448384"/>
        <c:axId val="86455424"/>
      </c:barChart>
      <c:catAx>
        <c:axId val="8644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6455424"/>
        <c:crosses val="autoZero"/>
        <c:auto val="1"/>
        <c:lblAlgn val="ctr"/>
        <c:lblOffset val="100"/>
        <c:noMultiLvlLbl val="0"/>
      </c:catAx>
      <c:valAx>
        <c:axId val="8645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44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24605</c:v>
                </c:pt>
                <c:pt idx="1">
                  <c:v>26009</c:v>
                </c:pt>
                <c:pt idx="2">
                  <c:v>27952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86461824"/>
        <c:axId val="86472960"/>
      </c:barChart>
      <c:catAx>
        <c:axId val="8646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6472960"/>
        <c:crosses val="autoZero"/>
        <c:auto val="1"/>
        <c:lblAlgn val="ctr"/>
        <c:lblOffset val="100"/>
        <c:noMultiLvlLbl val="0"/>
      </c:catAx>
      <c:valAx>
        <c:axId val="8647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46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47874062779188"/>
          <c:y val="2.1809734095023882E-2"/>
          <c:w val="0.61988062743033268"/>
          <c:h val="0.5386926762823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2.2397823868047048E-2"/>
                  <c:y val="5.26671691820713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30578839591486E-2"/>
                  <c:y val="-1.8169930997040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410841145575414E-2"/>
                  <c:y val="3.7603297735929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8063555212805E-2"/>
                  <c:y val="-5.91463458970263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28155132911017E-2"/>
                  <c:y val="-9.9860394434197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524787897659266E-2"/>
                  <c:y val="-4.94981713125104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922908376728078E-2"/>
                  <c:y val="7.48888854557996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Сельское, лесное хозяйство, охота, рыболовство и рыбоводствл</c:v>
                </c:pt>
                <c:pt idx="1">
                  <c:v>Строительство</c:v>
                </c:pt>
                <c:pt idx="2">
                  <c:v>Оптовая и розничная торговля; ремонт  предметов личного пользования </c:v>
                </c:pt>
                <c:pt idx="3">
                  <c:v>Обрабатывающие производства</c:v>
                </c:pt>
                <c:pt idx="4">
                  <c:v>Транспорт и связь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</c:v>
                </c:pt>
                <c:pt idx="1">
                  <c:v>21</c:v>
                </c:pt>
                <c:pt idx="2">
                  <c:v>76</c:v>
                </c:pt>
                <c:pt idx="3">
                  <c:v>48</c:v>
                </c:pt>
                <c:pt idx="4">
                  <c:v>25</c:v>
                </c:pt>
                <c:pt idx="5">
                  <c:v>177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2.4532659419513131E-2"/>
          <c:y val="0.57726356125073019"/>
          <c:w val="0.85687639824090578"/>
          <c:h val="0.42273643874926986"/>
        </c:manualLayout>
      </c:layout>
      <c:overlay val="1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5CE58A-7F3E-4AF2-9C43-3194BAC1E86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181FCB-8A28-432E-867A-A900A04B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9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16AB66-9ED0-4A3E-864E-9DDD0375CCA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515DDB-6E4D-48F9-AAE1-16BB73D3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3C5C1-F505-4E73-B7C4-8C55832A0F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3C2B1-4DAF-466C-AFC1-4FD841AC0A3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6900E-91F5-4C29-A344-D22D1032B3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A9736-45AA-48FB-8776-C56C39A5BE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8CB9B-87B0-4FB1-8417-D86137F20C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82A5D-3D40-4B8B-A84B-C605E9FAC6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C81C1-95B0-499D-B99B-1047F9B016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EC169-2E7B-4776-824C-A22F01FE71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FA83E-8E75-41F7-9310-1B5C3CEA070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762B0-C45D-434B-8646-F48A4DD51F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B904F-C631-4204-B0FE-93EFA1A78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B904F-C631-4204-B0FE-93EFA1A78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B904F-C631-4204-B0FE-93EFA1A78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B904F-C631-4204-B0FE-93EFA1A78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BA81ED-52A6-4020-9A85-734B4209930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2132B-E005-4DA6-A198-F7FD372A44F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15554-B362-4BDE-979C-DDFAE51C19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7992E-38F9-4EF7-9AE9-0150D24547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196616-E603-48A8-A990-FEA1706614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8E4CD9-5702-4C84-9E8D-31ABED0C86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465B4-3B53-4695-B602-03DBD8299A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4D51EC-659A-4E08-947E-E4F83B8F85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82EDD-1764-422B-BD82-6A7941F97B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06F5-0F76-4A18-B532-92C097BF9E6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7E2-3486-496A-A164-7E6DC224F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59B4-C75B-438E-841A-52F76AF0E4E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D56-BBF6-40CA-A215-8F18314D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8E05-1B7E-4E2B-AC8E-73092CB3B07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1CBA-6F6A-4E42-87A2-53606FE46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8902-5E14-4E3E-8DBC-4EA6408787C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5534-8B2F-4350-9751-F72C73F5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9E2E-EC65-4C09-9568-C8CF3A2821B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C8F0-A43F-4AEE-8CC1-6C835090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C956-9FEF-40CD-B401-10D79722B7A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25D7-5A82-4CD6-B642-28A7F229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8618-6D5B-46FB-A4B9-4DC26ACA707F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02F5-0090-4BE3-99D5-838F9D85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4A1B-10DF-472D-BDAF-10E6E9BC8F8C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F339-C24F-4841-8B1A-5FCED54B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A5E-9F9C-44A2-AC0E-8A80AE43DEA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3C2B-73BD-4785-A597-13646AFF9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53BA-FD8E-4809-869D-E7C949DED3D4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F6C7-CA3C-43B7-AF87-5D30ECF2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F3DF-DE11-413F-970E-8C99A8798BE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1DF6-7915-452E-80E3-FD56F3B23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40CDB-19F5-4700-9885-8BD6488BF33C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6BC7D-BDF0-4C86-BCE5-248A95BAC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hyperlink" Target="http://www.google.ru/url?url=http://rus-img2.com/bilayn-logotip&amp;rct=j&amp;frm=1&amp;q=&amp;esrc=s&amp;sa=U&amp;ved=0CBUQwW4wAGoVChMIk5mF39-XyQIVod9yCh1ikANN&amp;usg=AFQjCNHCPuDGKunhgWS_vDT-TlEbmbqEA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9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kareliainvest.r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exportrk@mail.r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r.fond@yandex.ru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info@binrk.ru" TargetMode="External"/><Relationship Id="rId10" Type="http://schemas.openxmlformats.org/officeDocument/2006/relationships/hyperlink" Target="http://smb10.ru/content/articles/" TargetMode="External"/><Relationship Id="rId4" Type="http://schemas.openxmlformats.org/officeDocument/2006/relationships/hyperlink" Target="mailto:info@kr-rk.ru" TargetMode="External"/><Relationship Id="rId9" Type="http://schemas.openxmlformats.org/officeDocument/2006/relationships/hyperlink" Target="http://olob-rayon.ru/zemlja/33339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fsk.karelia@yandex.ru" TargetMode="External"/><Relationship Id="rId13" Type="http://schemas.openxmlformats.org/officeDocument/2006/relationships/image" Target="../media/image40.jpeg"/><Relationship Id="rId18" Type="http://schemas.openxmlformats.org/officeDocument/2006/relationships/image" Target="../media/image5.png"/><Relationship Id="rId3" Type="http://schemas.openxmlformats.org/officeDocument/2006/relationships/hyperlink" Target="mailto:economy@karelia.ru" TargetMode="External"/><Relationship Id="rId7" Type="http://schemas.openxmlformats.org/officeDocument/2006/relationships/hyperlink" Target="mailto:ombudsmanbiz@gov.karelia.ru" TargetMode="External"/><Relationship Id="rId12" Type="http://schemas.openxmlformats.org/officeDocument/2006/relationships/hyperlink" Target="http://kareliainvest.ru/" TargetMode="External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kr-rk.ru" TargetMode="External"/><Relationship Id="rId11" Type="http://schemas.openxmlformats.org/officeDocument/2006/relationships/hyperlink" Target="mailto:exportrk@mail.ru" TargetMode="External"/><Relationship Id="rId5" Type="http://schemas.openxmlformats.org/officeDocument/2006/relationships/hyperlink" Target="tel:+78142764792" TargetMode="External"/><Relationship Id="rId15" Type="http://schemas.openxmlformats.org/officeDocument/2006/relationships/image" Target="../media/image42.jpeg"/><Relationship Id="rId10" Type="http://schemas.openxmlformats.org/officeDocument/2006/relationships/hyperlink" Target="mailto:gar.fond@yandex.ru" TargetMode="External"/><Relationship Id="rId4" Type="http://schemas.openxmlformats.org/officeDocument/2006/relationships/hyperlink" Target="http://economy.karelia.ru/" TargetMode="External"/><Relationship Id="rId9" Type="http://schemas.openxmlformats.org/officeDocument/2006/relationships/hyperlink" Target="mailto:info@binrk.ru" TargetMode="External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2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4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6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7.jpeg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8.jpe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0.pn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file:///D:\&#1052;&#1086;&#1080;%20&#1076;&#1086;&#1082;&#1091;&#1084;&#1077;&#1085;&#1090;&#1099;\&#1055;&#1072;&#1089;&#1087;&#1086;&#1088;&#1090;%20&#1088;&#1072;&#1081;&#1086;&#1085;&#1072;\&#1055;&#1072;&#1089;&#1087;&#1086;&#1088;&#1090;%20&#1050;&#1052;&#1056;_&#1085;&#1086;&#1074;&#1099;&#1081;\kmr10.r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conomy18@mail.ru" TargetMode="External"/><Relationship Id="rId5" Type="http://schemas.openxmlformats.org/officeDocument/2006/relationships/hyperlink" Target="mailto:administr@onego0.ru" TargetMode="External"/><Relationship Id="rId4" Type="http://schemas.openxmlformats.org/officeDocument/2006/relationships/hyperlink" Target="mailto:administr@onego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10" Type="http://schemas.openxmlformats.org/officeDocument/2006/relationships/chart" Target="../charts/chart6.xml"/><Relationship Id="rId4" Type="http://schemas.openxmlformats.org/officeDocument/2006/relationships/image" Target="../media/image2.png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213" y="1347788"/>
            <a:ext cx="6332537" cy="237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2699792" y="2116138"/>
            <a:ext cx="6468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E39"/>
                </a:solidFill>
                <a:latin typeface="Impact" pitchFamily="34" charset="0"/>
              </a:rPr>
              <a:t>ИНВЕСТИЦИОННЫЙ </a:t>
            </a:r>
            <a:r>
              <a:rPr lang="ru-RU" sz="2400" dirty="0">
                <a:solidFill>
                  <a:srgbClr val="007E39"/>
                </a:solidFill>
                <a:latin typeface="Impact" pitchFamily="34" charset="0"/>
              </a:rPr>
              <a:t>ПАСПОРТ </a:t>
            </a:r>
          </a:p>
          <a:p>
            <a:pPr algn="just"/>
            <a:r>
              <a:rPr lang="ru-RU" sz="2400" dirty="0" smtClean="0">
                <a:solidFill>
                  <a:srgbClr val="EEEAF2"/>
                </a:solidFill>
                <a:latin typeface="Impact" pitchFamily="34" charset="0"/>
              </a:rPr>
              <a:t>ОЛОНЕЦКОГО НАЦИОНАЛЬНОГО МУНИЦИПАЛЬНОГО РАЙОНА</a:t>
            </a:r>
            <a:endParaRPr lang="ru-RU" sz="2400" dirty="0">
              <a:solidFill>
                <a:srgbClr val="EEEAF2"/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450871"/>
            <a:ext cx="48253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АДМИНИСТРАЦИЯ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НАЦИОНАЛЬНОГО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МУНИЦИПАЛЬНОГО РАЙОНА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grpSp>
        <p:nvGrpSpPr>
          <p:cNvPr id="32776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32905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906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1A054C3D-BD70-474A-BE17-C3B8778356FC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2778" name="Прямоугольник 7"/>
          <p:cNvSpPr>
            <a:spLocks noChangeArrowheads="1"/>
          </p:cNvSpPr>
          <p:nvPr/>
        </p:nvSpPr>
        <p:spPr bwMode="auto">
          <a:xfrm>
            <a:off x="1331913" y="985838"/>
            <a:ext cx="662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ОБЪЕМ ИНВЕСТИЦИЙ В ОСНОВНОЙ КАПИТАЛ ПО КРУГУ КРУПНЫХ И СРЕДНИХ ПРЕДПРИЯТИЙ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9990"/>
              </p:ext>
            </p:extLst>
          </p:nvPr>
        </p:nvGraphicFramePr>
        <p:xfrm>
          <a:off x="336550" y="1558925"/>
          <a:ext cx="3744417" cy="152347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577473"/>
                <a:gridCol w="571646"/>
                <a:gridCol w="595298"/>
              </a:tblGrid>
              <a:tr h="325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2016</a:t>
                      </a: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</a:t>
                      </a: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Собственные средства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230929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245258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Привлеченные </a:t>
                      </a:r>
                      <a:r>
                        <a:rPr lang="ru-RU" sz="800" b="1" dirty="0" smtClean="0">
                          <a:effectLst/>
                        </a:rPr>
                        <a:t>средства*, </a:t>
                      </a:r>
                      <a:r>
                        <a:rPr lang="ru-RU" sz="800" b="1" dirty="0">
                          <a:effectLst/>
                        </a:rPr>
                        <a:t>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2603665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1632729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кредиты </a:t>
                      </a:r>
                      <a:r>
                        <a:rPr lang="ru-RU" sz="800" b="1" dirty="0">
                          <a:effectLst/>
                        </a:rPr>
                        <a:t>банков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заемные </a:t>
                      </a:r>
                      <a:r>
                        <a:rPr lang="ru-RU" sz="800" b="1" dirty="0">
                          <a:effectLst/>
                        </a:rPr>
                        <a:t>средства других организаций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2483808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1414146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-бюджетные </a:t>
                      </a:r>
                      <a:r>
                        <a:rPr lang="ru-RU" sz="800" b="1" dirty="0">
                          <a:effectLst/>
                        </a:rPr>
                        <a:t>средства, 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119857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218583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 из </a:t>
                      </a:r>
                      <a:r>
                        <a:rPr lang="ru-RU" sz="800" b="1" dirty="0">
                          <a:effectLst/>
                        </a:rPr>
                        <a:t>федерального бюджета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средства </a:t>
                      </a:r>
                      <a:r>
                        <a:rPr lang="ru-RU" sz="800" b="1" dirty="0">
                          <a:effectLst/>
                        </a:rPr>
                        <a:t>внебюджетных фондов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прочие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5125" y="1320800"/>
            <a:ext cx="29845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ИСТОЧНИКАМ ФИНАНСИРОВАНИЯ,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33963" y="1328738"/>
            <a:ext cx="335438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ВИДАМ ЭКОНОМИЧЕСКОЙ ДЕЯТЕЛЬНОСТИ,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5281"/>
              </p:ext>
            </p:extLst>
          </p:nvPr>
        </p:nvGraphicFramePr>
        <p:xfrm>
          <a:off x="4716463" y="1536700"/>
          <a:ext cx="4137971" cy="303247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177879"/>
                <a:gridCol w="653364"/>
                <a:gridCol w="653364"/>
                <a:gridCol w="653364"/>
              </a:tblGrid>
              <a:tr h="43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Темп </a:t>
                      </a:r>
                      <a:r>
                        <a:rPr lang="ru-RU" sz="800" dirty="0" smtClean="0">
                          <a:effectLst/>
                        </a:rPr>
                        <a:t>роста,</a:t>
                      </a:r>
                      <a:r>
                        <a:rPr lang="ru-RU" sz="800" baseline="0" dirty="0" smtClean="0">
                          <a:effectLst/>
                        </a:rPr>
                        <a:t> %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Сельское хозяйство, охота и лесное хозяйство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214073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239618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111,9%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Обрабатывающие производства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2,6 раз</a:t>
                      </a:r>
                    </a:p>
                  </a:txBody>
                  <a:tcPr marL="9525" marR="9525" marT="9525" marB="0" anchor="ctr"/>
                </a:tc>
              </a:tr>
              <a:tr h="272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51,6%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Строительство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Оптовая и розничная торговля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707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4,1 раз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Гостиницы и рестораны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3,2 раза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Транспорт и связь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5,0 раз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Финансовая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Операции с недвижимым имуществом, аренда и предоставление </a:t>
                      </a:r>
                      <a:r>
                        <a:rPr lang="ru-RU" sz="800" dirty="0" smtClean="0">
                          <a:effectLst/>
                        </a:rPr>
                        <a:t>услуг**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Государственное управление и обеспечение военной безопасности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3874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202230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52,2 раза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5999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5503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91,7%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7660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4548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59,4%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1525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1888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123,8%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895" name="Прямоугольник 22"/>
          <p:cNvSpPr>
            <a:spLocks noChangeArrowheads="1"/>
          </p:cNvSpPr>
          <p:nvPr/>
        </p:nvSpPr>
        <p:spPr bwMode="auto">
          <a:xfrm>
            <a:off x="900113" y="3219450"/>
            <a:ext cx="22082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УРОВЕНЬ ЖИЗНИ НАСЕЛЕНИЯ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69289"/>
              </p:ext>
            </p:extLst>
          </p:nvPr>
        </p:nvGraphicFramePr>
        <p:xfrm>
          <a:off x="333375" y="3579813"/>
          <a:ext cx="320749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70,61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Средняя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218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Соотношение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среднедушевых доходов к прожиточному минимуму,  %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……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Доля</a:t>
                      </a:r>
                      <a:r>
                        <a:rPr lang="ru-RU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населения с доходами ниже величины прожиточного минимума в общей численности населения,  %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03" name="TextBox 3"/>
          <p:cNvSpPr txBox="1">
            <a:spLocks noChangeArrowheads="1"/>
          </p:cNvSpPr>
          <p:nvPr/>
        </p:nvSpPr>
        <p:spPr bwMode="auto">
          <a:xfrm>
            <a:off x="365125" y="3068638"/>
            <a:ext cx="3616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latin typeface="Calibri" pitchFamily="34" charset="0"/>
              </a:rPr>
              <a:t>* без учета средств участников долевого строительства</a:t>
            </a:r>
          </a:p>
        </p:txBody>
      </p:sp>
      <p:sp>
        <p:nvSpPr>
          <p:cNvPr id="32904" name="TextBox 20"/>
          <p:cNvSpPr txBox="1">
            <a:spLocks noChangeArrowheads="1"/>
          </p:cNvSpPr>
          <p:nvPr/>
        </p:nvSpPr>
        <p:spPr bwMode="auto">
          <a:xfrm>
            <a:off x="4772025" y="4587875"/>
            <a:ext cx="3616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latin typeface="Calibri" pitchFamily="34" charset="0"/>
              </a:rPr>
              <a:t>** без учета средств участников долевого строительства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53863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7463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4824" name="Прямоугольник 18"/>
          <p:cNvSpPr>
            <a:spLocks noChangeArrowheads="1"/>
          </p:cNvSpPr>
          <p:nvPr/>
        </p:nvSpPr>
        <p:spPr bwMode="auto">
          <a:xfrm>
            <a:off x="2087563" y="874713"/>
            <a:ext cx="525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ХАРАКТЕРИСТИКА ОСНОВНЫХ ВИДОВ ЭКОНОМИЧЕСКОЙ ДЕЯТЕЛЬНОСТИ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07B5AC55-7D20-45ED-A725-49C64EE0A13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4826" name="Прямоугольник 16"/>
          <p:cNvSpPr>
            <a:spLocks noChangeArrowheads="1"/>
          </p:cNvSpPr>
          <p:nvPr/>
        </p:nvSpPr>
        <p:spPr bwMode="auto">
          <a:xfrm>
            <a:off x="763588" y="1174750"/>
            <a:ext cx="1541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ПРОМЫШЛЕННОСТЬ</a:t>
            </a:r>
          </a:p>
        </p:txBody>
      </p:sp>
      <p:sp>
        <p:nvSpPr>
          <p:cNvPr id="34827" name="Прямоугольник 17"/>
          <p:cNvSpPr>
            <a:spLocks noChangeArrowheads="1"/>
          </p:cNvSpPr>
          <p:nvPr/>
        </p:nvSpPr>
        <p:spPr bwMode="auto">
          <a:xfrm>
            <a:off x="3668713" y="1225550"/>
            <a:ext cx="1541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СТРОИТЕЛЬСТВО</a:t>
            </a:r>
          </a:p>
        </p:txBody>
      </p:sp>
      <p:sp>
        <p:nvSpPr>
          <p:cNvPr id="34828" name="Прямоугольник 19"/>
          <p:cNvSpPr>
            <a:spLocks noChangeArrowheads="1"/>
          </p:cNvSpPr>
          <p:nvPr/>
        </p:nvSpPr>
        <p:spPr bwMode="auto">
          <a:xfrm>
            <a:off x="6227763" y="1220788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МАЛЫЙ И СРЕДНИЙ БИЗНЕС</a:t>
            </a:r>
          </a:p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 (включая микропредприятия)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19850" y="1901825"/>
            <a:ext cx="20161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Количество организаций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 отраслям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27375" y="1366838"/>
            <a:ext cx="2808288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Ввод  в действие жилых домов за счет всех источников финансирования,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кв. м</a:t>
            </a:r>
          </a:p>
        </p:txBody>
      </p:sp>
      <p:graphicFrame>
        <p:nvGraphicFramePr>
          <p:cNvPr id="6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023646"/>
              </p:ext>
            </p:extLst>
          </p:nvPr>
        </p:nvGraphicFramePr>
        <p:xfrm>
          <a:off x="3384550" y="1952625"/>
          <a:ext cx="2316163" cy="180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5254" y="1675189"/>
            <a:ext cx="295275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            Крупнейшие предприятия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АО «Олонецкий молочный комбинат»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АО «Олонецкий хлебозавод»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ООО «Агрофирма «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Тукса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ООО «Совхоз «Аграрный»                                                                                                                                                        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Основные виды экономической деятельности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Производство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пищевых продуктов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Разведение молочного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крупного рогатого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скота, производство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сырого молока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Численность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работающих на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предприятиях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составляет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3,5 тыс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человек.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Объем отгруженных товаров собственного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производства: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обрабатывающие производства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– 1249,8 млн.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рублей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Сельское хозяйство – 730,8 млн.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рублей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53254"/>
              </p:ext>
            </p:extLst>
          </p:nvPr>
        </p:nvGraphicFramePr>
        <p:xfrm>
          <a:off x="5947604" y="2358478"/>
          <a:ext cx="29567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78"/>
                <a:gridCol w="2026845"/>
              </a:tblGrid>
              <a:tr h="2506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76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Оптовая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и розничная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торговля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Сельское, лесное хозяйство, охота, рыболовство и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рыбоводство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Строительство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Обрабатывающие производства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475" y="3913188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Центры поддержки малого и среднего предпринимательства  в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Олонецком национальном муниципальном районе: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Администрация Олонецкого национального муниципального района.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4843" name="TextBox 21"/>
          <p:cNvSpPr txBox="1">
            <a:spLocks noChangeArrowheads="1"/>
          </p:cNvSpPr>
          <p:nvPr/>
        </p:nvSpPr>
        <p:spPr bwMode="auto">
          <a:xfrm>
            <a:off x="4106863" y="539750"/>
            <a:ext cx="43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alibri" pitchFamily="34" charset="0"/>
              </a:rPr>
              <a:t>ГЕРБ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116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76678" y="471078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795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13840"/>
            <a:ext cx="9144000" cy="786333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6872" name="Прямоугольник 18"/>
          <p:cNvSpPr>
            <a:spLocks noChangeArrowheads="1"/>
          </p:cNvSpPr>
          <p:nvPr/>
        </p:nvSpPr>
        <p:spPr bwMode="auto">
          <a:xfrm>
            <a:off x="2987675" y="11239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ТОРГОВЛЯ И ПЛАТНЫЕ УСЛУГИ НАСЕЛЕНИЮ</a:t>
            </a:r>
          </a:p>
        </p:txBody>
      </p:sp>
      <p:grpSp>
        <p:nvGrpSpPr>
          <p:cNvPr id="36873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36930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31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419475" y="4926013"/>
            <a:ext cx="1571625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12</a:t>
            </a:r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90188"/>
              </p:ext>
            </p:extLst>
          </p:nvPr>
        </p:nvGraphicFramePr>
        <p:xfrm>
          <a:off x="487363" y="1573213"/>
          <a:ext cx="320749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rgbClr val="00B0F0"/>
                          </a:solidFill>
                        </a:rPr>
                        <a:t>216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Магазинов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Павильонов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Киосков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Магазинов федеральных торговых сетей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Прямоугольник 16"/>
          <p:cNvSpPr>
            <a:spLocks noChangeArrowheads="1"/>
          </p:cNvSpPr>
          <p:nvPr/>
        </p:nvSpPr>
        <p:spPr bwMode="auto">
          <a:xfrm>
            <a:off x="4540250" y="1531938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B0F0"/>
                </a:solidFill>
                <a:latin typeface="Calibri" pitchFamily="34" charset="0"/>
              </a:rPr>
              <a:t>ОТДЕЛЬНЫЕ ПОКАЗАТЕЛИ ТОРГОВЛИ</a:t>
            </a:r>
          </a:p>
          <a:p>
            <a:pPr algn="ctr"/>
            <a:r>
              <a:rPr lang="ru-RU" sz="1200" b="1">
                <a:solidFill>
                  <a:srgbClr val="00B0F0"/>
                </a:solidFill>
                <a:latin typeface="Calibri" pitchFamily="34" charset="0"/>
              </a:rPr>
              <a:t> (ПО ПОЛНОМУ КРУГУ ОРГАНИЗАЦИЙ) </a:t>
            </a:r>
          </a:p>
        </p:txBody>
      </p:sp>
      <p:sp>
        <p:nvSpPr>
          <p:cNvPr id="36885" name="Прямоугольник 19"/>
          <p:cNvSpPr>
            <a:spLocks noChangeArrowheads="1"/>
          </p:cNvSpPr>
          <p:nvPr/>
        </p:nvSpPr>
        <p:spPr bwMode="auto">
          <a:xfrm>
            <a:off x="570235" y="3465513"/>
            <a:ext cx="141805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ООО «ИКС 5 </a:t>
            </a:r>
            <a:r>
              <a:rPr lang="ru-RU" sz="800" b="1" dirty="0" err="1">
                <a:solidFill>
                  <a:srgbClr val="00B0F0"/>
                </a:solidFill>
                <a:latin typeface="Calibri" pitchFamily="34" charset="0"/>
              </a:rPr>
              <a:t>Финанс</a:t>
            </a:r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36886" name="Прямоугольник 21"/>
          <p:cNvSpPr>
            <a:spLocks noChangeArrowheads="1"/>
          </p:cNvSpPr>
          <p:nvPr/>
        </p:nvSpPr>
        <p:spPr bwMode="auto">
          <a:xfrm>
            <a:off x="489675" y="4546587"/>
            <a:ext cx="137491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ПАО</a:t>
            </a:r>
            <a:r>
              <a:rPr lang="ru-RU" sz="800" dirty="0">
                <a:solidFill>
                  <a:srgbClr val="00B0F0"/>
                </a:solidFill>
                <a:latin typeface="Calibri" pitchFamily="34" charset="0"/>
              </a:rPr>
              <a:t> </a:t>
            </a:r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«</a:t>
            </a:r>
            <a:r>
              <a:rPr lang="ru-RU" sz="800" dirty="0" err="1" smtClean="0">
                <a:solidFill>
                  <a:srgbClr val="00B0F0"/>
                </a:solidFill>
                <a:latin typeface="Calibri" pitchFamily="34" charset="0"/>
              </a:rPr>
              <a:t>Дикси</a:t>
            </a:r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 Групп"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6887" name="Прямоугольник 23"/>
          <p:cNvSpPr>
            <a:spLocks noChangeArrowheads="1"/>
          </p:cNvSpPr>
          <p:nvPr/>
        </p:nvSpPr>
        <p:spPr bwMode="auto">
          <a:xfrm>
            <a:off x="2794906" y="4548769"/>
            <a:ext cx="1469094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ООО 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«ТД </a:t>
            </a:r>
            <a:r>
              <a:rPr lang="ru-RU" sz="800" b="1" dirty="0" err="1" smtClean="0">
                <a:solidFill>
                  <a:srgbClr val="00B0F0"/>
                </a:solidFill>
                <a:latin typeface="Calibri" pitchFamily="34" charset="0"/>
              </a:rPr>
              <a:t>Интерторг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» 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6888" name="Picture 11" descr="http://www.logobank.ru/images/ph/en/x/x5_retail_grou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3003550"/>
            <a:ext cx="228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19376"/>
              </p:ext>
            </p:extLst>
          </p:nvPr>
        </p:nvGraphicFramePr>
        <p:xfrm>
          <a:off x="4464050" y="2143125"/>
          <a:ext cx="4433549" cy="211060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630072"/>
                <a:gridCol w="601159"/>
                <a:gridCol w="601159"/>
                <a:gridCol w="601159"/>
              </a:tblGrid>
              <a:tr h="58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Оборот розничной торговли,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2494,9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2584,6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2576,8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Оборот общественного питания,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94,3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100,3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105,1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14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Объем платных услуг населению,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130,2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148,1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149,8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01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Объем бытовых услуг населению,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1,6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1,0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1,5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14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Оборот оптовой торговли,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282,9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334,7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426,1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</a:tbl>
          </a:graphicData>
        </a:graphic>
      </p:graphicFrame>
      <p:sp>
        <p:nvSpPr>
          <p:cNvPr id="36926" name="TextBox 3"/>
          <p:cNvSpPr txBox="1">
            <a:spLocks noChangeArrowheads="1"/>
          </p:cNvSpPr>
          <p:nvPr/>
        </p:nvSpPr>
        <p:spPr bwMode="auto">
          <a:xfrm>
            <a:off x="2820988" y="3517900"/>
            <a:ext cx="1223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АО «Тандер»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6927" name="AutoShape 4" descr="Картинки по запросу сеть лен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8125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3252" name="Picture 4" descr="Magnit 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49" y="2920412"/>
            <a:ext cx="1266752" cy="5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ÐÐ¾Ð³Ð¾ÑÐ¸Ð¿ ÐÐ¸ÐºÑÐ¸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1" y="3911909"/>
            <a:ext cx="1922115" cy="4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4" name="Picture 6" descr="7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42" y="3982650"/>
            <a:ext cx="1741053" cy="4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-ulybk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r-ulybka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r-ulybka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920451"/>
            <a:ext cx="53158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ТРАНСПОРТ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Олонецкий район отличается высокой транспортной доступностью с южного, северного и восточного направлений. По территории района проходит федеральная трасса «Кола», обеспечивающая выход в Санкт-Петербург, и «Голубая дорога» (участок А-130), связывающая Республику Карелия со странами Скандинавии.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Район связан регулярными автобусными маршрутами с городами Петрозаводск,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Санк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-Петербург, Сортавала.  Регулярные перевозки между населенными пунктами осуществляют 2 предприятия: ООО «АТП» и ООО «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Путинауто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8921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38931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2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9BA1959-CD89-43DE-8668-3C99D2D6E134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9150" y="1276350"/>
            <a:ext cx="3086100" cy="3167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38924" name="Прямоугольник 13"/>
          <p:cNvSpPr>
            <a:spLocks noChangeArrowheads="1"/>
          </p:cNvSpPr>
          <p:nvPr/>
        </p:nvSpPr>
        <p:spPr bwMode="auto">
          <a:xfrm>
            <a:off x="5940152" y="4514850"/>
            <a:ext cx="30450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КАРТА ТРАНСПОРТНЫХ ПУТЕЙ СООБЩЕНИЯ НА ТЕРРИТОРИИ </a:t>
            </a:r>
            <a:r>
              <a:rPr lang="ru-RU" sz="900" b="1" dirty="0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</a:t>
            </a:r>
            <a:endParaRPr lang="ru-RU" sz="9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8925" name="Прямоугольник 3"/>
          <p:cNvSpPr>
            <a:spLocks noChangeArrowheads="1"/>
          </p:cNvSpPr>
          <p:nvPr/>
        </p:nvSpPr>
        <p:spPr bwMode="auto">
          <a:xfrm>
            <a:off x="455682" y="2751931"/>
            <a:ext cx="2232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ГРУЗОВЫЕ ПЕРЕВОЗКИ</a:t>
            </a:r>
          </a:p>
        </p:txBody>
      </p:sp>
      <p:sp>
        <p:nvSpPr>
          <p:cNvPr id="38926" name="Прямоугольник 7"/>
          <p:cNvSpPr>
            <a:spLocks noChangeArrowheads="1"/>
          </p:cNvSpPr>
          <p:nvPr/>
        </p:nvSpPr>
        <p:spPr bwMode="auto">
          <a:xfrm>
            <a:off x="3318739" y="2728913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ПАССАЖИРСКИЕ ПЕРЕВОЗКИ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598934844"/>
              </p:ext>
            </p:extLst>
          </p:nvPr>
        </p:nvGraphicFramePr>
        <p:xfrm>
          <a:off x="250710" y="2959884"/>
          <a:ext cx="2448272" cy="9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01355369"/>
              </p:ext>
            </p:extLst>
          </p:nvPr>
        </p:nvGraphicFramePr>
        <p:xfrm>
          <a:off x="179388" y="3911263"/>
          <a:ext cx="259228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65718878"/>
              </p:ext>
            </p:extLst>
          </p:nvPr>
        </p:nvGraphicFramePr>
        <p:xfrm>
          <a:off x="2843808" y="2953261"/>
          <a:ext cx="2723555" cy="103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343617435"/>
              </p:ext>
            </p:extLst>
          </p:nvPr>
        </p:nvGraphicFramePr>
        <p:xfrm>
          <a:off x="2932003" y="3901455"/>
          <a:ext cx="2830955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9012" name="Picture 1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89" y="1276350"/>
            <a:ext cx="3537109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840663" y="3624263"/>
            <a:ext cx="1033462" cy="63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grpSp>
        <p:nvGrpSpPr>
          <p:cNvPr id="40969" name="Группа 32"/>
          <p:cNvGrpSpPr>
            <a:grpSpLocks/>
          </p:cNvGrpSpPr>
          <p:nvPr/>
        </p:nvGrpSpPr>
        <p:grpSpPr bwMode="auto">
          <a:xfrm>
            <a:off x="4060825" y="498475"/>
            <a:ext cx="482600" cy="515938"/>
            <a:chOff x="4083574" y="450846"/>
            <a:chExt cx="482004" cy="515970"/>
          </a:xfrm>
        </p:grpSpPr>
        <p:pic>
          <p:nvPicPr>
            <p:cNvPr id="40994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5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7350" y="1189038"/>
            <a:ext cx="54514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                                       ТЕЛЕКОММУНИКАЦИОННЫЕ СИСТЕМЫ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Основные поставщики услуг связи на территории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национального муниципального района: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ПАО «Ростелеком»,  ПАО «ВымпелКом», ПАО «МТС», ПАО «МегаФон», ООО «Т2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Мобайл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Оказываются следующие виды  услуг связи: местная телефонная связь, универсальная телематическая связь, услуги связи для цели эфирного вещания, междугородная и международная связь, услуги по передаче данных,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интернет.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F76321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                                  ТАРИФЫ РЕСУРСОСНАБЖАЮЩИХ ОРГАНИЗАЦИЙ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9ECA56F-43CD-4CAD-9DFD-17B38F7D3689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40650" y="1347788"/>
            <a:ext cx="64770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3" name="Прямоугольник 25"/>
          <p:cNvSpPr>
            <a:spLocks noChangeArrowheads="1"/>
          </p:cNvSpPr>
          <p:nvPr/>
        </p:nvSpPr>
        <p:spPr bwMode="auto">
          <a:xfrm>
            <a:off x="7840663" y="1995488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«МегаФон»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40650" y="2500313"/>
            <a:ext cx="647700" cy="649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5" name="Прямоугольник 27"/>
          <p:cNvSpPr>
            <a:spLocks noChangeArrowheads="1"/>
          </p:cNvSpPr>
          <p:nvPr/>
        </p:nvSpPr>
        <p:spPr bwMode="auto">
          <a:xfrm>
            <a:off x="7670800" y="3157538"/>
            <a:ext cx="1203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«ВымпелКом»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59563" y="1336675"/>
            <a:ext cx="647700" cy="649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7" name="Прямоугольник 31"/>
          <p:cNvSpPr>
            <a:spLocks noChangeArrowheads="1"/>
          </p:cNvSpPr>
          <p:nvPr/>
        </p:nvSpPr>
        <p:spPr bwMode="auto">
          <a:xfrm>
            <a:off x="6481763" y="1985963"/>
            <a:ext cx="1003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«МТС»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02425" y="2500313"/>
            <a:ext cx="649288" cy="649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</a:t>
            </a: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ОТИП</a:t>
            </a:r>
          </a:p>
        </p:txBody>
      </p:sp>
      <p:sp>
        <p:nvSpPr>
          <p:cNvPr id="40979" name="Прямоугольник 36"/>
          <p:cNvSpPr>
            <a:spLocks noChangeArrowheads="1"/>
          </p:cNvSpPr>
          <p:nvPr/>
        </p:nvSpPr>
        <p:spPr bwMode="auto">
          <a:xfrm>
            <a:off x="6445250" y="3149600"/>
            <a:ext cx="1084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ООО « Т2 Мобайл»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307299" y="3587453"/>
            <a:ext cx="649288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pic>
        <p:nvPicPr>
          <p:cNvPr id="40981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5"/>
          <a:srcRect l="50000" t="50000"/>
          <a:stretch>
            <a:fillRect/>
          </a:stretch>
        </p:blipFill>
        <p:spPr bwMode="auto">
          <a:xfrm>
            <a:off x="579438" y="39862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5"/>
          <a:srcRect l="50000" b="50000"/>
          <a:stretch>
            <a:fillRect/>
          </a:stretch>
        </p:blipFill>
        <p:spPr bwMode="auto">
          <a:xfrm>
            <a:off x="4149725" y="3970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>
            <a:off x="2330450" y="397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4" name="Прямоугольник 7"/>
          <p:cNvSpPr>
            <a:spLocks noChangeArrowheads="1"/>
          </p:cNvSpPr>
          <p:nvPr/>
        </p:nvSpPr>
        <p:spPr bwMode="auto">
          <a:xfrm>
            <a:off x="750888" y="3541713"/>
            <a:ext cx="11572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ЭЛЕКТРОЭНЕРГИЯ</a:t>
            </a:r>
          </a:p>
        </p:txBody>
      </p:sp>
      <p:sp>
        <p:nvSpPr>
          <p:cNvPr id="40985" name="Прямоугольник 8"/>
          <p:cNvSpPr>
            <a:spLocks noChangeArrowheads="1"/>
          </p:cNvSpPr>
          <p:nvPr/>
        </p:nvSpPr>
        <p:spPr bwMode="auto">
          <a:xfrm>
            <a:off x="3092450" y="3497263"/>
            <a:ext cx="3873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ГАЗ </a:t>
            </a:r>
          </a:p>
        </p:txBody>
      </p:sp>
      <p:sp>
        <p:nvSpPr>
          <p:cNvPr id="40986" name="Прямоугольник 9"/>
          <p:cNvSpPr>
            <a:spLocks noChangeArrowheads="1"/>
          </p:cNvSpPr>
          <p:nvPr/>
        </p:nvSpPr>
        <p:spPr bwMode="auto">
          <a:xfrm>
            <a:off x="4543425" y="3497263"/>
            <a:ext cx="4746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ВОДА</a:t>
            </a:r>
          </a:p>
        </p:txBody>
      </p:sp>
      <p:sp>
        <p:nvSpPr>
          <p:cNvPr id="40987" name="Прямоугольник 12"/>
          <p:cNvSpPr>
            <a:spLocks noChangeArrowheads="1"/>
          </p:cNvSpPr>
          <p:nvPr/>
        </p:nvSpPr>
        <p:spPr bwMode="auto">
          <a:xfrm>
            <a:off x="733425" y="3814763"/>
            <a:ext cx="1241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От 6,70 до 8,50  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руб./кВт/ч </a:t>
            </a:r>
          </a:p>
        </p:txBody>
      </p:sp>
      <p:sp>
        <p:nvSpPr>
          <p:cNvPr id="40988" name="Прямоугольник 44"/>
          <p:cNvSpPr>
            <a:spLocks noChangeArrowheads="1"/>
          </p:cNvSpPr>
          <p:nvPr/>
        </p:nvSpPr>
        <p:spPr bwMode="auto">
          <a:xfrm>
            <a:off x="2709863" y="3773488"/>
            <a:ext cx="1076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От 5,07 до 82,06 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руб./</a:t>
            </a:r>
            <a:r>
              <a:rPr lang="ru-RU" sz="1200" b="1" dirty="0" err="1">
                <a:solidFill>
                  <a:srgbClr val="00B0F0"/>
                </a:solidFill>
                <a:latin typeface="Calibri" pitchFamily="34" charset="0"/>
              </a:rPr>
              <a:t>куб.м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40989" name="Прямоугольник 45"/>
          <p:cNvSpPr>
            <a:spLocks noChangeArrowheads="1"/>
          </p:cNvSpPr>
          <p:nvPr/>
        </p:nvSpPr>
        <p:spPr bwMode="auto">
          <a:xfrm>
            <a:off x="4519613" y="3771900"/>
            <a:ext cx="10779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От 42,29 до 68,34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руб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./</a:t>
            </a:r>
            <a:r>
              <a:rPr lang="ru-RU" sz="1200" b="1" dirty="0" err="1">
                <a:solidFill>
                  <a:srgbClr val="00B0F0"/>
                </a:solidFill>
                <a:latin typeface="Calibri" pitchFamily="34" charset="0"/>
              </a:rPr>
              <a:t>куб.м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40990" name="Picture 2" descr="C:\Users\ovzolotarev\Desktop\Презентация для Жаглина\Логотипы\МТС\images[2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4613" y="1336675"/>
            <a:ext cx="1076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4" descr="MF_Cobrand_HZ_A4-Cl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1336675"/>
            <a:ext cx="11334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6" descr="Logo Na Belom F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5088" y="2500313"/>
            <a:ext cx="1135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8" descr="Картинки по запросу логотип билайн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2500313"/>
            <a:ext cx="11334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64" y="32796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4276" name="Picture 4" descr="ÐÐ°ÑÑÐ¸Ð½ÐºÐ¸ Ð¿Ð¾ Ð·Ð°Ð¿ÑÐ¾ÑÑ Ð¿ÐµÑÐµÑÐ±ÑÑÐ³ÑÐµÐ¿Ð»Ð¾ÑÐ½ÐµÑÐ³Ð¾ ÑÐ¼Ð±Ð»ÐµÐ¼Ð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29" y="3627704"/>
            <a:ext cx="1775367" cy="6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ÐÐ°ÑÑÐ¸Ð½ÐºÐ¸ Ð¿Ð¾ Ð·Ð°Ð¿ÑÐ¾ÑÑ Ð»Ð¾Ð³Ð¾ÑÐ¸Ð¿ ÐºÐ°ÑÐµÐ»ÑÐ½ÐµÑ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0" name="Picture 8" descr="ÐÐ°ÑÑÐ¸Ð½ÐºÐ¸ Ð¿Ð¾ Ð·Ð°Ð¿ÑÐ¾ÑÑ Ð»Ð¾Ð³Ð¾ÑÐ¸Ð¿ ÐºÐ°ÑÐµÐ»ÑÐ½ÐµÑÐ³Ð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53" y="3573066"/>
            <a:ext cx="1271220" cy="8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63" y="4960938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50825" y="479425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577849"/>
            <a:ext cx="4165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лонецкий национальный муниципальный район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-100013" y="1127125"/>
            <a:ext cx="418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ЗДРАВООХРАНЕНИЕ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E282AD26-6A2C-42A3-9786-3900783CF039}" type="slidenum">
              <a:rPr lang="ru-RU" sz="105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3018" name="Прямоугольник 8"/>
          <p:cNvSpPr>
            <a:spLocks noChangeArrowheads="1"/>
          </p:cNvSpPr>
          <p:nvPr/>
        </p:nvSpPr>
        <p:spPr bwMode="auto">
          <a:xfrm>
            <a:off x="4324350" y="1146175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ОБРАЗОВАНИЕ </a:t>
            </a:r>
          </a:p>
        </p:txBody>
      </p:sp>
      <p:sp>
        <p:nvSpPr>
          <p:cNvPr id="43020" name="Прямоугольник 20"/>
          <p:cNvSpPr>
            <a:spLocks noChangeArrowheads="1"/>
          </p:cNvSpPr>
          <p:nvPr/>
        </p:nvSpPr>
        <p:spPr bwMode="auto">
          <a:xfrm>
            <a:off x="6858000" y="1635125"/>
            <a:ext cx="228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УРОВЕНЬ ОБРАЗОВАННОСТИ 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НАСЕЛЕНИЯ</a:t>
            </a:r>
          </a:p>
        </p:txBody>
      </p:sp>
      <p:sp>
        <p:nvSpPr>
          <p:cNvPr id="43021" name="Прямоугольник 21"/>
          <p:cNvSpPr>
            <a:spLocks noChangeArrowheads="1"/>
          </p:cNvSpPr>
          <p:nvPr/>
        </p:nvSpPr>
        <p:spPr bwMode="auto">
          <a:xfrm>
            <a:off x="5357818" y="3714758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ЧИСЛЕННОСТЬ УЧАЩИХСЯ, ЧЕЛ.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635375" y="1443039"/>
          <a:ext cx="3079765" cy="226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96"/>
                <a:gridCol w="2281969"/>
              </a:tblGrid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Учреждений дошкольного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образования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16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ru-RU" sz="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Общеобразовательных школ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 том числе:</a:t>
                      </a:r>
                    </a:p>
                    <a:p>
                      <a:pPr lvl="1"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средних</a:t>
                      </a:r>
                    </a:p>
                    <a:p>
                      <a:pPr lvl="1"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основных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Учреждений дополнительного образования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Средних профессиональных учреждений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9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Высших учебных заведений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89012"/>
              </p:ext>
            </p:extLst>
          </p:nvPr>
        </p:nvGraphicFramePr>
        <p:xfrm>
          <a:off x="539750" y="1485900"/>
          <a:ext cx="320749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71387"/>
              </a:tblGrid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Стационаров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54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Койко-мест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Поликлиник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Фельдшерско-акушерских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пунктов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Отделения скорой медицинской помощи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37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Численность врачей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141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Численность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среднего</a:t>
                      </a:r>
                    </a:p>
                    <a:p>
                      <a:pPr algn="l"/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медицинского персонала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Objec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943342"/>
              </p:ext>
            </p:extLst>
          </p:nvPr>
        </p:nvGraphicFramePr>
        <p:xfrm>
          <a:off x="3929058" y="3786196"/>
          <a:ext cx="4973638" cy="115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482982420"/>
              </p:ext>
            </p:extLst>
          </p:nvPr>
        </p:nvGraphicFramePr>
        <p:xfrm>
          <a:off x="5940152" y="1905730"/>
          <a:ext cx="3927703" cy="148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64" y="32796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087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23850" y="4889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E11C98CB-D84C-4D35-BE53-68FC78244F88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grpSp>
        <p:nvGrpSpPr>
          <p:cNvPr id="45065" name="Группа 9"/>
          <p:cNvGrpSpPr>
            <a:grpSpLocks/>
          </p:cNvGrpSpPr>
          <p:nvPr/>
        </p:nvGrpSpPr>
        <p:grpSpPr bwMode="auto">
          <a:xfrm>
            <a:off x="6802430" y="1292428"/>
            <a:ext cx="1030288" cy="1424738"/>
            <a:chOff x="3768696" y="1358072"/>
            <a:chExt cx="1029976" cy="142485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82371" y="1358072"/>
              <a:ext cx="974083" cy="96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9" name="Прямоугольник 14"/>
            <p:cNvSpPr>
              <a:spLocks noChangeArrowheads="1"/>
            </p:cNvSpPr>
            <p:nvPr/>
          </p:nvSpPr>
          <p:spPr bwMode="auto">
            <a:xfrm>
              <a:off x="3768696" y="2444371"/>
              <a:ext cx="10299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ПАО</a:t>
              </a:r>
            </a:p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 «СБЕРБАНК РФ»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69900" y="1295400"/>
            <a:ext cx="4106863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Олонецком национальном муниципальном районе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осуществляют свою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деятельность 2 дополнительных офиса банков: ПАО «Сбербанк РФ» и АО «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Россельхозбанк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 и 13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микрофинансовых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организаций.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Виды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оказываемых услуг: банковское обслуживание, депозит, кредитование,  финансирование лизинговых сделок, инвестиционно-банковские услуги.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Крупные страховые компании – ПАО «Росгосстрах»,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ПАО «САК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Энергогарант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», СПАО «Ингосстрах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».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Виды оказываемых услуг: страхование имущества, добровольное медицинское страхование, ОСАГО и КАСКО, страхование жизни, комплексное обслуживание юридических лиц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69" name="Группа 22"/>
          <p:cNvGrpSpPr>
            <a:grpSpLocks/>
          </p:cNvGrpSpPr>
          <p:nvPr/>
        </p:nvGrpSpPr>
        <p:grpSpPr bwMode="auto">
          <a:xfrm>
            <a:off x="4576762" y="1268460"/>
            <a:ext cx="1579414" cy="1387162"/>
            <a:chOff x="3604626" y="1339173"/>
            <a:chExt cx="959804" cy="97313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782473" y="1339173"/>
              <a:ext cx="647870" cy="684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3" name="Прямоугольник 24"/>
            <p:cNvSpPr>
              <a:spLocks noChangeArrowheads="1"/>
            </p:cNvSpPr>
            <p:nvPr/>
          </p:nvSpPr>
          <p:spPr bwMode="auto">
            <a:xfrm>
              <a:off x="3604626" y="2161169"/>
              <a:ext cx="959804" cy="15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АО «</a:t>
              </a:r>
              <a:r>
                <a:rPr lang="ru-RU" sz="800" b="1" dirty="0" err="1" smtClean="0">
                  <a:solidFill>
                    <a:srgbClr val="00B0F0"/>
                  </a:solidFill>
                  <a:latin typeface="Calibri" pitchFamily="34" charset="0"/>
                </a:rPr>
                <a:t>Россельхозбанк</a:t>
              </a:r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»</a:t>
              </a:r>
              <a:endParaRPr lang="ru-RU" sz="8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grpSp>
        <p:nvGrpSpPr>
          <p:cNvPr id="45070" name="Группа 25"/>
          <p:cNvGrpSpPr>
            <a:grpSpLocks/>
          </p:cNvGrpSpPr>
          <p:nvPr/>
        </p:nvGrpSpPr>
        <p:grpSpPr bwMode="auto">
          <a:xfrm>
            <a:off x="4831127" y="3148013"/>
            <a:ext cx="1004887" cy="996950"/>
            <a:chOff x="3604626" y="1358072"/>
            <a:chExt cx="1003563" cy="99708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782192" y="1358072"/>
              <a:ext cx="648432" cy="64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1" name="Прямоугольник 27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>
                  <a:solidFill>
                    <a:srgbClr val="00B0F0"/>
                  </a:solidFill>
                  <a:latin typeface="Calibri" pitchFamily="34" charset="0"/>
                </a:rPr>
                <a:t>ПАО «РОСГОССТРАХ»</a:t>
              </a:r>
            </a:p>
          </p:txBody>
        </p:sp>
      </p:grpSp>
      <p:grpSp>
        <p:nvGrpSpPr>
          <p:cNvPr id="45071" name="Группа 28"/>
          <p:cNvGrpSpPr>
            <a:grpSpLocks/>
          </p:cNvGrpSpPr>
          <p:nvPr/>
        </p:nvGrpSpPr>
        <p:grpSpPr bwMode="auto">
          <a:xfrm>
            <a:off x="6108151" y="3162359"/>
            <a:ext cx="1003300" cy="996444"/>
            <a:chOff x="3604626" y="1358072"/>
            <a:chExt cx="1003563" cy="99741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782473" y="1358072"/>
              <a:ext cx="647870" cy="64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89" name="Прямоугольник 30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ПАО «САК </a:t>
              </a:r>
              <a:r>
                <a:rPr lang="ru-RU" sz="800" b="1" dirty="0" err="1" smtClean="0">
                  <a:solidFill>
                    <a:srgbClr val="00B0F0"/>
                  </a:solidFill>
                  <a:latin typeface="Calibri" pitchFamily="34" charset="0"/>
                </a:rPr>
                <a:t>Энергогарант</a:t>
              </a:r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»</a:t>
              </a:r>
              <a:endParaRPr lang="ru-RU" sz="8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grpSp>
        <p:nvGrpSpPr>
          <p:cNvPr id="45072" name="Группа 31"/>
          <p:cNvGrpSpPr>
            <a:grpSpLocks/>
          </p:cNvGrpSpPr>
          <p:nvPr/>
        </p:nvGrpSpPr>
        <p:grpSpPr bwMode="auto">
          <a:xfrm>
            <a:off x="7590017" y="3160772"/>
            <a:ext cx="1003300" cy="996950"/>
            <a:chOff x="3604626" y="1358072"/>
            <a:chExt cx="1003563" cy="99708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2473" y="1358072"/>
              <a:ext cx="647870" cy="64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87" name="Прямоугольник 36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>
                  <a:solidFill>
                    <a:srgbClr val="00B0F0"/>
                  </a:solidFill>
                  <a:latin typeface="Calibri" pitchFamily="34" charset="0"/>
                </a:rPr>
                <a:t>СПАО «ИНГОССТРАХ»</a:t>
              </a:r>
            </a:p>
          </p:txBody>
        </p:sp>
      </p:grpSp>
      <p:sp>
        <p:nvSpPr>
          <p:cNvPr id="45074" name="Прямоугольник 3"/>
          <p:cNvSpPr>
            <a:spLocks noChangeArrowheads="1"/>
          </p:cNvSpPr>
          <p:nvPr/>
        </p:nvSpPr>
        <p:spPr bwMode="auto">
          <a:xfrm>
            <a:off x="1258888" y="1058863"/>
            <a:ext cx="238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ФИНАНСОВАЯ ИНФРАСТРУКТУРА</a:t>
            </a:r>
          </a:p>
        </p:txBody>
      </p:sp>
      <p:pic>
        <p:nvPicPr>
          <p:cNvPr id="45076" name="Рисунок 41" descr="Сбербанк России в Воронеж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3724" y="1421854"/>
            <a:ext cx="6477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Рисунок 44" descr="http://www.asn-news.ru/uploads/companies/logo/l/RGS_NEW_LOGO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7223" y="3314700"/>
            <a:ext cx="6492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Рисунок 46" descr="http://www.asn-news.ru/uploads/companies/logo/l/ingos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5014" y="3370322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3" name="TextBox 42"/>
          <p:cNvSpPr txBox="1">
            <a:spLocks noChangeArrowheads="1"/>
          </p:cNvSpPr>
          <p:nvPr/>
        </p:nvSpPr>
        <p:spPr bwMode="auto">
          <a:xfrm>
            <a:off x="4106863" y="539750"/>
            <a:ext cx="43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Calibri" pitchFamily="34" charset="0"/>
              </a:rPr>
              <a:t>ГЕРБ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30256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5298" name="Picture 2" descr="Ð¤Ð°Ð¹Ð»:ÐÐ¾Ð³Ð¾ÑÐ¸Ð¿ Ð Ð¾ÑÑÐµÐ»ÑÑÐ¾Ð·Ð±Ð°Ð½ÐºÐ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20" y="1481534"/>
            <a:ext cx="1066108" cy="2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ÐÐ°ÑÑÐ¸Ð½ÐºÐ¸ Ð¿Ð¾ Ð·Ð°Ð¿ÑÐ¾ÑÑ Ð»Ð¾Ð³Ð¾ÑÐ¸Ð¿ ÑÐ½ÐµÑÐ³Ð¾Ð³Ð°ÑÐ°Ð½Ñ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57" y="3279752"/>
            <a:ext cx="620815" cy="4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79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КУЛЬТУРА И ТУРИЗМ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4731" y="476249"/>
            <a:ext cx="4292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Олонецкий национальный муниципальный район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112" name="Прямоугольник 18"/>
          <p:cNvSpPr>
            <a:spLocks noChangeArrowheads="1"/>
          </p:cNvSpPr>
          <p:nvPr/>
        </p:nvSpPr>
        <p:spPr bwMode="auto">
          <a:xfrm>
            <a:off x="3048000" y="1062038"/>
            <a:ext cx="296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ОСНОВНЫЕ ДОСТОПРИМЕЧАТЕЛЬНОСТИ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17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7114" name="Прямоугольник 19"/>
          <p:cNvSpPr>
            <a:spLocks noChangeArrowheads="1"/>
          </p:cNvSpPr>
          <p:nvPr/>
        </p:nvSpPr>
        <p:spPr bwMode="auto">
          <a:xfrm>
            <a:off x="65088" y="2763838"/>
            <a:ext cx="1439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5" name="Прямоугольник 29"/>
          <p:cNvSpPr>
            <a:spLocks noChangeArrowheads="1"/>
          </p:cNvSpPr>
          <p:nvPr/>
        </p:nvSpPr>
        <p:spPr bwMode="auto">
          <a:xfrm>
            <a:off x="1547813" y="2754313"/>
            <a:ext cx="194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7" name="Прямоугольник 35"/>
          <p:cNvSpPr>
            <a:spLocks noChangeArrowheads="1"/>
          </p:cNvSpPr>
          <p:nvPr/>
        </p:nvSpPr>
        <p:spPr bwMode="auto">
          <a:xfrm>
            <a:off x="3527425" y="2692400"/>
            <a:ext cx="139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8" name="Прямоугольник 36"/>
          <p:cNvSpPr>
            <a:spLocks noChangeArrowheads="1"/>
          </p:cNvSpPr>
          <p:nvPr/>
        </p:nvSpPr>
        <p:spPr bwMode="auto">
          <a:xfrm>
            <a:off x="2244725" y="3133725"/>
            <a:ext cx="4891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ЧИСЛЕННОСТЬ УЧРЕЖДЕНИЙ  КУЛЬТУРНО-ДОСУГОВОГО ТИПА</a:t>
            </a:r>
          </a:p>
          <a:p>
            <a:pPr algn="ctr"/>
            <a:endParaRPr lang="ru-RU" sz="1200" b="1" dirty="0">
              <a:solidFill>
                <a:srgbClr val="F7632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85490"/>
              </p:ext>
            </p:extLst>
          </p:nvPr>
        </p:nvGraphicFramePr>
        <p:xfrm>
          <a:off x="3097213" y="3594100"/>
          <a:ext cx="2880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Библиотек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7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Театров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Школа искусств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88938"/>
              </p:ext>
            </p:extLst>
          </p:nvPr>
        </p:nvGraphicFramePr>
        <p:xfrm>
          <a:off x="174625" y="3573463"/>
          <a:ext cx="2880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49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Музей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Кинотеатров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Развлекательных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центров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37609"/>
              </p:ext>
            </p:extLst>
          </p:nvPr>
        </p:nvGraphicFramePr>
        <p:xfrm>
          <a:off x="6007100" y="3594100"/>
          <a:ext cx="288032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Парков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культуры и отдыха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7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Концертных залов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Учреждений культурно-досугового типа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2" name="Прямоугольник 39"/>
          <p:cNvSpPr>
            <a:spLocks noChangeArrowheads="1"/>
          </p:cNvSpPr>
          <p:nvPr/>
        </p:nvSpPr>
        <p:spPr bwMode="auto">
          <a:xfrm>
            <a:off x="4943475" y="2724150"/>
            <a:ext cx="2200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44034" name="Picture 2" descr="C:\Users\user\Desktop\forest-karelia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" y="1550520"/>
            <a:ext cx="1719697" cy="11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user\Desktop\133437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61" y="1541871"/>
            <a:ext cx="1759601" cy="11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user\Desktop\23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80" y="1524439"/>
            <a:ext cx="1691500" cy="1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n1TZ81bgQa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6" y="1516902"/>
            <a:ext cx="1612150" cy="12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гостиниц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29" y="1516903"/>
            <a:ext cx="1687967" cy="12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64" y="32796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87713" y="2454275"/>
            <a:ext cx="4672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КОНКУРЕНТНЫЕ ПРЕИМУЩСТВА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7D0D4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63513" y="442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УНИКАЛЬНЫЕ ПРЕИМУЩЕСТВА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РАЗМЕЩЕНИЯ ПРОИЗВОДСТВА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188" y="1084610"/>
            <a:ext cx="7993062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ациональный состав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Район является уникальным местом компактного проживания карел-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ливвиков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Численность их составляет 52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процента. Олонец по праву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считается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центром национальной культуры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Карелии.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Выгодное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географическое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положение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 имеет выгодное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географическое расположение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является «южными воротами» в Республику Карелия, в своём роде «перекрёсток» дорог Санкт-Петербург - Москва - Петрозаводск - Мурманск - Финляндия.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Развитая система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среднего специального профессионального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образования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Олонце расположен Олонецкий техникум, обеспечивающий кадрами сельскохозяйственные организации района и республики. Численность обучающихся составляет 230 человек.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Диверсифицированная структура экономики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экономике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района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представлены  предприятия, осуществляющие различные виды экономической деятельности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Значительный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потенциал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природных ресурсов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Около 90%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территории района занимают леса. Преобладающими породами в лесном фонде являются хвойные.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Территория района занимает наиболее благоприятное положение для развития сельскохозяйственной деятельности. В административных границах района находится 29,6 тысяч га земель сельскохозяйственного назначения (14% от площади Республики Карелия). На территории района разведаны запасы торфа, песка, песчано-гравийного материала, белой и голубой глины.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Привлекательность района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для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жизни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Олонецкий район является самым экологически чистым районом Республики Карелия. Район славится своими национальными традициями, ремеслами.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Здесь живут замечательные, трудолюбивые люди — потомки воинов 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землепашцев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045096B4-F968-43E6-9DE9-CF9ED355970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4106863" y="539750"/>
            <a:ext cx="43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Calibri" pitchFamily="34" charset="0"/>
              </a:rPr>
              <a:t>ГЕРБ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85" y="253949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0331" y="388383"/>
            <a:ext cx="3403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Приветствие Главы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Олонецкого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национального муниципального района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102" y="1118850"/>
            <a:ext cx="3961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Глава Олонецкого национального муниципального района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Аутио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Ирина Ильинична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7417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17420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56C8FBFE-3091-478D-BA61-DA6FC213BE82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53250" name="Picture 2" descr="ÐÐ»Ð°Ð²Ð° Ð°Ð´Ð¼Ð¸Ð½Ð¸ÑÑÑÐ°ÑÐ¸Ð¸ ÐÐ»Ð¾Ð½ÐµÑÐºÐ¾Ð³Ð¾ Ð½Ð°ÑÐ¸Ð¾Ð½Ð°Ð»ÑÐ½Ð¾Ð³Ð¾ Ð¼ÑÐ½Ð¸ÑÐ¸Ð¿Ð°Ð»ÑÐ½Ð¾Ð³Ð¾ ÑÐ°Ð¹Ð¾Ð½Ð° Ð¡.Ð. ÐÑÐ¾ÐºÐ¾Ð¿ÑÐµ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" y="353311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ÐÐ»Ð°Ð²Ð° ÐÐ»Ð¾Ð½ÐµÑÐºÐ¾Ð³Ð¾ Ð½Ð°ÑÐ¸Ð¾Ð½Ð°Ð»ÑÐ½Ð¾Ð³Ð¾ Ð¼ÑÐ½Ð¸ÑÐ¸Ð¿Ð°Ð»ÑÐ½Ð¾Ð³Ð¾ ÑÐ°Ð¹Ð¾Ð½Ð° Ð.Ð. ÐÑÑÐ¸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" y="156363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4293" y="3042073"/>
            <a:ext cx="4358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Глава администрации Олонецкого национального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муниципального района Прокопьев Сергей Константинович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3213" y="120332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Уважаемые инвесторы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!</a:t>
            </a:r>
          </a:p>
          <a:p>
            <a:pPr lvl="0" algn="ctr" defTabSz="457200"/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 algn="just" defTabSz="4572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Представляем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Вашему вниманию инвестиционный паспорт Олонецкого национального муниципального района Республики Карелия, который обобщает сведения о районе, его потенциале и инвестиционной привлекательности. Привлечение инвестиций - одно из основных направлений деятельности администрации района, способствующее повышению уровня и качества жизни населения, обеспечению комфортных условий проживания. 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 algn="just" defTabSz="4572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Территория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района занимает наиболее благоприятное положение с точки зрения развития сельскохозяйственной деятельности. Определяющими факторами развития сельскохозяйственного производства на территории района является наличие пахотной земли - основы сельскохозяйственного производства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lvl="0" algn="just" defTabSz="4572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Олонецкий район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обладает достаточной лесосырьевой базой для развития предпринимательской деятельности, связанной не только с заготовкой древесины, но и с ее переработкой, выпуском готовых пиломатериалов.  Лесной комплекс района имеет большой потенциал и хорошие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перспективы.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</a:p>
          <a:p>
            <a:pPr lvl="0" algn="just" defTabSz="457200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Администрация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национального муниципального района готова оказывать поддержку инвесторам и создавать благоприятные условия для реализации инвестиционных проектов, направленных на укрепление экономического потенциала района, развитие инфраструктуры, повышение занятости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8950" y="1779588"/>
            <a:ext cx="6161088" cy="1871662"/>
          </a:xfrm>
          <a:prstGeom prst="rect">
            <a:avLst/>
          </a:prstGeom>
          <a:solidFill>
            <a:srgbClr val="46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419475" y="1995488"/>
            <a:ext cx="4364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РЕАЛИЗОВАННЫЕ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 РЕАЛИЗУЕМЫЕ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ИНВЕСТИЦИОННЫЕ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83129"/>
              </p:ext>
            </p:extLst>
          </p:nvPr>
        </p:nvGraphicFramePr>
        <p:xfrm>
          <a:off x="251520" y="1275606"/>
          <a:ext cx="4536504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2 коровников на 800 голов крупного рогатого скота с доильным залом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Племсовхоз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«Мегрега»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д.Мегрега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2006-2008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154,6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Строительство современного комплекса для беспривязного содержания крупного рогатого скота, включающего 2 коровника и доильно-молочный блок. Строительство закрытого склада комбикормов и открытой площадки для хранения силоса в рукавах.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21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РЕАЛИЗОВАННЫЕ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1026" name="Picture 2" descr="http://megrega-karelia.ru/_data/files.thumb/1/9/1978b4730ee2198_221.fec489a4db_g-midd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3598"/>
            <a:ext cx="3848952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02" y="345791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00613" y="55198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662559"/>
              </p:ext>
            </p:extLst>
          </p:nvPr>
        </p:nvGraphicFramePr>
        <p:xfrm>
          <a:off x="251520" y="1275606"/>
          <a:ext cx="4536504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Реконструкция 2 коровников на 800 голов крупного рогатого скота с доильно-молочным блоком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«Племенное хозяйство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Ильинское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д.Алексала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2007-2009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128,0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Строительство современного комплекса для беспривязного содержания крупного рогатого скота, включающего 2 коровника и доильно-молочный блок. Строительство закрытого склада комбикормов и открытой площадки для хранения силоса в рукавах.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РЕАЛИЗОВАННЫЕ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2050" name="Picture 2" descr="http://ilinskoe07.ru/_data/files.thumb/8/5/852cf8f8f7b2000_223.f5cae3b6c8_g-midd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03598"/>
            <a:ext cx="3826075" cy="28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396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11834"/>
              </p:ext>
            </p:extLst>
          </p:nvPr>
        </p:nvGraphicFramePr>
        <p:xfrm>
          <a:off x="251520" y="1275606"/>
          <a:ext cx="4536504" cy="2750939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молочно-товарных ферм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«Совхоз «Аграрный»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д.Рыпушкалицы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2015-2020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220,0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Строительство 11 молочно-товарных ферм для крупного рогатого скота. Увеличение поголовья крупного рогатого скота до 2200 голов.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23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25" y="1491630"/>
            <a:ext cx="40630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64" y="30253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67425"/>
              </p:ext>
            </p:extLst>
          </p:nvPr>
        </p:nvGraphicFramePr>
        <p:xfrm>
          <a:off x="251520" y="1275606"/>
          <a:ext cx="4536504" cy="2756659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завода по производству полутвердых сыров в Республике Карелия, Олонецкий район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«Карельские сыры»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д.Рыпушкалицы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2016-2018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350,0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Создание современного завода по производству сыра и обеспечение рынка российским продуктом, отвечающим высоким стандартам качества и доступным массовому потребителю.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24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5606"/>
            <a:ext cx="3672408" cy="27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09" y="30253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302429"/>
              </p:ext>
            </p:extLst>
          </p:nvPr>
        </p:nvGraphicFramePr>
        <p:xfrm>
          <a:off x="251520" y="1275606"/>
          <a:ext cx="4608512" cy="3108960"/>
        </p:xfrm>
        <a:graphic>
          <a:graphicData uri="http://schemas.openxmlformats.org/drawingml/2006/table">
            <a:tbl>
              <a:tblPr/>
              <a:tblGrid>
                <a:gridCol w="1180363"/>
                <a:gridCol w="342814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Организация заготовки и полной переработки древесины в условиях Олонецкого района Республики Карелия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«ЛДК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Карелюглес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Лесопромышленный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д.Верховье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2012-2019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340,0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Модернизация производственного комплекса по заготовке древесины. Строительство цеха лесопиления и линии по переработке древесных отходов в технологическую щепу. Строительство котельно-сушильного комплекса. Установка оборудования для производства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погоннажа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и домостроительных комплектов. Строительство производства для переработки щепы и опила в топливные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пеллеты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25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6042"/>
            <a:ext cx="4168615" cy="288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8" y="30253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2913" y="1779588"/>
            <a:ext cx="6161087" cy="18716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276600" y="2403475"/>
            <a:ext cx="5456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Информация для инвесторов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272" y="309594"/>
            <a:ext cx="259327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Меры поддержки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инвестиционной деятельности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33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31590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предоставление </a:t>
            </a:r>
            <a:r>
              <a:rPr lang="ru-RU" sz="800" b="1" dirty="0"/>
              <a:t>земельных участков инвесторам без проведения торгов</a:t>
            </a:r>
            <a:r>
              <a:rPr lang="ru-RU" sz="800" dirty="0"/>
              <a:t> (Закон Республики Карелия от 16 июля 2015 года № 1921-ЗРК, Закон Республики Карелия от 5 марта 2013 года № 1687-ЗРК</a:t>
            </a:r>
            <a:r>
              <a:rPr lang="ru-RU" sz="800" dirty="0" smtClean="0"/>
              <a:t>)</a:t>
            </a:r>
          </a:p>
          <a:p>
            <a:endParaRPr lang="ru-RU" sz="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льгота </a:t>
            </a:r>
            <a:r>
              <a:rPr lang="ru-RU" sz="800" b="1" dirty="0"/>
              <a:t>по арендной плате за использование земельных участков – 0,01% от кадастровой стоимости земельного участка (Постановление Правительства Республики Карелия от 17.04.2014 № 120-П)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налоговые </a:t>
            </a:r>
            <a:r>
              <a:rPr lang="ru-RU" sz="800" b="1" dirty="0"/>
              <a:t>льготы: освобождение от налога на имущество организаций и снижение ставки налога на прибыль (Закон Республики Карелия от 30.12.1999 № 384-ЗРК «О налогах (ставках налогов) на территории Республики Карелия</a:t>
            </a:r>
            <a:r>
              <a:rPr lang="ru-RU" sz="800" b="1" dirty="0" smtClean="0"/>
              <a:t>»)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беспрецедентные </a:t>
            </a:r>
            <a:r>
              <a:rPr lang="ru-RU" sz="800" b="1" dirty="0"/>
              <a:t>меры финансовой поддержки – компенсация инвесторам части их затрат по уплате процентов по кредитам, в размере ключевой ставки ЦБ РФ плюс 2% (два процентных пункта), по привлекаемым кредитным ресурсам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поручительство </a:t>
            </a:r>
            <a:r>
              <a:rPr lang="ru-RU" sz="800" b="1" dirty="0"/>
              <a:t>для обеспечения обязательств кредитного характера до 70% от суммы  кредита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оказание </a:t>
            </a:r>
            <a:r>
              <a:rPr lang="ru-RU" sz="800" b="1" dirty="0"/>
              <a:t>содействия в предоставлении займов по ставке 5% годовых;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частичная </a:t>
            </a:r>
            <a:r>
              <a:rPr lang="ru-RU" sz="800" b="1" dirty="0"/>
              <a:t>компенсация затрат на электроэнергию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субсидия </a:t>
            </a:r>
            <a:r>
              <a:rPr lang="ru-RU" sz="800" b="1" dirty="0"/>
              <a:t>на мероприятия, связанные с технологическим присоединением к объектам электросетевого хозяйства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субсидия </a:t>
            </a:r>
            <a:r>
              <a:rPr lang="ru-RU" sz="800" b="1" dirty="0"/>
              <a:t>до 70% от произведенных затрат на приобретение оборудования для производства продовольственных товаров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на кадастровые работы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(до 30%) на приобретение сельскохозяйственного оборудования, в т. ч.  в </a:t>
            </a:r>
            <a:r>
              <a:rPr lang="ru-RU" sz="800" b="1" dirty="0" smtClean="0"/>
              <a:t>лизинг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(до 30%) на создание и модернизацию объектов агропромышленного </a:t>
            </a:r>
            <a:r>
              <a:rPr lang="ru-RU" sz="800" b="1" dirty="0" smtClean="0"/>
              <a:t>комплекса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«</a:t>
            </a:r>
            <a:r>
              <a:rPr lang="ru-RU" sz="800" b="1" dirty="0"/>
              <a:t>налоговые каникулы». Ставка «0» для впервые зарегистрированных ИП, применяющих упрощенную систему налогообложения или патентную систему налогообложения (Закон Республики Карелия от 28.07.2017 № 2148-ЗРК «О внесении изменений в Закон Республики Карелия «О налогах (ставках налогов) на территории Республики Карелия»)</a:t>
            </a:r>
          </a:p>
          <a:p>
            <a:endParaRPr lang="ru-RU" sz="8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8" y="30253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315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Полезная информация для инвестора</a:t>
            </a:r>
          </a:p>
        </p:txBody>
      </p:sp>
      <p:sp>
        <p:nvSpPr>
          <p:cNvPr id="5940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28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1154113"/>
            <a:ext cx="79930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Инфраструктура поддержки инвестиционной и предпринимательской деятельности (перечень организаций, оказывающих поддержку предпринимателям и инвесторам, сайтов)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16075"/>
            <a:ext cx="84969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0000FF"/>
                </a:solidFill>
              </a:rPr>
              <a:t>ОАО «Корпорация развития Республики Карелия: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РК, г. </a:t>
            </a:r>
            <a:r>
              <a:rPr lang="ru-RU" sz="1000" b="1" dirty="0" err="1">
                <a:solidFill>
                  <a:prstClr val="black"/>
                </a:solidFill>
              </a:rPr>
              <a:t>Петрозаводск,ул</a:t>
            </a:r>
            <a:r>
              <a:rPr lang="ru-RU" sz="1000" b="1" dirty="0">
                <a:solidFill>
                  <a:prstClr val="black"/>
                </a:solidFill>
              </a:rPr>
              <a:t>. Энгельса, д. 4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Телефон: </a:t>
            </a:r>
            <a:r>
              <a:rPr lang="en-US" sz="1000" b="1" dirty="0">
                <a:solidFill>
                  <a:prstClr val="black"/>
                </a:solidFill>
              </a:rPr>
              <a:t>8142-764-762</a:t>
            </a:r>
            <a:r>
              <a:rPr lang="ru-RU" sz="1000" b="1" dirty="0">
                <a:solidFill>
                  <a:prstClr val="black"/>
                </a:solidFill>
              </a:rPr>
              <a:t>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 err="1">
                <a:solidFill>
                  <a:prstClr val="black"/>
                </a:solidFill>
                <a:hlinkClick r:id="rId4"/>
              </a:rPr>
              <a:t>info</a:t>
            </a:r>
            <a:r>
              <a:rPr lang="ru-RU" sz="1000" b="1" dirty="0">
                <a:solidFill>
                  <a:prstClr val="black"/>
                </a:solidFill>
                <a:hlinkClick r:id="rId4"/>
              </a:rPr>
              <a:t>@</a:t>
            </a:r>
            <a:r>
              <a:rPr lang="en-US" sz="1000" b="1" dirty="0" err="1">
                <a:solidFill>
                  <a:prstClr val="black"/>
                </a:solidFill>
                <a:hlinkClick r:id="rId4"/>
              </a:rPr>
              <a:t>kr</a:t>
            </a:r>
            <a:r>
              <a:rPr lang="en-US" sz="1000" b="1" dirty="0">
                <a:solidFill>
                  <a:prstClr val="black"/>
                </a:solidFill>
                <a:hlinkClick r:id="rId4"/>
              </a:rPr>
              <a:t>-r</a:t>
            </a:r>
            <a:r>
              <a:rPr lang="ru-RU" sz="1000" b="1" dirty="0">
                <a:solidFill>
                  <a:prstClr val="black"/>
                </a:solidFill>
                <a:hlinkClick r:id="rId4"/>
              </a:rPr>
              <a:t>k.ru</a:t>
            </a:r>
            <a:r>
              <a:rPr lang="ru-RU" sz="1000" b="1" dirty="0">
                <a:solidFill>
                  <a:prstClr val="black"/>
                </a:solidFill>
              </a:rPr>
              <a:t>; Сайт:</a:t>
            </a:r>
            <a:r>
              <a:rPr lang="en-US" sz="1000" b="1" dirty="0">
                <a:solidFill>
                  <a:prstClr val="black"/>
                </a:solidFill>
              </a:rPr>
              <a:t> http</a:t>
            </a:r>
            <a:r>
              <a:rPr lang="ru-RU" sz="1000" b="1" dirty="0">
                <a:solidFill>
                  <a:prstClr val="black"/>
                </a:solidFill>
              </a:rPr>
              <a:t>://</a:t>
            </a:r>
            <a:r>
              <a:rPr lang="en-US" sz="1000" b="1" dirty="0">
                <a:solidFill>
                  <a:prstClr val="black"/>
                </a:solidFill>
              </a:rPr>
              <a:t>kr-rk.ru</a:t>
            </a:r>
            <a:endParaRPr lang="ru-RU" sz="1000" b="1" dirty="0">
              <a:solidFill>
                <a:srgbClr val="0000FF"/>
              </a:solidFill>
            </a:endParaRPr>
          </a:p>
          <a:p>
            <a:pPr lvl="0"/>
            <a:endParaRPr lang="ru-RU" sz="1000" b="1" dirty="0">
              <a:solidFill>
                <a:srgbClr val="0000FF"/>
              </a:solidFill>
            </a:endParaRPr>
          </a:p>
          <a:p>
            <a:pPr lvl="0"/>
            <a:r>
              <a:rPr lang="ru-RU" sz="1000" b="1" dirty="0">
                <a:solidFill>
                  <a:srgbClr val="0000FF"/>
                </a:solidFill>
              </a:rPr>
              <a:t>Бизнес-инкубатор Республики Карелия: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РК, г. Петрозаводск, наб. </a:t>
            </a:r>
            <a:r>
              <a:rPr lang="ru-RU" sz="1000" b="1" dirty="0" err="1">
                <a:solidFill>
                  <a:prstClr val="black"/>
                </a:solidFill>
              </a:rPr>
              <a:t>Гюллинга</a:t>
            </a:r>
            <a:r>
              <a:rPr lang="ru-RU" sz="1000" b="1" dirty="0">
                <a:solidFill>
                  <a:prstClr val="black"/>
                </a:solidFill>
              </a:rPr>
              <a:t>, д. 11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Телефон: </a:t>
            </a:r>
            <a:r>
              <a:rPr lang="en-US" sz="1000" b="1" dirty="0">
                <a:solidFill>
                  <a:prstClr val="black"/>
                </a:solidFill>
              </a:rPr>
              <a:t>8142-</a:t>
            </a:r>
            <a:r>
              <a:rPr lang="ru-RU" sz="1000" b="1" dirty="0">
                <a:solidFill>
                  <a:prstClr val="black"/>
                </a:solidFill>
              </a:rPr>
              <a:t>672031;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>
                <a:solidFill>
                  <a:prstClr val="black"/>
                </a:solidFill>
                <a:hlinkClick r:id="rId5"/>
              </a:rPr>
              <a:t>info@binrk.ru</a:t>
            </a:r>
            <a:r>
              <a:rPr lang="ru-RU" sz="1000" b="1" dirty="0">
                <a:solidFill>
                  <a:prstClr val="black"/>
                </a:solidFill>
              </a:rPr>
              <a:t>; Сайт: http://www.binrk.ru/ </a:t>
            </a:r>
          </a:p>
          <a:p>
            <a:pPr lvl="0"/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srgbClr val="0000FF"/>
                </a:solidFill>
              </a:rPr>
              <a:t>Гарантийный фонд Республики Карелия (фонд поручительств)</a:t>
            </a:r>
            <a:r>
              <a:rPr lang="ru-RU" sz="1000" dirty="0">
                <a:solidFill>
                  <a:srgbClr val="0000FF"/>
                </a:solidFill>
              </a:rPr>
              <a:t>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РК, </a:t>
            </a:r>
            <a:r>
              <a:rPr lang="ru-RU" sz="1000" b="1" dirty="0" err="1">
                <a:solidFill>
                  <a:prstClr val="black"/>
                </a:solidFill>
              </a:rPr>
              <a:t>г.Петрозаводск</a:t>
            </a:r>
            <a:r>
              <a:rPr lang="ru-RU" sz="1000" b="1" dirty="0">
                <a:solidFill>
                  <a:prstClr val="black"/>
                </a:solidFill>
              </a:rPr>
              <a:t> , наб. </a:t>
            </a:r>
            <a:r>
              <a:rPr lang="ru-RU" sz="1000" b="1" dirty="0" err="1">
                <a:solidFill>
                  <a:prstClr val="black"/>
                </a:solidFill>
              </a:rPr>
              <a:t>Гюллинга</a:t>
            </a:r>
            <a:r>
              <a:rPr lang="ru-RU" sz="1000" b="1" dirty="0">
                <a:solidFill>
                  <a:prstClr val="black"/>
                </a:solidFill>
              </a:rPr>
              <a:t> , д. 11, оф. 17</a:t>
            </a:r>
            <a:br>
              <a:rPr lang="ru-RU" sz="1000" b="1" dirty="0">
                <a:solidFill>
                  <a:prstClr val="black"/>
                </a:solidFill>
              </a:rPr>
            </a:br>
            <a:r>
              <a:rPr lang="ru-RU" sz="1000" b="1" dirty="0">
                <a:solidFill>
                  <a:prstClr val="black"/>
                </a:solidFill>
              </a:rPr>
              <a:t>Телефон: 8142</a:t>
            </a:r>
            <a:r>
              <a:rPr lang="en-US" sz="1000" b="1" dirty="0">
                <a:solidFill>
                  <a:prstClr val="black"/>
                </a:solidFill>
              </a:rPr>
              <a:t>-</a:t>
            </a:r>
            <a:r>
              <a:rPr lang="ru-RU" sz="1000" b="1" dirty="0">
                <a:solidFill>
                  <a:prstClr val="black"/>
                </a:solidFill>
              </a:rPr>
              <a:t>67-20-61; </a:t>
            </a:r>
            <a:r>
              <a:rPr lang="en-US" sz="1000" b="1" dirty="0">
                <a:solidFill>
                  <a:prstClr val="black"/>
                </a:solidFill>
              </a:rPr>
              <a:t>E-mail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en-US" sz="1000" b="1" dirty="0">
                <a:solidFill>
                  <a:prstClr val="black"/>
                </a:solidFill>
                <a:hlinkClick r:id="rId6"/>
              </a:rPr>
              <a:t>gar.fond@yandex.ru</a:t>
            </a:r>
            <a:r>
              <a:rPr lang="ru-RU" sz="1000" b="1" dirty="0">
                <a:solidFill>
                  <a:prstClr val="black"/>
                </a:solidFill>
              </a:rPr>
              <a:t>; Сайт: </a:t>
            </a:r>
            <a:r>
              <a:rPr lang="en-US" sz="1000" b="1" dirty="0">
                <a:solidFill>
                  <a:prstClr val="black"/>
                </a:solidFill>
              </a:rPr>
              <a:t>http</a:t>
            </a:r>
            <a:r>
              <a:rPr lang="ru-RU" sz="1000" b="1" dirty="0">
                <a:solidFill>
                  <a:prstClr val="black"/>
                </a:solidFill>
              </a:rPr>
              <a:t>:</a:t>
            </a:r>
            <a:r>
              <a:rPr lang="en-US" sz="1000" b="1" dirty="0">
                <a:solidFill>
                  <a:prstClr val="black"/>
                </a:solidFill>
              </a:rPr>
              <a:t>//garfond.karelia.ru</a:t>
            </a:r>
          </a:p>
          <a:p>
            <a:pPr lvl="0"/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srgbClr val="0000FF"/>
                </a:solidFill>
              </a:rPr>
              <a:t>Региональный центр координации поддержки экспортно-ориентированных субъектов малого и среднего предпринимательства:</a:t>
            </a:r>
            <a:endParaRPr lang="en-US" sz="1000" b="1" dirty="0">
              <a:solidFill>
                <a:srgbClr val="0000FF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185031, г. Петрозаводск, ул. Московская,1, каб.314</a:t>
            </a:r>
            <a:br>
              <a:rPr lang="ru-RU" sz="1000" b="1" dirty="0">
                <a:solidFill>
                  <a:prstClr val="black"/>
                </a:solidFill>
              </a:rPr>
            </a:br>
            <a:r>
              <a:rPr lang="ru-RU" sz="1000" b="1" dirty="0">
                <a:solidFill>
                  <a:prstClr val="black"/>
                </a:solidFill>
              </a:rPr>
              <a:t>Телефон: (8142)672064;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>
                <a:solidFill>
                  <a:prstClr val="black"/>
                </a:solidFill>
                <a:hlinkClick r:id="rId7"/>
              </a:rPr>
              <a:t>exportrk@mail.ru</a:t>
            </a:r>
            <a:r>
              <a:rPr lang="ru-RU" sz="1000" b="1" dirty="0">
                <a:solidFill>
                  <a:prstClr val="black"/>
                </a:solidFill>
              </a:rPr>
              <a:t>; Сайт: http://export10.ru/</a:t>
            </a:r>
            <a:r>
              <a:rPr lang="ru-RU" sz="1200" dirty="0">
                <a:solidFill>
                  <a:prstClr val="black"/>
                </a:solidFill>
              </a:rPr>
              <a:t>  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srgbClr val="0000FF"/>
                </a:solidFill>
              </a:rPr>
              <a:t>Полезные ссылки: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Инвестиционный портал Республики Карелия: </a:t>
            </a:r>
            <a:r>
              <a:rPr lang="ru-RU" sz="1000" b="1" dirty="0">
                <a:solidFill>
                  <a:prstClr val="black"/>
                </a:solidFill>
                <a:hlinkClick r:id="rId8"/>
              </a:rPr>
              <a:t>http://kareliainvest.ru/</a:t>
            </a:r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Администрация </a:t>
            </a:r>
            <a:r>
              <a:rPr lang="ru-RU" sz="1000" b="1" dirty="0" smtClean="0">
                <a:solidFill>
                  <a:prstClr val="black"/>
                </a:solidFill>
              </a:rPr>
              <a:t>Олонецкого национального </a:t>
            </a:r>
            <a:r>
              <a:rPr lang="ru-RU" sz="1000" b="1" dirty="0">
                <a:solidFill>
                  <a:prstClr val="black"/>
                </a:solidFill>
              </a:rPr>
              <a:t>муниципального района: </a:t>
            </a:r>
            <a:r>
              <a:rPr lang="ru-RU" sz="1000" b="1" dirty="0">
                <a:solidFill>
                  <a:prstClr val="black"/>
                </a:solidFill>
                <a:hlinkClick r:id="rId9"/>
              </a:rPr>
              <a:t>http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://</a:t>
            </a:r>
            <a:r>
              <a:rPr lang="en-US" sz="1000" b="1" dirty="0" err="1" smtClean="0">
                <a:solidFill>
                  <a:prstClr val="black"/>
                </a:solidFill>
                <a:hlinkClick r:id="rId9"/>
              </a:rPr>
              <a:t>olob</a:t>
            </a:r>
            <a:r>
              <a:rPr lang="en-US" sz="1000" b="1" dirty="0" smtClean="0">
                <a:solidFill>
                  <a:prstClr val="black"/>
                </a:solidFill>
                <a:hlinkClick r:id="rId9"/>
              </a:rPr>
              <a:t>-rayon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.</a:t>
            </a:r>
            <a:r>
              <a:rPr lang="ru-RU" sz="1000" b="1" dirty="0" err="1" smtClean="0">
                <a:solidFill>
                  <a:prstClr val="black"/>
                </a:solidFill>
                <a:hlinkClick r:id="rId9"/>
              </a:rPr>
              <a:t>ru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/</a:t>
            </a:r>
            <a:r>
              <a:rPr lang="en-US" sz="1000" b="1" dirty="0" smtClean="0">
                <a:solidFill>
                  <a:prstClr val="black"/>
                </a:solidFill>
                <a:hlinkClick r:id="rId9"/>
              </a:rPr>
              <a:t>category/invest/</a:t>
            </a:r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Гид предпринимателя: </a:t>
            </a:r>
            <a:r>
              <a:rPr lang="ru-RU" sz="1000" b="1" dirty="0">
                <a:solidFill>
                  <a:prstClr val="black"/>
                </a:solidFill>
                <a:hlinkClick r:id="rId10"/>
              </a:rPr>
              <a:t>http://smb10.ru/content/articles/</a:t>
            </a: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6" y="30256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5486"/>
            <a:ext cx="9144000" cy="792088"/>
          </a:xfrm>
          <a:prstGeom prst="rect">
            <a:avLst/>
          </a:prstGeom>
          <a:blipFill dpi="0" rotWithShape="1">
            <a:blip r:embed="rId2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272" y="309594"/>
            <a:ext cx="31552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Полезная информация для инвестора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31590"/>
            <a:ext cx="3150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экономического развития и промышленности Республики Карелия</a:t>
            </a:r>
          </a:p>
          <a:p>
            <a:r>
              <a:rPr lang="ru-RU" sz="800" dirty="0"/>
              <a:t>185028, Республика Карелия, г. Петрозаводск, ул. Андропова, д.2 </a:t>
            </a:r>
            <a:br>
              <a:rPr lang="ru-RU" sz="800" dirty="0"/>
            </a:br>
            <a:r>
              <a:rPr lang="ru-RU" sz="800" dirty="0" smtClean="0"/>
              <a:t>E-</a:t>
            </a:r>
            <a:r>
              <a:rPr lang="ru-RU" sz="800" dirty="0" err="1" smtClean="0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3"/>
              </a:rPr>
              <a:t>economy@karelia.ru</a:t>
            </a:r>
            <a:endParaRPr lang="ru-RU" sz="800" dirty="0"/>
          </a:p>
          <a:p>
            <a:r>
              <a:rPr lang="ru-RU" sz="800" dirty="0"/>
              <a:t>Официальный сайт - </a:t>
            </a:r>
            <a:r>
              <a:rPr lang="ru-RU" sz="800" dirty="0">
                <a:hlinkClick r:id="rId4"/>
              </a:rPr>
              <a:t>http://economy.karelia.ru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167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АО «Корпорация развития Республики Карелия</a:t>
            </a:r>
            <a:r>
              <a:rPr lang="ru-RU" sz="800" b="1" dirty="0" smtClean="0"/>
              <a:t>»</a:t>
            </a:r>
          </a:p>
          <a:p>
            <a:r>
              <a:rPr lang="ru-RU" sz="800" dirty="0"/>
              <a:t>Республика Карелия,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11 (Бизнес-инкубатор, офис 19</a:t>
            </a:r>
            <a:r>
              <a:rPr lang="ru-RU" sz="800" dirty="0" smtClean="0"/>
              <a:t>) </a:t>
            </a:r>
          </a:p>
          <a:p>
            <a:r>
              <a:rPr lang="ru-RU" sz="800" b="1" cap="all" dirty="0" smtClean="0"/>
              <a:t>ТЕЛЕФОН </a:t>
            </a:r>
            <a:r>
              <a:rPr lang="ru-RU" sz="800" b="1" cap="all" dirty="0"/>
              <a:t>И </a:t>
            </a:r>
            <a:r>
              <a:rPr lang="ru-RU" sz="800" b="1" cap="all" dirty="0" smtClean="0"/>
              <a:t>ФАКС: </a:t>
            </a:r>
            <a:r>
              <a:rPr lang="ru-RU" sz="800" dirty="0" smtClean="0">
                <a:hlinkClick r:id="rId5"/>
              </a:rPr>
              <a:t>8 </a:t>
            </a:r>
            <a:r>
              <a:rPr lang="ru-RU" sz="800" dirty="0">
                <a:hlinkClick r:id="rId5"/>
              </a:rPr>
              <a:t>(8142) 44-54-00</a:t>
            </a:r>
            <a:endParaRPr lang="ru-RU" sz="800" dirty="0"/>
          </a:p>
          <a:p>
            <a:r>
              <a:rPr lang="ru-RU" sz="800" b="1" cap="all" dirty="0"/>
              <a:t>ЭЛЕКТРОННАЯ </a:t>
            </a:r>
            <a:r>
              <a:rPr lang="ru-RU" sz="800" b="1" cap="all" dirty="0" smtClean="0"/>
              <a:t>ПОЧТА: </a:t>
            </a:r>
            <a:r>
              <a:rPr lang="en-US" sz="800" dirty="0" smtClean="0">
                <a:hlinkClick r:id="rId6"/>
              </a:rPr>
              <a:t>info@kr-rk.ru</a:t>
            </a:r>
            <a:endParaRPr lang="en-US" sz="800" dirty="0"/>
          </a:p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15766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Общественная приёмная Уполномоченного по защите прав предпринимателей Республики Карелия</a:t>
            </a:r>
          </a:p>
          <a:p>
            <a:r>
              <a:rPr lang="ru-RU" sz="800" dirty="0"/>
              <a:t>Республика Карелия,</a:t>
            </a:r>
            <a:br>
              <a:rPr lang="ru-RU" sz="800" dirty="0"/>
            </a:br>
            <a:r>
              <a:rPr lang="ru-RU" sz="800" dirty="0"/>
              <a:t>г. </a:t>
            </a:r>
            <a:r>
              <a:rPr lang="ru-RU" sz="800" dirty="0" smtClean="0"/>
              <a:t>Петрозаводск, 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, 11 (</a:t>
            </a:r>
            <a:r>
              <a:rPr lang="ru-RU" sz="800" dirty="0" err="1"/>
              <a:t>каб</a:t>
            </a:r>
            <a:r>
              <a:rPr lang="ru-RU" sz="800" dirty="0"/>
              <a:t>. 1)</a:t>
            </a:r>
          </a:p>
          <a:p>
            <a:r>
              <a:rPr lang="ru-RU" sz="800" dirty="0"/>
              <a:t>(8142) 78-08-37</a:t>
            </a:r>
            <a:r>
              <a:rPr lang="ru-RU" sz="800" dirty="0" smtClean="0"/>
              <a:t>, (</a:t>
            </a:r>
            <a:r>
              <a:rPr lang="ru-RU" sz="800" dirty="0"/>
              <a:t>8142) 67-20-53</a:t>
            </a:r>
          </a:p>
          <a:p>
            <a:r>
              <a:rPr lang="ru-RU" sz="800" dirty="0">
                <a:hlinkClick r:id="rId7"/>
              </a:rPr>
              <a:t>ombudsmanbiz@gov.karelia.ru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509" y="3651869"/>
            <a:ext cx="40134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Фонд по содействию кредитованию субъектов малого и среднего предпринимательства Республики Карелия </a:t>
            </a:r>
            <a:r>
              <a:rPr lang="ru-RU" sz="800" dirty="0"/>
              <a:t>(микрокредитная компания) </a:t>
            </a:r>
            <a:endParaRPr lang="ru-RU" sz="800" dirty="0" smtClean="0"/>
          </a:p>
          <a:p>
            <a:r>
              <a:rPr lang="ru-RU" sz="800" dirty="0" smtClean="0"/>
              <a:t>185005</a:t>
            </a:r>
            <a:r>
              <a:rPr lang="ru-RU" sz="800" dirty="0"/>
              <a:t>, г. </a:t>
            </a:r>
            <a:r>
              <a:rPr lang="ru-RU" sz="800" dirty="0" err="1" smtClean="0"/>
              <a:t>Петрозаводск,наб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 11, оф. 11, 18</a:t>
            </a:r>
          </a:p>
          <a:p>
            <a:r>
              <a:rPr lang="ru-RU" sz="800" dirty="0"/>
              <a:t>Тел.: 8 (8142) 67-20-61; 67-20-51</a:t>
            </a:r>
          </a:p>
          <a:p>
            <a:r>
              <a:rPr lang="ru-RU" sz="800" dirty="0"/>
              <a:t>E-</a:t>
            </a:r>
            <a:r>
              <a:rPr lang="ru-RU" sz="800" dirty="0" err="1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8"/>
              </a:rPr>
              <a:t>fsk.karelia@yandex.ru</a:t>
            </a:r>
            <a:endParaRPr lang="ru-RU" sz="800" dirty="0"/>
          </a:p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203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b="1" dirty="0"/>
              <a:t>Бизнес-инкубатор Республики Карелия:</a:t>
            </a:r>
          </a:p>
          <a:p>
            <a:r>
              <a:rPr lang="ru-RU" sz="800" dirty="0"/>
              <a:t>Адрес: РК,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д. 11</a:t>
            </a:r>
          </a:p>
          <a:p>
            <a:r>
              <a:rPr lang="ru-RU" sz="800" dirty="0"/>
              <a:t>Телефон: </a:t>
            </a:r>
            <a:r>
              <a:rPr lang="en-US" sz="800" dirty="0"/>
              <a:t>8142-</a:t>
            </a:r>
            <a:r>
              <a:rPr lang="ru-RU" sz="800" dirty="0"/>
              <a:t>672031;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9"/>
              </a:rPr>
              <a:t>info@binrk.ru</a:t>
            </a:r>
            <a:r>
              <a:rPr lang="ru-RU" sz="800" dirty="0"/>
              <a:t>; Сайт: http://www.binrk.ru/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85167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Гарантийный фонд Республики Карелия (фонд поручительств):</a:t>
            </a:r>
          </a:p>
          <a:p>
            <a:r>
              <a:rPr lang="ru-RU" sz="800" dirty="0"/>
              <a:t>Адрес: РК, </a:t>
            </a:r>
            <a:r>
              <a:rPr lang="ru-RU" sz="800" dirty="0" err="1"/>
              <a:t>г.Петрозаводск</a:t>
            </a:r>
            <a:r>
              <a:rPr lang="ru-RU" sz="800" dirty="0"/>
              <a:t> , наб. </a:t>
            </a:r>
            <a:r>
              <a:rPr lang="ru-RU" sz="800" dirty="0" err="1"/>
              <a:t>Гюллинга</a:t>
            </a:r>
            <a:r>
              <a:rPr lang="ru-RU" sz="800" dirty="0"/>
              <a:t> , д. 11, оф. 17</a:t>
            </a:r>
            <a:br>
              <a:rPr lang="ru-RU" sz="800" dirty="0"/>
            </a:br>
            <a:r>
              <a:rPr lang="ru-RU" sz="800" dirty="0"/>
              <a:t>Телефон: 8142</a:t>
            </a:r>
            <a:r>
              <a:rPr lang="en-US" sz="800" dirty="0"/>
              <a:t>-</a:t>
            </a:r>
            <a:r>
              <a:rPr lang="ru-RU" sz="800" dirty="0"/>
              <a:t>67-20-61; </a:t>
            </a:r>
            <a:endParaRPr lang="ru-RU" sz="800" dirty="0" smtClean="0"/>
          </a:p>
          <a:p>
            <a:r>
              <a:rPr lang="en-US" sz="800" dirty="0" smtClean="0"/>
              <a:t>E-mail</a:t>
            </a:r>
            <a:r>
              <a:rPr lang="ru-RU" sz="800" dirty="0"/>
              <a:t>: </a:t>
            </a:r>
            <a:r>
              <a:rPr lang="en-US" sz="800" dirty="0">
                <a:hlinkClick r:id="rId10"/>
              </a:rPr>
              <a:t>gar.fond@yandex.ru</a:t>
            </a:r>
            <a:r>
              <a:rPr lang="ru-RU" sz="800" dirty="0"/>
              <a:t>; Сайт: </a:t>
            </a:r>
            <a:r>
              <a:rPr lang="en-US" sz="800" dirty="0"/>
              <a:t>http</a:t>
            </a:r>
            <a:r>
              <a:rPr lang="ru-RU" sz="800" dirty="0"/>
              <a:t>:</a:t>
            </a:r>
            <a:r>
              <a:rPr lang="en-US" sz="800" dirty="0"/>
              <a:t>//garfond.karelia.ru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7092" y="2425116"/>
            <a:ext cx="3084191" cy="8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Региональный центр координации поддержки экспортно-ориентированных субъектов малого и среднего предпринимательства:</a:t>
            </a:r>
            <a:endParaRPr lang="en-US" sz="800" b="1" dirty="0"/>
          </a:p>
          <a:p>
            <a:r>
              <a:rPr lang="ru-RU" sz="800" dirty="0"/>
              <a:t>Адрес: 185031, г. Петрозаводск, ул. Московская,1, каб.314</a:t>
            </a:r>
            <a:br>
              <a:rPr lang="ru-RU" sz="800" dirty="0"/>
            </a:br>
            <a:r>
              <a:rPr lang="ru-RU" sz="800" dirty="0"/>
              <a:t>Телефон: (8142)672064;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11"/>
              </a:rPr>
              <a:t>exportrk@mail.ru</a:t>
            </a:r>
            <a:r>
              <a:rPr lang="ru-RU" sz="800" dirty="0"/>
              <a:t>; Сайт: http://export10.ru/  </a:t>
            </a:r>
            <a:endParaRPr lang="en-US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5125" y="3375668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Инвестиционный портал Республики Карелия</a:t>
            </a:r>
            <a:r>
              <a:rPr lang="ru-RU" sz="800" b="1" dirty="0" smtClean="0"/>
              <a:t>:</a:t>
            </a:r>
          </a:p>
          <a:p>
            <a:r>
              <a:rPr lang="ru-RU" sz="800" b="1" dirty="0" smtClean="0"/>
              <a:t> </a:t>
            </a:r>
            <a:r>
              <a:rPr lang="ru-RU" sz="800" b="1" dirty="0">
                <a:hlinkClick r:id="rId12"/>
              </a:rPr>
              <a:t>http://kareliainvest.ru/</a:t>
            </a:r>
            <a:endParaRPr lang="ru-RU" sz="800" b="1" dirty="0"/>
          </a:p>
        </p:txBody>
      </p:sp>
      <p:pic>
        <p:nvPicPr>
          <p:cNvPr id="14" name="Picture 2" descr="http://cbc-spb.com/uploads/location/cbc_news99_30101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9582"/>
            <a:ext cx="12961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09" y="4155926"/>
            <a:ext cx="1929419" cy="576064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16" name="Picture 4" descr="http://infobox.city/images/upload/201507072217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9742"/>
            <a:ext cx="20162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0-tub-ru.yandex.net/i?id=1ba00435b0ee9ed71c22573ea20338e7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11711"/>
            <a:ext cx="200362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gov.karelia.ru/Images1/left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3878"/>
            <a:ext cx="2088232" cy="6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230522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127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СОДЕРЖАНИЕ</a:t>
            </a:r>
          </a:p>
        </p:txBody>
      </p:sp>
      <p:grpSp>
        <p:nvGrpSpPr>
          <p:cNvPr id="19464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19509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0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62A4C08-1CA5-4000-A521-DB0E70C26C0F}" type="slidenum">
              <a:rPr lang="ru-RU" sz="1050" b="1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31735"/>
              </p:ext>
            </p:extLst>
          </p:nvPr>
        </p:nvGraphicFramePr>
        <p:xfrm>
          <a:off x="1079500" y="1058863"/>
          <a:ext cx="6984776" cy="36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576064"/>
              </a:tblGrid>
              <a:tr h="31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>
                    <a:lnL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ОБЩАЯ ИНФОРМАЦИЯ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ГЕОГРАФИЧЕСКОЕ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ПОЛОЖЕНИЕ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ИСТОРИЧЕСКАЯ СПРАВКА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ПРИРОДНО-РЕСУРСНЫЙ ПОТЕНЦИАЛ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317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ОСНОВНЫЕ ПОКАЗАТЕЛИ СОЦИАЛЬНО-ЭКОНОМИЧЕСКОГО РАЗВИТИЯ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ИНФРАСТРУКТУРА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13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КУЛЬТУРА И ТУРИЗМ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17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КОНКУРЕНТНЫЕ ПРЕИМУЩЕСТВА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18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РЕАЛИЗОВАННЫЕ  И РЕАЛИЗУЕМЫЕ 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ПРОЕКТЫ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20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ПРЕДЛОЖЕНИЯ ДЛЯ ИНВЕСТОРОВ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29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ИНВЕСТИЦИОННО-ПРИВЛЕКАТЕЛЬНЫЕ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ЗЕМЕЛЬНЫЕ УЧАСТКИ И ПРОМЫШЛЕННЫЕ ПЛОЩАДКИ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34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КОНТАКТЫ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45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82" y="30252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176588" y="2066925"/>
            <a:ext cx="46974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ИНВЕСТИЦИОННЫЕ ПРЕДЛОЖЕНИЯ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ДЛЯ ИНВЕСТОРОВ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4373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Наименование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проекта: Создание производства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фильтров для очистки поверхностных и сточных вод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096199"/>
              </p:ext>
            </p:extLst>
          </p:nvPr>
        </p:nvGraphicFramePr>
        <p:xfrm>
          <a:off x="281297" y="1132845"/>
          <a:ext cx="4394717" cy="3603936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Создание производства фильтров для очистки поверхностных и сточных вод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Предприятие деревообрабатывающей промышленности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186004, Республика Карелия, Олонецкий район, п. Ильинский, ул. Заводская, 16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2019-2021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Площадка находится на обособленной территории, ограниченной с юга и запада рекой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Олонкой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с севера и востока - забором.</a:t>
                      </a:r>
                    </a:p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Подъездные пути имеются автотранспортом. Значительная часть дорожного покрытия асфальтирована. </a:t>
                      </a:r>
                    </a:p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Имеется 3 железнодорожные ветки. </a:t>
                      </a:r>
                    </a:p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Ранее действующее применение - лесопильный завод производительностью 250 тыс. м куб пиломатериалов в год. </a:t>
                      </a:r>
                    </a:p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Возможное (целевое) использование: завод по переработке лесоматериалов.</a:t>
                      </a:r>
                      <a:endParaRPr lang="ru-RU" sz="8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5076825" y="1492250"/>
            <a:ext cx="36718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ФОТО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ХАРАКТЕРИЗУЮЩЕЕ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ИНВЕСТПРЕДЛОЖЕНИЕ</a:t>
            </a:r>
          </a:p>
        </p:txBody>
      </p:sp>
      <p:sp>
        <p:nvSpPr>
          <p:cNvPr id="6247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30</a:t>
            </a:r>
          </a:p>
        </p:txBody>
      </p:sp>
      <p:pic>
        <p:nvPicPr>
          <p:cNvPr id="86018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500180"/>
            <a:ext cx="41527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72" y="276611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54608" y="509649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41129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Наименование 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проекта: Туристско-логистический </a:t>
            </a:r>
            <a:endParaRPr lang="ru-RU" sz="14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центр 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«</a:t>
            </a:r>
            <a:r>
              <a:rPr lang="ru-RU" sz="1400" b="1" dirty="0" err="1">
                <a:solidFill>
                  <a:srgbClr val="00B0F0"/>
                </a:solidFill>
                <a:latin typeface="Calibri" pitchFamily="34" charset="0"/>
              </a:rPr>
              <a:t>Pakkaine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Calibri" pitchFamily="34" charset="0"/>
              </a:rPr>
              <a:t>talo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» (</a:t>
            </a:r>
            <a:r>
              <a:rPr lang="ru-RU" sz="1400" b="1" dirty="0" err="1">
                <a:solidFill>
                  <a:srgbClr val="00B0F0"/>
                </a:solidFill>
                <a:latin typeface="Calibri" pitchFamily="34" charset="0"/>
              </a:rPr>
              <a:t>Паккайне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 тало)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23427"/>
              </p:ext>
            </p:extLst>
          </p:nvPr>
        </p:nvGraphicFramePr>
        <p:xfrm>
          <a:off x="281297" y="1132845"/>
          <a:ext cx="4394717" cy="3603936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Туристско-логистический центр «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Pakkaine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talo</a:t>
                      </a: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» (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Паккайне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тало)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туристической инфраструктуры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Карелия, Олонецкий район, г. Олонец, ул. 30-летия Победы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2019-2020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культурного наследия, двухэтажное деревянное  нежилое здание, 1905 года постройки, общей площадью 597,9 кв.м. расположено на территории центрального парка  в комплексе с 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Олонецким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национальным музеем карелов-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ливвиков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им. Н.Г. 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Прилукина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algn="l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Включает</a:t>
                      </a: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размещение следующим объектов:</a:t>
                      </a:r>
                    </a:p>
                    <a:p>
                      <a:pPr algn="l"/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информационно-логистический центр;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Гостиничный комплекс;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Ремесленные мастерские (точка розничной торговли);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Точка общественного питания.</a:t>
                      </a:r>
                      <a:endParaRPr lang="ru-RU" sz="8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5076825" y="1492250"/>
            <a:ext cx="36718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ФОТО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ХАРАКТЕРИЗУЮЩЕЕ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ИНВЕСТПРЕДЛОЖЕНИЕ</a:t>
            </a:r>
          </a:p>
        </p:txBody>
      </p:sp>
      <p:sp>
        <p:nvSpPr>
          <p:cNvPr id="6247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31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285524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61" y="1271661"/>
            <a:ext cx="4321375" cy="28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5597" y="5064746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3841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Наименование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проекта: Производство кормов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для </a:t>
            </a:r>
            <a:r>
              <a:rPr lang="ru-RU" sz="1400" b="1" dirty="0" err="1" smtClean="0">
                <a:solidFill>
                  <a:srgbClr val="00B0F0"/>
                </a:solidFill>
                <a:latin typeface="Calibri" pitchFamily="34" charset="0"/>
              </a:rPr>
              <a:t>форелеводческих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хозяйств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79550"/>
              </p:ext>
            </p:extLst>
          </p:nvPr>
        </p:nvGraphicFramePr>
        <p:xfrm>
          <a:off x="281297" y="1132845"/>
          <a:ext cx="4394717" cy="3562395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Производство кормов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для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форелеводческих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хозяйств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Агропромышленный комплекс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Карелия, Олонецкий район, г. Олонец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2019-2021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-49,0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Размещение на территории промышленной базы в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г.Олонец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мощностей по производству кормов для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форелеводческих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хозяйств.</a:t>
                      </a: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 Республике Карелия выращивается около 20 тысяч тонн форели, корма для которой закупаются в Финляндии, Дании, Шотландии. Производство собственных кормов помогло бы снизить себестоимость откорма форели и создать новые рабочие места в районе. </a:t>
                      </a:r>
                      <a:endParaRPr lang="ru-RU" sz="8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5076825" y="1492250"/>
            <a:ext cx="36718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ФОТО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ХАРАКТЕРИЗУЮЩЕЕ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ИНВЕСТПРЕДЛОЖЕНИЕ</a:t>
            </a:r>
          </a:p>
        </p:txBody>
      </p:sp>
      <p:sp>
        <p:nvSpPr>
          <p:cNvPr id="6247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32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295693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35" y="1298464"/>
            <a:ext cx="4431268" cy="27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3792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Наименование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проекта: Строительство птице-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фабрики на 800 голов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990505"/>
              </p:ext>
            </p:extLst>
          </p:nvPr>
        </p:nvGraphicFramePr>
        <p:xfrm>
          <a:off x="281297" y="1132845"/>
          <a:ext cx="4394717" cy="3562395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птицефабрики на 800 голов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Агропромышленный комплекс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Карелия, Олонецкий район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2019-2021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Проект создания птицефабрики инициирован экспертной группой НП «Евроазиатский центр экономического и правового сотрудничества» на основании предложений инвестора из Ленинградской области.  Республика Карелия в настоящее время испытывает дефицит по яйцу собственного производства. Вместе с тем, на территории района есть свободные земли для размещения такого производства (включая кормовую базу).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5076825" y="1492250"/>
            <a:ext cx="36718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ФОТО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ХАРАКТЕРИЗУЮЩЕЕ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ИНВЕСТПРЕДЛОЖЕНИЕ</a:t>
            </a:r>
          </a:p>
        </p:txBody>
      </p:sp>
      <p:sp>
        <p:nvSpPr>
          <p:cNvPr id="6247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chemeClr val="bg1"/>
                </a:solidFill>
                <a:cs typeface="Arial" charset="0"/>
              </a:rPr>
              <a:t>33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276336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29191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028" name="Picture 4" descr="ÐÐ°ÑÑÐ¸Ð½ÐºÐ¸ Ð¿Ð¾ Ð·Ð°Ð¿ÑÐ¾ÑÑ ÑÐ¾ÑÐ¾ Ð¿ÑÐ¸ÑÐµÑÐ°Ð±ÑÐ¸Ðº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53" y="1492250"/>
            <a:ext cx="4291506" cy="27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F76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132138" y="2022475"/>
            <a:ext cx="6657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ИНВЕСТИЦИОННО-ПРИВЛЕКАТЕЛЬНЫЕ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ЗЕМЕЛЬНЫЕ УЧАСТКИ И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ПРОМЫШЛЕННЫЕ ПЛОЩАДКИ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127549" y="484188"/>
            <a:ext cx="3577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С.МИХАЙЛОВСКОЕ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8"/>
          <a:ext cx="5286412" cy="3732933"/>
        </p:xfrm>
        <a:graphic>
          <a:graphicData uri="http://schemas.openxmlformats.org/drawingml/2006/table">
            <a:tbl>
              <a:tblPr/>
              <a:tblGrid>
                <a:gridCol w="1807510"/>
                <a:gridCol w="347890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с. Михайловское, кадастровый квартал 10:14:0100402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10:14:0100402:249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300 000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сельскохозяйственного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реализации экологического проекта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038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с. Михайловское – 1,57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61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0,01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18 000,00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Цыганова Алина Николаевна – Глава администрации Михайловского сельского поселения, тел.: 89216228535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35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778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3" y="1357304"/>
            <a:ext cx="3507681" cy="2928958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63" y="374538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894447" y="581657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122544" y="484188"/>
            <a:ext cx="3587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С.МИХАЙЛОВСКОЕ 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8"/>
          <a:ext cx="5265032" cy="3732933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с. Михайловское, кадастровый квартал 10:14:0100402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10:14:0100402:251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70 000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сельскохозяйственного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реализации экологического проекта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038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с. Михайловское – 1,9км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61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0,02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4 200,00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Цыганова Алина Николаевна – Глава администрации Михайловского сельского поселения, тел.: 89216228535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36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78850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50544"/>
            <a:ext cx="3214710" cy="3464346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93" y="374537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876678" y="581657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190672" y="484188"/>
            <a:ext cx="345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С.МИХАЙЛОВСКОЕ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8"/>
          <a:ext cx="5265032" cy="3732933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с. Михайловское, кадастровый квартал 10:14:0100402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10:14:0100402:250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сельскохозяйственного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реализации экологического проекта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038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с. Михайловское – 1,2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61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0,01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13 800,00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Цыганова Алина Николаевна – Глава администрации Михайловского сельского поселения, тел.: 89216228535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37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79874" name="Picture 2" descr="C:\Users\user\Desktop\Безымянный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357303"/>
            <a:ext cx="3214710" cy="2950549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36" y="374538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60856" y="581657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191732" y="484188"/>
            <a:ext cx="3448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Д.УСТЬЕ ТУЛОКСА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9"/>
          <a:ext cx="5265032" cy="3716437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юго-восточная  часть кадастрового квартала 10:14:0020603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10:14:0020603:37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туристических баз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Собственность администрации Олонецкого национального муниципального района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66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д. Устье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Тулоксы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1,2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33,5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0,03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2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1 244 643,62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38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80898" name="Picture 2" descr="C:\Users\user\Desktop\Безымянный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357304"/>
            <a:ext cx="3214710" cy="3057753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46" y="374538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84182" y="581657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2913" y="1779588"/>
            <a:ext cx="6161087" cy="18716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76600" y="2403475"/>
            <a:ext cx="387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Impact" pitchFamily="34" charset="0"/>
              </a:rPr>
              <a:t>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586581" y="484188"/>
            <a:ext cx="2659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Д.ОБЖА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39593"/>
              </p:ext>
            </p:extLst>
          </p:nvPr>
        </p:nvGraphicFramePr>
        <p:xfrm>
          <a:off x="142844" y="1214429"/>
          <a:ext cx="5265032" cy="3706673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юго-восточная  часть кадастрового квартала 10:14:0081203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10:14:0081203:15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промышленных объектов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66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д. Обжа – 11,2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30,0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1,5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172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746 786,17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39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81922" name="Picture 2" descr="C:\Users\user\Desktop\Безымянный 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357304"/>
            <a:ext cx="3214710" cy="331393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63" y="373426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31583" y="546621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408584" y="484188"/>
            <a:ext cx="3015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Д.НОВИНКА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9"/>
          <a:ext cx="5265032" cy="3744274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857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в районе д. Новинка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10:14:0031703:187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 торговли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Частная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Автомагистраль 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Р-21 Кола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66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д. Новинка – 0,6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15,0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Петрозаводск – 135,0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автодороги – 0,03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Договор купли-продажи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2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6 446 000,00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Комаров Вячеслав Сергеевич, тел.: 89215803240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40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82946" name="Picture 2" descr="C:\Users\user\Desktop\Безымянный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357304"/>
            <a:ext cx="3214710" cy="3351731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33" y="364522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84182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408584" y="484188"/>
            <a:ext cx="3015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Д.НОВИНКА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198266"/>
          <a:ext cx="5265032" cy="3730937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901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в районе д. Новинка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10:14:0031703:219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10 469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1538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695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иных видов использования, характерных для населенных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60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Частная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Автомагистраль 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Р-21 Кола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4273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д. Новинка – 0,5км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15,0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Петрозаводск – 135,0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автодороги – 0,03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Договор купли-продажи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5 624 000,00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610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Комаров Вячеслав Сергеевич, тел.: 89215803240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41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83970" name="Picture 2" descr="C:\Users\user\Desktop\Безымянный 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357304"/>
            <a:ext cx="3214710" cy="3266982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374538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60699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364759" y="484188"/>
            <a:ext cx="3102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Д.СУДАЛИЦА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9"/>
          <a:ext cx="5265032" cy="3696909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в районе д. </a:t>
                      </a:r>
                      <a:r>
                        <a:rPr kumimoji="1" lang="ru-RU" sz="8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Судалица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10:14:0071302:230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40 000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 объектами размещения отходов потребления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Грунтовая автодорога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66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д.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Судалица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2,0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г. Олонец – 5,0 км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грунтовой  автодороги – 0,01 км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2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4 485 600,00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42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84994" name="Picture 2" descr="C:\Users\user\Desktop\Безымянный 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8962" y="1357304"/>
            <a:ext cx="3313590" cy="3286148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63" y="364480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51855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489664" y="484188"/>
            <a:ext cx="2852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9"/>
          <a:ext cx="5265032" cy="3663570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857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в районе г. Олонец, ул. Строительная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10:14:0010318:38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8 400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5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иных объектов общественно-делового значения, обеспечивающих жизнь граждан (спорт)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6456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 в г. Олонец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 есть возможность подключения к централизованным сетям водоснабжения и водоотведения,  теплоснабжения (газ), электроснабжения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990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8 144 472,00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43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77826" name="Picture 2" descr="C:\Users\user\Desktop\Безымянный 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85866"/>
            <a:ext cx="3214710" cy="3204968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2" y="379381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84182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537753" y="484188"/>
            <a:ext cx="2756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/>
        </p:nvGraphicFramePr>
        <p:xfrm>
          <a:off x="142844" y="1214429"/>
          <a:ext cx="5265032" cy="3757208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в районе г. Олонец, ул. Сортавальская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8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10:14:0010209:110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48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7 110 кв. м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70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иных объектов общественно-делового значения, обеспечивающих жизнь граждан (спорт)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4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668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 в г. Олонец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08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 есть возможность подключения к централизованным сетям водоснабжения и водоотведения, электроснабжения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22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6 893 713,80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5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44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78850" name="Picture 2" descr="C:\Users\user\Desktop\Безымянный 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9" y="1357304"/>
            <a:ext cx="3219335" cy="321471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40" y="370613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18276" y="57773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250825" y="534988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7030A0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15D31C73-11E8-4D00-8DD4-D71BB748DD14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76350"/>
            <a:ext cx="90360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dirty="0">
              <a:solidFill>
                <a:srgbClr val="7F7F7F"/>
              </a:solidFill>
              <a:latin typeface="Calibri" pitchFamily="34" charset="0"/>
            </a:endParaRPr>
          </a:p>
          <a:p>
            <a:pPr eaLnBrk="0" hangingPunct="0"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Глава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Олонецкого национального муниципального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района: </a:t>
            </a:r>
            <a:r>
              <a:rPr lang="ru-RU" sz="1200" b="1" dirty="0" err="1">
                <a:solidFill>
                  <a:schemeClr val="hlink"/>
                </a:solidFill>
                <a:latin typeface="Calibri" pitchFamily="34" charset="0"/>
              </a:rPr>
              <a:t>А</a:t>
            </a:r>
            <a:r>
              <a:rPr lang="ru-RU" sz="1200" b="1" dirty="0" err="1" smtClean="0">
                <a:solidFill>
                  <a:schemeClr val="hlink"/>
                </a:solidFill>
                <a:latin typeface="Calibri" pitchFamily="34" charset="0"/>
              </a:rPr>
              <a:t>утио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 Ирина Ильинична (тел.8-921-224-32-28)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pPr eaLnBrk="0" hangingPunct="0">
              <a:buClr>
                <a:schemeClr val="hlink"/>
              </a:buClr>
            </a:pPr>
            <a:r>
              <a:rPr lang="ru-RU" sz="1000" b="1" dirty="0">
                <a:solidFill>
                  <a:schemeClr val="hlink"/>
                </a:solidFill>
                <a:latin typeface="宋体" pitchFamily="2" charset="-122"/>
              </a:rPr>
              <a:t>Телефон: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(8-81436) 4-18-28</a:t>
            </a:r>
            <a:r>
              <a:rPr lang="ru-RU" altLang="zh-CN" sz="1000" dirty="0" smtClean="0">
                <a:solidFill>
                  <a:schemeClr val="hlink"/>
                </a:solidFill>
                <a:latin typeface="宋体" pitchFamily="2" charset="-122"/>
              </a:rPr>
              <a:t> </a:t>
            </a:r>
            <a:r>
              <a:rPr lang="ru-RU" sz="1000" dirty="0">
                <a:solidFill>
                  <a:schemeClr val="hlink"/>
                </a:solidFill>
                <a:latin typeface="宋体" pitchFamily="2" charset="-122"/>
              </a:rPr>
              <a:t>	</a:t>
            </a:r>
          </a:p>
          <a:p>
            <a:pPr eaLnBrk="0" hangingPunct="0">
              <a:buClr>
                <a:schemeClr val="hlink"/>
              </a:buClr>
            </a:pP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E-mail:</a:t>
            </a:r>
            <a:r>
              <a:rPr lang="it-IT" altLang="zh-CN" sz="1000" dirty="0">
                <a:latin typeface="宋体" pitchFamily="2" charset="-122"/>
              </a:rPr>
              <a:t> 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administr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@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onego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.</a:t>
            </a:r>
            <a:r>
              <a:rPr lang="ru-RU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ru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 </a:t>
            </a:r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  <a:p>
            <a:pPr eaLnBrk="0" hangingPunct="0">
              <a:buClr>
                <a:schemeClr val="hlink"/>
              </a:buClr>
            </a:pPr>
            <a:endParaRPr lang="en-US" sz="1000" b="1" dirty="0">
              <a:solidFill>
                <a:schemeClr val="hlink"/>
              </a:solidFill>
              <a:latin typeface="宋体" pitchFamily="2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Глава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администрации Олонецкого национального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муниципального района:</a:t>
            </a:r>
            <a:r>
              <a:rPr lang="ru-RU" sz="1200" dirty="0">
                <a:latin typeface="Calibri" pitchFamily="34" charset="0"/>
              </a:rPr>
              <a:t> </a:t>
            </a:r>
            <a:r>
              <a:rPr lang="ru-RU" sz="1200" b="1" dirty="0">
                <a:solidFill>
                  <a:schemeClr val="hlink"/>
                </a:solidFill>
                <a:latin typeface="Calibri" pitchFamily="34" charset="0"/>
              </a:rPr>
              <a:t>П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рокопьев Сергей Константинович</a:t>
            </a:r>
            <a:r>
              <a:rPr lang="ru-RU" sz="12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chemeClr val="hlink"/>
                </a:solidFill>
                <a:latin typeface="Calibri" pitchFamily="34" charset="0"/>
              </a:rPr>
              <a:t>(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тел.8-964-317-81-03)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Calibri" pitchFamily="34" charset="0"/>
              </a:rPr>
              <a:t>Адрес: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186000,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г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. Олонец, ул. Свирских дивизий, д.1.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Телефон (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8-81436) 4-15-06.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Факс (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8-81436) 4-11-07</a:t>
            </a:r>
            <a:endParaRPr lang="it-IT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E-mail: 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5"/>
              </a:rPr>
              <a:t>administr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5"/>
              </a:rPr>
              <a:t>@onego0.ru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2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Начальник Отдела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экономики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Управления экономического развития</a:t>
            </a:r>
            <a:endParaRPr lang="ru-RU" sz="1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а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дминистрации Олонецкого национального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муниципального района: </a:t>
            </a:r>
            <a:r>
              <a:rPr lang="ru-RU" sz="1200" b="1" dirty="0" err="1" smtClean="0">
                <a:solidFill>
                  <a:schemeClr val="hlink"/>
                </a:solidFill>
                <a:latin typeface="Calibri" pitchFamily="34" charset="0"/>
              </a:rPr>
              <a:t>Бабинова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 Людмила Николаевна </a:t>
            </a:r>
            <a:r>
              <a:rPr lang="ru-RU" sz="1200" b="1" dirty="0">
                <a:solidFill>
                  <a:schemeClr val="hlink"/>
                </a:solidFill>
                <a:latin typeface="Calibri" pitchFamily="34" charset="0"/>
              </a:rPr>
              <a:t>(тел. 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8-964-317-81-11)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Адрес: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186000,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г.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Олонец, ул. Свирских дивизий, д.1.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E-mail</a:t>
            </a: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: </a:t>
            </a:r>
            <a:r>
              <a:rPr lang="en-US" altLang="zh-CN" sz="1000" b="1" dirty="0" smtClean="0">
                <a:solidFill>
                  <a:schemeClr val="hlink"/>
                </a:solidFill>
                <a:latin typeface="宋体" pitchFamily="2" charset="-122"/>
                <a:hlinkClick r:id="rId6"/>
              </a:rPr>
              <a:t>economy18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6"/>
              </a:rPr>
              <a:t>@mail.ru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000" b="1" dirty="0" smtClean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Официальный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сайт: 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olon-rayon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.</a:t>
            </a: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ru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 </a:t>
            </a:r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77" y="319396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62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0050" y="4371975"/>
            <a:ext cx="2770188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ПЛОЩАДЬ  </a:t>
            </a:r>
            <a:r>
              <a:rPr lang="ru-RU" sz="1200" b="1" dirty="0" smtClean="0">
                <a:solidFill>
                  <a:srgbClr val="F76321"/>
                </a:solidFill>
                <a:latin typeface="+mn-lt"/>
                <a:cs typeface="+mn-cs"/>
              </a:rPr>
              <a:t>398836</a:t>
            </a:r>
            <a:r>
              <a:rPr lang="ru-RU" b="1" dirty="0" smtClean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га</a:t>
            </a:r>
            <a:endParaRPr lang="ru-RU" sz="1200" b="1" dirty="0">
              <a:solidFill>
                <a:srgbClr val="F76321"/>
              </a:solidFill>
              <a:latin typeface="+mn-lt"/>
              <a:cs typeface="+mn-cs"/>
            </a:endParaRPr>
          </a:p>
        </p:txBody>
      </p:sp>
      <p:grpSp>
        <p:nvGrpSpPr>
          <p:cNvPr id="22537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22547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8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9900" y="1249363"/>
            <a:ext cx="2198688" cy="3133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088" y="1241425"/>
            <a:ext cx="2147887" cy="3130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2541" name="Прямоугольник 8"/>
          <p:cNvSpPr>
            <a:spLocks noChangeArrowheads="1"/>
          </p:cNvSpPr>
          <p:nvPr/>
        </p:nvSpPr>
        <p:spPr bwMode="auto">
          <a:xfrm>
            <a:off x="106363" y="4383088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СХЕМА</a:t>
            </a:r>
          </a:p>
          <a:p>
            <a:pPr algn="ctr"/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РАСПОЛОЖЕНИЯ </a:t>
            </a:r>
            <a:r>
              <a:rPr lang="ru-RU" sz="900" b="1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</a:t>
            </a:r>
            <a:endParaRPr lang="ru-RU" sz="9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542" name="Прямоугольник 15"/>
          <p:cNvSpPr>
            <a:spLocks noChangeArrowheads="1"/>
          </p:cNvSpPr>
          <p:nvPr/>
        </p:nvSpPr>
        <p:spPr bwMode="auto">
          <a:xfrm>
            <a:off x="6657975" y="4371975"/>
            <a:ext cx="248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СХЕМА</a:t>
            </a:r>
          </a:p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АДМИНИСТРАТИВНО-ТЕРРИТОРИАЛЬНОГО ДЕЛЕНИЯ </a:t>
            </a:r>
            <a:r>
              <a:rPr lang="ru-RU" sz="900" b="1" dirty="0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РАЙОНА.</a:t>
            </a:r>
            <a:endParaRPr lang="ru-RU" sz="9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543" name="Прямоугольник 9"/>
          <p:cNvSpPr>
            <a:spLocks noChangeArrowheads="1"/>
          </p:cNvSpPr>
          <p:nvPr/>
        </p:nvSpPr>
        <p:spPr bwMode="auto">
          <a:xfrm>
            <a:off x="3405188" y="1065213"/>
            <a:ext cx="227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22544" name="Прямоугольник 10"/>
          <p:cNvSpPr>
            <a:spLocks noChangeArrowheads="1"/>
          </p:cNvSpPr>
          <p:nvPr/>
        </p:nvSpPr>
        <p:spPr bwMode="auto">
          <a:xfrm>
            <a:off x="2845002" y="2736467"/>
            <a:ext cx="392316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АДМИНИСТРАТИВНО-ТЕРРИТОРИАЛЬНОЕ ДЕЛЕНИЕ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7026" y="1435099"/>
            <a:ext cx="36039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Олонецкий национальный муниципальный район расположен в южной части Карелии, граничит на севере и северо-западе с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Пряжинским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Питкярантским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районом, на юге и юго-востоке – с Ленинградской областью. Юго-западная граница омывается Ладожским озером – крупнейшим в Европе пресноводным водоемом. Протяженность береговой линии около 120 км.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700" y="3147814"/>
            <a:ext cx="33305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Олонецкий национальный муниципальный район включает одно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городское (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 восемь сельских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Ильинское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Туксинское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Видлицкое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Мегрегское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Куйтежское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Михайловское,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Коверское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Коткозерское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 поселений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Количество населенных пунктов – 64.  Плотность населения в районе – 5,4 человек на квадратный километр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37566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7" y="1246147"/>
            <a:ext cx="2537913" cy="31258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 descr="\\SERVER\shared\Бабинова Л.Н\Олонецкий поселен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50" y="1285046"/>
            <a:ext cx="2516992" cy="31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5" y="253949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16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ИСТОРИЧЕСКАЯ СПРАВКА</a:t>
            </a:r>
          </a:p>
          <a:p>
            <a:endParaRPr lang="ru-RU" sz="14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2" y="1058360"/>
            <a:ext cx="624475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Олонецкий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национальный муниципальный район отличается насыщенной, уходящей в глубокие века, историей. 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письменных источниках Олонец впервые упоминается в 1327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году.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Долгое время Олонец находился на передней линии борьбы со шведами. В 1649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году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при слиянии Олонки и Мегреги была заложена порубежная крепость Олонец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Олонецкая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крепость была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самой 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значительной  деревянной  крепостью на Европейском Севере.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После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победоносного завершения Северной войны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1721 году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граница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со Швецией была отодвинута далеко на восток и северо-восток, и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Олонецкая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крепость постепенно утратила своё стратегическое значение.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образованием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Олонецкой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губернии в конце XVIII века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административный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центр, столица края была перенесена в Петрозаводск – ныне столицу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Карелии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Олонец продолжал оставаться крупным торговым центром, причем торговое значение Олонца выросло за счет обслуживания быстро растущего Петербурга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 концу 19 века  Олонец потихоньку превращается в самый обычный провинциальный населенный пункт. После революционных событий начала 20 века и в результате гражданской войны экономика Олонца пришла в упадок. В 1927 году Олонец был лишён статуса города и считался сельским поселением вплоть до 1944 года. Развитие экономики Олонецкого района в послевоенный период определялось развитием лесозаготовок и деревообработки. По прежнему Олонец оставался центром сельскохозяйственного производства Карелии.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Послеперестроечные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реформы современной России серьезно изменили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облик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района.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Перестали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существовать многочисленные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богатые звероводческие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хозяйства, модернизация лесопромышленного комплекса района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повлекла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за собой серьезное сокращение рабочих мест, исчезла инфраструктура обслуживания агропромышленного комплекса, проходящая через Олонец федеральная трасса «Кола»  ушла в обход города.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Когда-то Олонец дал название огромной территории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Олонецкой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губернии и теперь имеет статус исторического города. В 2004 году район получил статус национального. Олонец по праву может считаться центром национальной культуры Карелии: он -единственный из городов республики, в котором более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50 %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населения составляют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карелы.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4585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24589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BF8E36AF-BFFC-4E1B-BE91-94F0C2B3095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76678" y="509639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68" y="1275606"/>
            <a:ext cx="24070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3" y="3075806"/>
            <a:ext cx="23735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19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ПРИРОДНО-РЕСУРСНЫЙ ПОТЕНЦИАЛ</a:t>
            </a:r>
          </a:p>
        </p:txBody>
      </p:sp>
      <p:grpSp>
        <p:nvGrpSpPr>
          <p:cNvPr id="26633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26640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8B98FE50-76FC-45A3-8EA2-2CF070A1148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6635" name="Прямоугольник 7"/>
          <p:cNvSpPr>
            <a:spLocks noChangeArrowheads="1"/>
          </p:cNvSpPr>
          <p:nvPr/>
        </p:nvSpPr>
        <p:spPr bwMode="auto">
          <a:xfrm>
            <a:off x="3481388" y="1058863"/>
            <a:ext cx="242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ЗЕМЕЛЬНЫЕ И ВОДНЫЕ РЕСУРСЫ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5738" y="1428750"/>
            <a:ext cx="47466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 Олонецком национальном муниципальном районе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много водоемов: 11 рек и 49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озер.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Ладожское озеро  -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крупнейшее пресноводное озеро в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Европе. Относится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 бассейну Балтийского моря Атлантического океана. Площадь озера без островов составляет от 17,9 тысяч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км²,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объём водной массы — 838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км³,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длина с юга на север — 219 км, наибольшая ширина — 125 км.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Самая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крупная река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Олонка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– протекающая по территории Олонецкого района, относится к Балтийскому бассейнового округа. Бассейна Ладожского озера. Река протекает с севера на юг, после города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 река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течёт на запад. Берет начало из озера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Утозеро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возле села Шулка, впадает в Ладожское озеро в 3 километрах от села 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Нурмойла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Олонецкого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района. Наиболее крупные левые притоки реки: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Пекки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Болос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Ручей,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Улванка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Мегрега, Верхняя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Седокса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наиболее крупные правые притоки реки: 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Тукса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На территории района действует 2 минеральных источника: в г. Олонце и в д. </a:t>
            </a:r>
            <a:r>
              <a:rPr lang="ru-RU" sz="9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Сарьмяги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9" name="TextBox 10"/>
          <p:cNvSpPr txBox="1">
            <a:spLocks noChangeArrowheads="1"/>
          </p:cNvSpPr>
          <p:nvPr/>
        </p:nvSpPr>
        <p:spPr bwMode="auto">
          <a:xfrm>
            <a:off x="900113" y="1166812"/>
            <a:ext cx="22209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B0F0"/>
                </a:solidFill>
                <a:latin typeface="Calibri" pitchFamily="34" charset="0"/>
              </a:rPr>
              <a:t>ВОДНЫЕ РЕСУРСЫ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98032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19822"/>
            <a:ext cx="2166239" cy="162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ÐÐ°ÑÑÐ¸Ð½ÐºÐ¸ Ð¿Ð¾ Ð·Ð°Ð¿ÑÐ¾ÑÑ ÑÐ¾ÑÐ¾ ÑÐµÐºÐ° Ð¾Ð»Ð¾Ð½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4" y="3219821"/>
            <a:ext cx="2431742" cy="16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99591628"/>
              </p:ext>
            </p:extLst>
          </p:nvPr>
        </p:nvGraphicFramePr>
        <p:xfrm>
          <a:off x="5004048" y="1320747"/>
          <a:ext cx="4699635" cy="350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0" y="5002213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" y="248765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65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СОЦИАЛЬНО-ЭКОНОМИЧЕСКОГО РАЗВИТИЯ</a:t>
            </a:r>
          </a:p>
        </p:txBody>
      </p:sp>
      <p:sp>
        <p:nvSpPr>
          <p:cNvPr id="28681" name="Прямоугольник 18"/>
          <p:cNvSpPr>
            <a:spLocks noChangeArrowheads="1"/>
          </p:cNvSpPr>
          <p:nvPr/>
        </p:nvSpPr>
        <p:spPr bwMode="auto">
          <a:xfrm>
            <a:off x="6156325" y="2901950"/>
            <a:ext cx="2519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УРОВЕНЬ ЗАРЕГИСТРИРОВАННОЙ БЕЗРАБОТИЦЫ, %</a:t>
            </a:r>
          </a:p>
        </p:txBody>
      </p:sp>
      <p:grpSp>
        <p:nvGrpSpPr>
          <p:cNvPr id="28682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28735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6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99A7841B-F753-419C-8549-16964A9BE310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01" y="1348464"/>
            <a:ext cx="3024187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ОБЩАЯ ЧИСЛЕННОСТЬ  НАСЕЛЕНИЯ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НА </a:t>
            </a:r>
            <a:r>
              <a:rPr lang="ru-RU" sz="1200" b="1" dirty="0" smtClean="0">
                <a:solidFill>
                  <a:srgbClr val="F76321"/>
                </a:solidFill>
                <a:latin typeface="+mn-lt"/>
                <a:cs typeface="+mn-cs"/>
              </a:rPr>
              <a:t>01.01.2018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latin typeface="+mn-lt"/>
                <a:cs typeface="+mn-cs"/>
              </a:rPr>
              <a:t>20636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ЧЕЛОВЕК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85" name="Прямоугольник 7"/>
          <p:cNvSpPr>
            <a:spLocks noChangeArrowheads="1"/>
          </p:cNvSpPr>
          <p:nvPr/>
        </p:nvSpPr>
        <p:spPr bwMode="auto">
          <a:xfrm>
            <a:off x="3606800" y="1068388"/>
            <a:ext cx="220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НАЦИОНАЛЬНЫЙ СОСТАВ НАСЕЛЕНИЯ,%</a:t>
            </a:r>
          </a:p>
        </p:txBody>
      </p:sp>
      <p:sp>
        <p:nvSpPr>
          <p:cNvPr id="28686" name="Прямоугольник 8"/>
          <p:cNvSpPr>
            <a:spLocks noChangeArrowheads="1"/>
          </p:cNvSpPr>
          <p:nvPr/>
        </p:nvSpPr>
        <p:spPr bwMode="auto">
          <a:xfrm>
            <a:off x="3492500" y="3178175"/>
            <a:ext cx="2506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ЭКОНОМИЧЕСКИ </a:t>
            </a:r>
          </a:p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АКТИВНОГО НАСЕЛЕНИЯ, ЧЕЛ.</a:t>
            </a:r>
          </a:p>
        </p:txBody>
      </p:sp>
      <p:sp>
        <p:nvSpPr>
          <p:cNvPr id="28687" name="Прямоугольник 9"/>
          <p:cNvSpPr>
            <a:spLocks noChangeArrowheads="1"/>
          </p:cNvSpPr>
          <p:nvPr/>
        </p:nvSpPr>
        <p:spPr bwMode="auto">
          <a:xfrm>
            <a:off x="6229350" y="1216025"/>
            <a:ext cx="2727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ОФИЦИАЛЬНО ЗАРЕГИСТИРОВАННЫХ БЕЗРАБОТНЫХ, ЧЕЛ.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16627"/>
              </p:ext>
            </p:extLst>
          </p:nvPr>
        </p:nvGraphicFramePr>
        <p:xfrm>
          <a:off x="107950" y="3206750"/>
          <a:ext cx="2952326" cy="153619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514014"/>
                <a:gridCol w="98799"/>
                <a:gridCol w="426243"/>
                <a:gridCol w="453900"/>
                <a:gridCol w="459370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Естественное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Родилось </a:t>
                      </a:r>
                      <a:endParaRPr lang="ru-RU" sz="8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(</a:t>
                      </a:r>
                      <a:r>
                        <a:rPr lang="ru-RU" sz="800" b="0" dirty="0">
                          <a:effectLst/>
                        </a:rPr>
                        <a:t>без мертворожденных)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283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292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239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Умерло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467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457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413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Естественный прирост (+), убыль (-) населения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-184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-165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-174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Механическое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прибывших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928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933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1025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выбывших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1046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1032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1043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Миграционный прирост (+), убыль (-)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-118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-99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-18   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8732" name="Прямоугольник 13"/>
          <p:cNvSpPr>
            <a:spLocks noChangeArrowheads="1"/>
          </p:cNvSpPr>
          <p:nvPr/>
        </p:nvSpPr>
        <p:spPr bwMode="auto">
          <a:xfrm>
            <a:off x="539750" y="2913063"/>
            <a:ext cx="1955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algn="ctr"/>
            <a:r>
              <a:rPr lang="ru-RU" sz="800" b="1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ДВИЖЕНИЕ НАСЕЛЕНИЯ, ЧЕЛ.</a:t>
            </a:r>
          </a:p>
        </p:txBody>
      </p:sp>
      <p:graphicFrame>
        <p:nvGraphicFramePr>
          <p:cNvPr id="8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207818"/>
              </p:ext>
            </p:extLst>
          </p:nvPr>
        </p:nvGraphicFramePr>
        <p:xfrm>
          <a:off x="6372200" y="1707654"/>
          <a:ext cx="2195513" cy="86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15326487"/>
              </p:ext>
            </p:extLst>
          </p:nvPr>
        </p:nvGraphicFramePr>
        <p:xfrm>
          <a:off x="3491736" y="3507854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598509814"/>
              </p:ext>
            </p:extLst>
          </p:nvPr>
        </p:nvGraphicFramePr>
        <p:xfrm>
          <a:off x="6228978" y="1684286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782341540"/>
              </p:ext>
            </p:extLst>
          </p:nvPr>
        </p:nvGraphicFramePr>
        <p:xfrm>
          <a:off x="6284212" y="3435846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265269580"/>
              </p:ext>
            </p:extLst>
          </p:nvPr>
        </p:nvGraphicFramePr>
        <p:xfrm>
          <a:off x="2784756" y="1348464"/>
          <a:ext cx="3371569" cy="228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0" y="5003800"/>
            <a:ext cx="9144000" cy="16033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7422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0728" name="Прямоугольник 18"/>
          <p:cNvSpPr>
            <a:spLocks noChangeArrowheads="1"/>
          </p:cNvSpPr>
          <p:nvPr/>
        </p:nvSpPr>
        <p:spPr bwMode="auto">
          <a:xfrm>
            <a:off x="3095625" y="1149350"/>
            <a:ext cx="2894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СРЕДНЕМЕСЯЧНАЯ ОПЛАТА </a:t>
            </a:r>
          </a:p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ТРУДА РАБОТНИКОВ, РУБЛЕЙ</a:t>
            </a:r>
          </a:p>
        </p:txBody>
      </p:sp>
      <p:grpSp>
        <p:nvGrpSpPr>
          <p:cNvPr id="30729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30743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4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7C49B5B-BBC1-474C-A61B-CDA91EB8870D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0731" name="Прямоугольник 3"/>
          <p:cNvSpPr>
            <a:spLocks noChangeArrowheads="1"/>
          </p:cNvSpPr>
          <p:nvPr/>
        </p:nvSpPr>
        <p:spPr bwMode="auto">
          <a:xfrm>
            <a:off x="282575" y="1133475"/>
            <a:ext cx="2201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СРЕДНЕМЕСЯЧНЫЕ ДЕНЕЖНЫЕ ДОХОДЫ </a:t>
            </a:r>
          </a:p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        НА ДУШУ НАСЕЛЕНИЯ, РУБЛЕЙ</a:t>
            </a:r>
          </a:p>
        </p:txBody>
      </p:sp>
      <p:sp>
        <p:nvSpPr>
          <p:cNvPr id="30732" name="Прямоугольник 7"/>
          <p:cNvSpPr>
            <a:spLocks noChangeArrowheads="1"/>
          </p:cNvSpPr>
          <p:nvPr/>
        </p:nvSpPr>
        <p:spPr bwMode="auto">
          <a:xfrm>
            <a:off x="2484438" y="2679700"/>
            <a:ext cx="431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B0F0"/>
                </a:solidFill>
                <a:latin typeface="Calibri" pitchFamily="34" charset="0"/>
              </a:rPr>
              <a:t>ЧИСЛЕННОСТЬ ЗАРЕГИСТИРОВАННЫХ ПРЕДПРИЯТИЙ</a:t>
            </a:r>
          </a:p>
        </p:txBody>
      </p:sp>
      <p:sp>
        <p:nvSpPr>
          <p:cNvPr id="30733" name="Прямоугольник 8"/>
          <p:cNvSpPr>
            <a:spLocks noChangeArrowheads="1"/>
          </p:cNvSpPr>
          <p:nvPr/>
        </p:nvSpPr>
        <p:spPr bwMode="auto">
          <a:xfrm>
            <a:off x="7019925" y="1319213"/>
            <a:ext cx="1849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ИНДЕКС ПРОМЫШЛЕННОГО ПРОИЗВОДСТВА  В 2017 ГОДУ</a:t>
            </a:r>
          </a:p>
        </p:txBody>
      </p:sp>
      <p:sp>
        <p:nvSpPr>
          <p:cNvPr id="30734" name="Прямоугольник 9"/>
          <p:cNvSpPr>
            <a:spLocks noChangeArrowheads="1"/>
          </p:cNvSpPr>
          <p:nvPr/>
        </p:nvSpPr>
        <p:spPr bwMode="auto">
          <a:xfrm>
            <a:off x="7019925" y="2171700"/>
            <a:ext cx="1849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ИНДЕКС ПОТРЕБИТЕЛЬСКИХ ЦЕН НА ТОВАРЫ И УСЛУГИ В 2017 ГОДУ</a:t>
            </a:r>
          </a:p>
        </p:txBody>
      </p:sp>
      <p:sp>
        <p:nvSpPr>
          <p:cNvPr id="30738" name="Прямоугольник 10"/>
          <p:cNvSpPr>
            <a:spLocks noChangeArrowheads="1"/>
          </p:cNvSpPr>
          <p:nvPr/>
        </p:nvSpPr>
        <p:spPr bwMode="auto">
          <a:xfrm>
            <a:off x="1819275" y="3001963"/>
            <a:ext cx="846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ПО ОТРАСЛЯМ</a:t>
            </a:r>
            <a:endParaRPr lang="ru-RU" sz="8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0739" name="Прямоугольник 25"/>
          <p:cNvSpPr>
            <a:spLocks noChangeArrowheads="1"/>
          </p:cNvSpPr>
          <p:nvPr/>
        </p:nvSpPr>
        <p:spPr bwMode="auto">
          <a:xfrm>
            <a:off x="5441950" y="2987675"/>
            <a:ext cx="2246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ПО ОРГАНИЗАЦИОННО-ПРАВОВЫМ ФОРМАМ</a:t>
            </a:r>
            <a:endParaRPr lang="ru-RU" sz="8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1411288"/>
            <a:ext cx="13938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99,6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400" y="2244725"/>
            <a:ext cx="1425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102,8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%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13" y="253949"/>
            <a:ext cx="548536" cy="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07938353"/>
              </p:ext>
            </p:extLst>
          </p:nvPr>
        </p:nvGraphicFramePr>
        <p:xfrm>
          <a:off x="123825" y="1554560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800233741"/>
              </p:ext>
            </p:extLst>
          </p:nvPr>
        </p:nvGraphicFramePr>
        <p:xfrm>
          <a:off x="3203848" y="1517461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308896675"/>
              </p:ext>
            </p:extLst>
          </p:nvPr>
        </p:nvGraphicFramePr>
        <p:xfrm>
          <a:off x="187467" y="3196576"/>
          <a:ext cx="3927703" cy="165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465887062"/>
              </p:ext>
            </p:extLst>
          </p:nvPr>
        </p:nvGraphicFramePr>
        <p:xfrm>
          <a:off x="4840173" y="3197034"/>
          <a:ext cx="3927703" cy="166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9887</TotalTime>
  <Words>4685</Words>
  <Application>Microsoft Office PowerPoint</Application>
  <PresentationFormat>Экран (16:9)</PresentationFormat>
  <Paragraphs>1111</Paragraphs>
  <Slides>46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Самодурова Дарья Дмитриевна</dc:creator>
  <cp:lastModifiedBy>Артем</cp:lastModifiedBy>
  <cp:revision>590</cp:revision>
  <cp:lastPrinted>2018-02-07T14:56:27Z</cp:lastPrinted>
  <dcterms:created xsi:type="dcterms:W3CDTF">2015-08-03T13:19:45Z</dcterms:created>
  <dcterms:modified xsi:type="dcterms:W3CDTF">2018-03-28T07:56:50Z</dcterms:modified>
</cp:coreProperties>
</file>