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960" r:id="rId2"/>
    <p:sldMasterId id="2147483972" r:id="rId3"/>
    <p:sldMasterId id="2147483984" r:id="rId4"/>
  </p:sldMasterIdLst>
  <p:notesMasterIdLst>
    <p:notesMasterId r:id="rId33"/>
  </p:notesMasterIdLst>
  <p:sldIdLst>
    <p:sldId id="513" r:id="rId5"/>
    <p:sldId id="532" r:id="rId6"/>
    <p:sldId id="535" r:id="rId7"/>
    <p:sldId id="536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98" r:id="rId16"/>
    <p:sldId id="593" r:id="rId17"/>
    <p:sldId id="559" r:id="rId18"/>
    <p:sldId id="553" r:id="rId19"/>
    <p:sldId id="566" r:id="rId20"/>
    <p:sldId id="583" r:id="rId21"/>
    <p:sldId id="544" r:id="rId22"/>
    <p:sldId id="567" r:id="rId23"/>
    <p:sldId id="594" r:id="rId24"/>
    <p:sldId id="595" r:id="rId25"/>
    <p:sldId id="596" r:id="rId26"/>
    <p:sldId id="597" r:id="rId27"/>
    <p:sldId id="575" r:id="rId28"/>
    <p:sldId id="585" r:id="rId29"/>
    <p:sldId id="550" r:id="rId30"/>
    <p:sldId id="552" r:id="rId31"/>
    <p:sldId id="34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FF218D5-B383-4775-A92A-A4D590CFEAF2}">
          <p14:sldIdLst>
            <p14:sldId id="513"/>
            <p14:sldId id="532"/>
            <p14:sldId id="535"/>
            <p14:sldId id="536"/>
            <p14:sldId id="586"/>
            <p14:sldId id="587"/>
            <p14:sldId id="588"/>
            <p14:sldId id="589"/>
            <p14:sldId id="590"/>
            <p14:sldId id="591"/>
            <p14:sldId id="592"/>
            <p14:sldId id="598"/>
            <p14:sldId id="593"/>
            <p14:sldId id="559"/>
            <p14:sldId id="553"/>
            <p14:sldId id="566"/>
            <p14:sldId id="583"/>
            <p14:sldId id="544"/>
            <p14:sldId id="567"/>
            <p14:sldId id="594"/>
            <p14:sldId id="595"/>
            <p14:sldId id="596"/>
            <p14:sldId id="597"/>
            <p14:sldId id="575"/>
            <p14:sldId id="585"/>
            <p14:sldId id="550"/>
            <p14:sldId id="552"/>
            <p14:sldId id="34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74175"/>
    <a:srgbClr val="80C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9758" autoAdjust="0"/>
  </p:normalViewPr>
  <p:slideViewPr>
    <p:cSldViewPr>
      <p:cViewPr>
        <p:scale>
          <a:sx n="70" d="100"/>
          <a:sy n="70" d="100"/>
        </p:scale>
        <p:origin x="-143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0;&#1076;&#1084;&#1080;&#1085;&#1080;&#1089;&#1090;&#1088;&#1072;&#1094;&#1080;&#1103;\&#1053;&#1086;&#1074;&#1072;&#1103;%20&#1087;&#1072;&#1087;&#1082;&#1072;\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plastic">
              <a:bevelT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</a:sp3d>
            </c:spPr>
          </c:dPt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plastic">
                <a:bevelT/>
              </a:sp3d>
            </c:spPr>
          </c:dPt>
          <c:dLbls>
            <c:dLbl>
              <c:idx val="0"/>
              <c:layout>
                <c:manualLayout>
                  <c:x val="-0.15674739166857066"/>
                  <c:y val="5.0147563447917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279924579633898E-2"/>
                  <c:y val="-0.13745135935528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Лист1!$A$71:$A$72</c:f>
              <c:strCache>
                <c:ptCount val="2"/>
                <c:pt idx="0">
                  <c:v>за счет средств местного бюджета</c:v>
                </c:pt>
                <c:pt idx="1">
                  <c:v>за счет субвенций и субсидий из бюджетов всех уровней</c:v>
                </c:pt>
              </c:strCache>
            </c:strRef>
          </c:cat>
          <c:val>
            <c:numRef>
              <c:f>Лист1!$B$71:$B$72</c:f>
              <c:numCache>
                <c:formatCode>#,##0.00</c:formatCode>
                <c:ptCount val="2"/>
                <c:pt idx="0">
                  <c:v>276056.59999999998</c:v>
                </c:pt>
                <c:pt idx="1">
                  <c:v>603065.80000000005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Georgia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201115485564299"/>
          <c:y val="5.7220677639782315E-2"/>
          <c:w val="0.32132217847769046"/>
          <c:h val="0.92316521911415383"/>
        </c:manualLayout>
      </c:layout>
      <c:overlay val="0"/>
      <c:txPr>
        <a:bodyPr/>
        <a:lstStyle/>
        <a:p>
          <a:pPr>
            <a:defRPr sz="1400" b="0">
              <a:latin typeface="Georgia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462911007627782"/>
          <c:y val="0.42110781376858258"/>
          <c:w val="0.32840121352077983"/>
          <c:h val="0.19333967916235056"/>
        </c:manualLayout>
      </c:layout>
      <c:overlay val="0"/>
      <c:txPr>
        <a:bodyPr/>
        <a:lstStyle/>
        <a:p>
          <a:pPr>
            <a:defRPr sz="1400" b="1">
              <a:latin typeface="Georgia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3.2719309545278949E-2"/>
          <c:w val="0.62772897058241006"/>
          <c:h val="0.22014344561148275"/>
        </c:manualLayout>
      </c:layout>
      <c:overlay val="0"/>
      <c:txPr>
        <a:bodyPr/>
        <a:lstStyle/>
        <a:p>
          <a:pPr>
            <a:defRPr sz="1200"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0.09086</cdr:x>
      <cdr:y>0.03324</cdr:y>
    </cdr:from>
    <cdr:to>
      <cdr:x>0.96949</cdr:x>
      <cdr:y>0.40032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4897" y="123496"/>
          <a:ext cx="4205397" cy="136360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0.04561</cdr:x>
      <cdr:y>0</cdr:y>
    </cdr:from>
    <cdr:to>
      <cdr:x>0.98566</cdr:x>
      <cdr:y>0.50351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3885" y="0"/>
          <a:ext cx="3789594" cy="137516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1</cdr:x>
      <cdr:y>0.5268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031308" cy="143878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BF60C-E529-459B-9F19-6313C6CF372D}" type="datetimeFigureOut">
              <a:rPr lang="ru-RU" smtClean="0"/>
              <a:pPr/>
              <a:t>26.03.2019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18CB-2916-436B-8795-96974FEF90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35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B043FA-5359-4239-BFF0-E6E27DA7B46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451C1-CB6E-4909-AE2B-9FB983620DB3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5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5E1B-7686-4B08-B1A8-97AAB20F32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2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17AC-633C-40BD-ADA5-707B92156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12D-D6D3-4CCC-BBA9-A473EC9726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61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5E1B-7686-4B08-B1A8-97AAB20F320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758-5D10-4FB4-85F7-EEF89293B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5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F2FB-51C0-4663-82BA-A684786E926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7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4818-F8CA-4B68-ADF0-7F592DAB4B4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572-6A86-4365-8262-AD50EDD3875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49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DF8-F72E-4CB0-ACC7-FD290E4DDD7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2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9D1-A827-4A03-B418-ED0F412747A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2048-4AB8-4612-86B7-07D66F0578C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1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A758-5D10-4FB4-85F7-EEF89293BEF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78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475-D5E7-4A57-B833-63C70333948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30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817AC-633C-40BD-ADA5-707B9215688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0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A412D-D6D3-4CCC-BBA9-A473EC97266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5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6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2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9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5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6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1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F2FB-51C0-4663-82BA-A684786E92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63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7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9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7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6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2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6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5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3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4818-F8CA-4B68-ADF0-7F592DAB4B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171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7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6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0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5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3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E572-6A86-4365-8262-AD50EDD38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63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9DF8-F72E-4CB0-ACC7-FD290E4DDD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47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B9D1-A827-4A03-B418-ED0F412747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66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42048-4AB8-4612-86B7-07D66F0578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93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2475-D5E7-4A57-B833-63C7033394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97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51CAB-206F-4D70-AC47-C2DB15AFAC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33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A51CAB-206F-4D70-AC47-C2DB15AFACE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8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9347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26.03.2019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546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48834"/>
            <a:ext cx="8064895" cy="51125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Об итогах </a:t>
            </a:r>
            <a:r>
              <a:rPr lang="ru-RU" sz="3600" dirty="0"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социально-экономического развития Олонецкого национального</a:t>
            </a:r>
            <a:br>
              <a:rPr lang="ru-RU" sz="3600" dirty="0"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 муниципального района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Georgia" pitchFamily="18" charset="0"/>
                <a:cs typeface="Times New Roman" pitchFamily="18" charset="0"/>
              </a:rPr>
              <a:t>за 2018 год и задачах на 2019 год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1499" y="620688"/>
            <a:ext cx="8579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3034" y="108564"/>
            <a:ext cx="778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Администрация Олонецкого национального муниципального района </a:t>
            </a:r>
            <a:endParaRPr lang="ru-RU" dirty="0">
              <a:solidFill>
                <a:srgbClr val="212745">
                  <a:lumMod val="60000"/>
                  <a:lumOff val="40000"/>
                </a:srgbClr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4" y="620688"/>
            <a:ext cx="8001454" cy="50813"/>
          </a:xfrm>
          <a:prstGeom prst="rect">
            <a:avLst/>
          </a:prstGeom>
          <a:solidFill>
            <a:schemeClr val="bg2">
              <a:lumMod val="50000"/>
              <a:alpha val="79000"/>
            </a:schemeClr>
          </a:solidFill>
          <a:ln>
            <a:noFill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23334" y="486916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Прокопьев С.К., глава администрации Олонецкого национального муниципального района </a:t>
            </a:r>
            <a:endParaRPr lang="ru-RU" i="1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1665" y="635756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27 марта 2019 года</a:t>
            </a:r>
            <a:endParaRPr lang="ru-RU" sz="2000" b="1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6" y="62711"/>
            <a:ext cx="752151" cy="99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1604" y="214290"/>
            <a:ext cx="6173485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расходной части бюджета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00166" y="642918"/>
            <a:ext cx="698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Просроченная кредиторская задолженность, тыс. руб.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5474" name="Picture 2" descr="C:\Users\User\Desktop\Рисунок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71480"/>
            <a:ext cx="7296150" cy="3724275"/>
          </a:xfrm>
          <a:prstGeom prst="rect">
            <a:avLst/>
          </a:prstGeom>
          <a:noFill/>
        </p:spPr>
      </p:pic>
      <p:sp>
        <p:nvSpPr>
          <p:cNvPr id="18" name="Левая фигурная скобка 17"/>
          <p:cNvSpPr/>
          <p:nvPr/>
        </p:nvSpPr>
        <p:spPr>
          <a:xfrm>
            <a:off x="1714480" y="1571612"/>
            <a:ext cx="500066" cy="1785950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1472" y="22859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11990,2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24" y="3857628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Кредиторская задолженность</a:t>
            </a:r>
            <a:r>
              <a:rPr lang="ru-RU" dirty="0" smtClean="0"/>
              <a:t> администрации </a:t>
            </a:r>
            <a:r>
              <a:rPr lang="ru-RU" dirty="0" err="1" smtClean="0"/>
              <a:t>Олонецкого</a:t>
            </a:r>
            <a:r>
              <a:rPr lang="ru-RU" dirty="0" smtClean="0"/>
              <a:t> национального муниципального района </a:t>
            </a:r>
            <a:r>
              <a:rPr lang="ru-RU" b="1" dirty="0" smtClean="0"/>
              <a:t>по бюджету </a:t>
            </a:r>
            <a:r>
              <a:rPr lang="ru-RU" b="1" dirty="0" err="1" smtClean="0"/>
              <a:t>Олонецкого</a:t>
            </a:r>
            <a:r>
              <a:rPr lang="ru-RU" b="1" dirty="0" smtClean="0"/>
              <a:t> городского поселения</a:t>
            </a:r>
            <a:r>
              <a:rPr lang="ru-RU" dirty="0" smtClean="0"/>
              <a:t> перед поставщиками составляет </a:t>
            </a:r>
            <a:r>
              <a:rPr lang="ru-RU" b="1" dirty="0" smtClean="0"/>
              <a:t>19 456,85 тыс. руб.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28662" y="578645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Муниципальный долг на 01.01.2019 г.  - 448 984,66 руб.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2976" y="142852"/>
            <a:ext cx="705678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</a:pPr>
            <a:r>
              <a:rPr lang="ru-RU" sz="2200" b="1" dirty="0" smtClean="0">
                <a:latin typeface="Georgia" pitchFamily="18" charset="0"/>
              </a:rPr>
              <a:t>Деятельность ЖКХ</a:t>
            </a:r>
            <a:endParaRPr lang="ru-RU" altLang="ru-RU" sz="22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786" y="1000108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заключение контракта по реконструкции КОС с.  Видлица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реконструкция канализационных насосных станций по ул. Полевой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замена насосного оборудования в пос. Ильинский, д. </a:t>
            </a:r>
            <a:r>
              <a:rPr lang="ru-RU" sz="1600" b="1" dirty="0" err="1" smtClean="0">
                <a:latin typeface="Georgia" panose="02040502050405020303" pitchFamily="18" charset="0"/>
                <a:cs typeface="Times New Roman"/>
              </a:rPr>
              <a:t>Коткозеро</a:t>
            </a: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, </a:t>
            </a:r>
          </a:p>
          <a:p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  г.  Олонец.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проведена замена 110 ламп уличного освещения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проведены работы по устройству пешеходных дорожек в городском</a:t>
            </a:r>
          </a:p>
          <a:p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 парке и по ул. Комсомольской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проведение субботника «Зеленая Россия»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участие в акции «Вода России» (уборка берегов рек)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участие в конкурсе «Лучший субботник России 2018»,</a:t>
            </a:r>
          </a:p>
          <a:p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  Администрации вручен Диплом </a:t>
            </a:r>
            <a:r>
              <a:rPr lang="en-US" sz="1600" b="1" dirty="0" smtClean="0">
                <a:latin typeface="Georgia" panose="02040502050405020303" pitchFamily="18" charset="0"/>
                <a:cs typeface="Times New Roman"/>
              </a:rPr>
              <a:t>II</a:t>
            </a: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степени.</a:t>
            </a:r>
          </a:p>
          <a:p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-</a:t>
            </a:r>
            <a:r>
              <a:rPr lang="ru-RU" sz="1600" b="1" dirty="0" smtClean="0">
                <a:latin typeface="Georgia" pitchFamily="18" charset="0"/>
              </a:rPr>
              <a:t>106 объектов водоснабжения и водоотведения </a:t>
            </a:r>
          </a:p>
          <a:p>
            <a:r>
              <a:rPr lang="ru-RU" sz="1600" b="1" dirty="0" smtClean="0">
                <a:latin typeface="Georgia" pitchFamily="18" charset="0"/>
              </a:rPr>
              <a:t>поставлены на кадастровый учет.</a:t>
            </a:r>
          </a:p>
          <a:p>
            <a:endParaRPr lang="ru-RU" sz="1600" b="1" dirty="0" smtClean="0">
              <a:latin typeface="Georgia" pitchFamily="18" charset="0"/>
              <a:cs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0" y="34705"/>
            <a:ext cx="803210" cy="105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Новая папка\КОС Видлица 18.12.2018\DSCN4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857760"/>
            <a:ext cx="2381362" cy="178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User\Desktop\Новая папка\фотки\КГС тротуар комсомольская\DSCN3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00438"/>
            <a:ext cx="2357453" cy="3143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857760"/>
            <a:ext cx="2427273" cy="1804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14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2976" y="142852"/>
            <a:ext cx="705678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</a:pPr>
            <a:r>
              <a:rPr lang="ru-RU" sz="2200" b="1" dirty="0" smtClean="0">
                <a:latin typeface="Georgia" pitchFamily="18" charset="0"/>
              </a:rPr>
              <a:t>Программа поддержки местных инициатив</a:t>
            </a:r>
            <a:endParaRPr lang="ru-RU" altLang="ru-RU" sz="22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0068" y="714356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u="sng" dirty="0" smtClean="0">
                <a:latin typeface="Georgia" panose="02040502050405020303" pitchFamily="18" charset="0"/>
                <a:cs typeface="Times New Roman"/>
              </a:rPr>
              <a:t>В рамках поддержки местных инициатив: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проложена централизованная водопроводная сеть в пос. Ильинский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осуществлена прокладка водопроводной сети в д. </a:t>
            </a:r>
            <a:r>
              <a:rPr lang="ru-RU" sz="1600" b="1" dirty="0" err="1" smtClean="0">
                <a:latin typeface="Georgia" panose="02040502050405020303" pitchFamily="18" charset="0"/>
                <a:cs typeface="Times New Roman"/>
              </a:rPr>
              <a:t>Тукса</a:t>
            </a: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 проведены работы по обустройству  пешеходной  дорожки на  территории </a:t>
            </a:r>
            <a:r>
              <a:rPr lang="ru-RU" sz="1600" b="1" dirty="0" err="1" smtClean="0">
                <a:latin typeface="Georgia" panose="02040502050405020303" pitchFamily="18" charset="0"/>
                <a:cs typeface="Times New Roman"/>
              </a:rPr>
              <a:t>Ило-парка</a:t>
            </a:r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0" y="34705"/>
            <a:ext cx="803210" cy="105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714" name="Picture 2" descr="C:\Users\User\Desktop\HZaF-0t3b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786058"/>
            <a:ext cx="5429288" cy="361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14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0"/>
            <a:ext cx="7056784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</a:pPr>
            <a:r>
              <a:rPr lang="ru-RU" sz="2200" b="1" dirty="0" smtClean="0">
                <a:latin typeface="Georgia" pitchFamily="18" charset="0"/>
              </a:rPr>
              <a:t>Газификация Олонецкого национального 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</a:pPr>
            <a:r>
              <a:rPr lang="ru-RU" sz="2200" b="1" dirty="0" smtClean="0">
                <a:latin typeface="Georgia" pitchFamily="18" charset="0"/>
              </a:rPr>
              <a:t>муниципального района</a:t>
            </a:r>
            <a:r>
              <a:rPr lang="ru-RU" altLang="ru-RU" sz="2200" b="1" dirty="0" smtClean="0"/>
              <a:t> </a:t>
            </a:r>
            <a:endParaRPr lang="ru-RU" altLang="ru-RU" sz="2200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55" y="3786190"/>
            <a:ext cx="3780862" cy="285751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Ольга\Desktop\для мэрии\IMG_3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20" y="3801239"/>
            <a:ext cx="3718250" cy="27886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7224" y="1142984"/>
            <a:ext cx="3414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b="1" dirty="0" smtClean="0">
                <a:latin typeface="Georgia" panose="02040502050405020303" pitchFamily="18" charset="0"/>
              </a:rPr>
              <a:t>Построено 7 межпоселковых сетей протяженностью 297,4 км.</a:t>
            </a:r>
            <a:endParaRPr lang="ru-RU" sz="1600" b="1" dirty="0" smtClean="0">
              <a:latin typeface="Georgia" panose="02040502050405020303" pitchFamily="18" charset="0"/>
              <a:ea typeface="Calibri"/>
              <a:cs typeface="Times New Roman"/>
            </a:endParaRPr>
          </a:p>
          <a:p>
            <a:r>
              <a:rPr lang="ru-RU" sz="1600" b="1" dirty="0" smtClean="0">
                <a:latin typeface="Georgia" panose="02040502050405020303" pitchFamily="18" charset="0"/>
                <a:cs typeface="Times New Roman"/>
              </a:rPr>
              <a:t>Установлено 46 газораспределительных пунктов.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3504" y="1142984"/>
            <a:ext cx="3573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Georgia" panose="02040502050405020303" pitchFamily="18" charset="0"/>
            </a:endParaRPr>
          </a:p>
          <a:p>
            <a:endParaRPr lang="ru-RU" sz="1600" b="1" dirty="0" smtClean="0">
              <a:latin typeface="Georgia" panose="02040502050405020303" pitchFamily="18" charset="0"/>
            </a:endParaRPr>
          </a:p>
          <a:p>
            <a:r>
              <a:rPr lang="ru-RU" sz="1600" b="1" dirty="0" smtClean="0">
                <a:latin typeface="Georgia" panose="02040502050405020303" pitchFamily="18" charset="0"/>
              </a:rPr>
              <a:t>Установлено </a:t>
            </a:r>
            <a:r>
              <a:rPr lang="ru-RU" sz="1600" b="1" dirty="0" smtClean="0">
                <a:latin typeface="Georgia" panose="02040502050405020303" pitchFamily="18" charset="0"/>
              </a:rPr>
              <a:t>19 блоков модульных газовых котельных.</a:t>
            </a:r>
          </a:p>
          <a:p>
            <a:endParaRPr lang="ru-RU" sz="1600" b="1" dirty="0" smtClean="0">
              <a:latin typeface="Georgia" panose="02040502050405020303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0" y="34705"/>
            <a:ext cx="803210" cy="105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4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1" y="3717032"/>
            <a:ext cx="4348589" cy="30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4979" y="195366"/>
            <a:ext cx="7676112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Жилищное строительство и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граждан жильем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00100" y="1857364"/>
            <a:ext cx="2428892" cy="15121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fontAlgn="auto"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</a:pPr>
            <a:r>
              <a:rPr lang="ru-RU" sz="1600" b="1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Введено в строй </a:t>
            </a:r>
            <a:r>
              <a:rPr lang="ru-RU" sz="16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7124,5 квадратных </a:t>
            </a:r>
            <a:r>
              <a:rPr lang="ru-RU" sz="1600" b="1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метров </a:t>
            </a:r>
            <a:r>
              <a:rPr lang="ru-RU" sz="1600" b="1" dirty="0" smtClean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жилья</a:t>
            </a:r>
            <a:endParaRPr lang="ru-RU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74" y="906330"/>
            <a:ext cx="4290490" cy="321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503214"/>
              </p:ext>
            </p:extLst>
          </p:nvPr>
        </p:nvGraphicFramePr>
        <p:xfrm>
          <a:off x="4429124" y="3714752"/>
          <a:ext cx="436540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06"/>
                <a:gridCol w="1109024"/>
                <a:gridCol w="871376"/>
              </a:tblGrid>
              <a:tr h="500066">
                <a:tc>
                  <a:txBody>
                    <a:bodyPr/>
                    <a:lstStyle/>
                    <a:p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До 2012 года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После 2012 года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7336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Количество многоквартирных домов, признанных аварийными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18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65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8192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В том числе в сельских поселениях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43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7336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В том числе в Олонецком</a:t>
                      </a:r>
                      <a:r>
                        <a:rPr lang="ru-RU" sz="1400" b="1" baseline="0" dirty="0" smtClean="0">
                          <a:latin typeface="Georgia" panose="02040502050405020303" pitchFamily="18" charset="0"/>
                        </a:rPr>
                        <a:t> городском поселении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15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22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6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9372" y="195366"/>
            <a:ext cx="7681718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Ж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илищное строительство и обеспечение</a:t>
            </a:r>
          </a:p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граждан жильем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6258"/>
            <a:ext cx="720497" cy="94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5" name="Picture 1" descr="C:\Users\User\Desktop\Рисунок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8575675" cy="6364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7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93457" y="195366"/>
            <a:ext cx="4583306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Муниципальное имущество</a:t>
            </a:r>
            <a:r>
              <a:rPr lang="ru-RU" alt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428992" y="714357"/>
            <a:ext cx="57150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Заключено: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-  13 договоров аренды имущества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-   16 договоров на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возмещение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коммунальных услуг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-   5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договора безвозмездного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пользования</a:t>
            </a:r>
          </a:p>
          <a:p>
            <a:pPr>
              <a:buFontTx/>
              <a:buChar char="-"/>
            </a:pP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1  договор хозяйственного ведения.</a:t>
            </a:r>
          </a:p>
          <a:p>
            <a:r>
              <a:rPr lang="ru-RU" b="1" u="sng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Доход от аренды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муниципальной собственности в 2018 г. –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4099,3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тыс. руб.</a:t>
            </a:r>
          </a:p>
          <a:p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от продажи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имущества –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860,0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На 01.01.2019 г. в реестре арендаторов земельных участков числится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1804 договора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Поступило доходов от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аренды земельных участков 4 982,00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тыс. руб. и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1047,00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тыс. руб. участков Олонецкого городского поселения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доходов от продажи земельных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участков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3577,00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тыс. руб. и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234,00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тыс. руб. участков Олонецкого городского поселения.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56 плановых и 16 внеплановых проверок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соблюдения требований земельного законодательства. Выявлено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30 нарушений</a:t>
            </a:r>
            <a:r>
              <a:rPr lang="ru-RU" sz="17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5181600"/>
            <a:ext cx="2786082" cy="1390672"/>
          </a:xfrm>
          <a:prstGeom prst="roundRect">
            <a:avLst/>
          </a:prstGeom>
          <a:noFill/>
        </p:spPr>
      </p:pic>
      <p:pic>
        <p:nvPicPr>
          <p:cNvPr id="19" name="Picture 6" descr="https://48.img.avito.st/432x324/625968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786058"/>
            <a:ext cx="2857520" cy="21431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2857520" cy="194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8822" y="195366"/>
            <a:ext cx="7832593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Муниципальный заказ для муниципальных нужд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8821" y="3040938"/>
            <a:ext cx="7435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980729"/>
            <a:ext cx="7704854" cy="193006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itchFamily="18" charset="0"/>
              </a:rPr>
              <a:t>Размещено 82 извещения о закупках на сумму 263 </a:t>
            </a:r>
            <a:r>
              <a:rPr lang="ru-RU" b="1" dirty="0" smtClean="0">
                <a:latin typeface="Georgia" pitchFamily="18" charset="0"/>
              </a:rPr>
              <a:t>689 549 рублей: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- </a:t>
            </a:r>
            <a:r>
              <a:rPr lang="ru-RU" b="1" dirty="0">
                <a:latin typeface="Georgia" pitchFamily="18" charset="0"/>
              </a:rPr>
              <a:t>11 запросов </a:t>
            </a:r>
            <a:r>
              <a:rPr lang="ru-RU" b="1" dirty="0" smtClean="0">
                <a:latin typeface="Georgia" pitchFamily="18" charset="0"/>
              </a:rPr>
              <a:t>котировок </a:t>
            </a:r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      - </a:t>
            </a:r>
            <a:r>
              <a:rPr lang="ru-RU" b="1" dirty="0">
                <a:latin typeface="Georgia" pitchFamily="18" charset="0"/>
              </a:rPr>
              <a:t>64 электронных </a:t>
            </a:r>
            <a:r>
              <a:rPr lang="ru-RU" b="1" dirty="0" smtClean="0">
                <a:latin typeface="Georgia" pitchFamily="18" charset="0"/>
              </a:rPr>
              <a:t>аукционов </a:t>
            </a:r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 - </a:t>
            </a:r>
            <a:r>
              <a:rPr lang="ru-RU" b="1" dirty="0">
                <a:latin typeface="Georgia" pitchFamily="18" charset="0"/>
              </a:rPr>
              <a:t>3 запроса </a:t>
            </a:r>
            <a:r>
              <a:rPr lang="ru-RU" b="1" dirty="0" smtClean="0">
                <a:latin typeface="Georgia" pitchFamily="18" charset="0"/>
              </a:rPr>
              <a:t>предложений </a:t>
            </a:r>
            <a:endParaRPr lang="ru-RU" b="1" dirty="0">
              <a:latin typeface="Georgia" pitchFamily="18" charset="0"/>
            </a:endParaRPr>
          </a:p>
          <a:p>
            <a:pPr algn="ctr"/>
            <a:r>
              <a:rPr lang="ru-RU" b="1" dirty="0">
                <a:latin typeface="Georgia" pitchFamily="18" charset="0"/>
              </a:rPr>
              <a:t> </a:t>
            </a:r>
            <a:r>
              <a:rPr lang="ru-RU" b="1" dirty="0" smtClean="0">
                <a:latin typeface="Georgia" pitchFamily="18" charset="0"/>
              </a:rPr>
              <a:t>          - 4 у </a:t>
            </a:r>
            <a:r>
              <a:rPr lang="ru-RU" b="1" dirty="0">
                <a:latin typeface="Georgia" pitchFamily="18" charset="0"/>
              </a:rPr>
              <a:t>единственного поставщика 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214686"/>
            <a:ext cx="7704854" cy="150019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itchFamily="18" charset="0"/>
              </a:rPr>
              <a:t>По результатам конкурентных процедур заключено контрактов на сумму 232 830 194 рубля. Экономия бюджетных средств составила 7 884 236 рублей или 3,28 </a:t>
            </a:r>
            <a:r>
              <a:rPr lang="ru-RU" b="1" dirty="0" smtClean="0">
                <a:latin typeface="Georgia" pitchFamily="18" charset="0"/>
              </a:rPr>
              <a:t>%.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4871090"/>
            <a:ext cx="7704854" cy="129421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Georgia" pitchFamily="18" charset="0"/>
              </a:rPr>
              <a:t>Заключено 145 муниципальных контрактов с единственным поставщиком </a:t>
            </a:r>
            <a:r>
              <a:rPr lang="ru-RU" b="1" dirty="0" smtClean="0">
                <a:latin typeface="Georgia" pitchFamily="18" charset="0"/>
              </a:rPr>
              <a:t>на </a:t>
            </a:r>
            <a:r>
              <a:rPr lang="ru-RU" b="1" dirty="0">
                <a:latin typeface="Georgia" pitchFamily="18" charset="0"/>
              </a:rPr>
              <a:t>общую сумму 6 166,58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2885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9100" y="53857"/>
            <a:ext cx="7601186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</a:pPr>
            <a:r>
              <a:rPr lang="ru-RU" sz="2200" b="1" dirty="0">
                <a:latin typeface="Georgia" pitchFamily="18" charset="0"/>
              </a:rPr>
              <a:t>Д</a:t>
            </a:r>
            <a:r>
              <a:rPr lang="ru-RU" sz="2200" b="1" dirty="0" smtClean="0">
                <a:latin typeface="Georgia" pitchFamily="18" charset="0"/>
              </a:rPr>
              <a:t>емографическая ситуация и уровень жизни населения</a:t>
            </a:r>
            <a:r>
              <a:rPr lang="ru-RU" altLang="ru-RU" sz="2200" b="1" dirty="0" smtClean="0">
                <a:latin typeface="Georgia" pitchFamily="18" charset="0"/>
              </a:rPr>
              <a:t> </a:t>
            </a:r>
            <a:endParaRPr lang="ru-RU" altLang="ru-RU" sz="2200" b="1" i="1" dirty="0">
              <a:latin typeface="Georg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0" y="34705"/>
            <a:ext cx="803210" cy="105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 descr="C:\Users\User\Desktop\Рисунок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71480"/>
            <a:ext cx="6369050" cy="3230563"/>
          </a:xfrm>
          <a:prstGeom prst="rect">
            <a:avLst/>
          </a:prstGeom>
          <a:noFill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643314"/>
            <a:ext cx="6286544" cy="302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00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071938" y="2714625"/>
          <a:ext cx="4857750" cy="165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520"/>
                <a:gridCol w="1193336"/>
                <a:gridCol w="1093894"/>
              </a:tblGrid>
              <a:tr h="30480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класс</a:t>
                      </a:r>
                      <a:endParaRPr lang="ru-RU" sz="1400" dirty="0"/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 класс</a:t>
                      </a:r>
                      <a:endParaRPr lang="ru-RU" sz="1400" dirty="0"/>
                    </a:p>
                  </a:txBody>
                  <a:tcPr marL="91439" marR="91439" marT="45721" marB="45721" anchor="ctr"/>
                </a:tc>
              </a:tr>
              <a:tr h="5181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Допущено к ГИА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255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(100,%)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83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(100%)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1" marB="45721"/>
                </a:tc>
              </a:tr>
              <a:tr h="5181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Средний балл</a:t>
                      </a:r>
                    </a:p>
                    <a:p>
                      <a:pPr lvl="1"/>
                      <a:r>
                        <a:rPr lang="ru-RU" sz="1400" dirty="0" smtClean="0">
                          <a:latin typeface="Georgia" pitchFamily="18" charset="0"/>
                        </a:rPr>
                        <a:t>русский</a:t>
                      </a:r>
                      <a:r>
                        <a:rPr lang="ru-RU" sz="1400" baseline="0" dirty="0" smtClean="0">
                          <a:latin typeface="Georgia" pitchFamily="18" charset="0"/>
                        </a:rPr>
                        <a:t> язык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31,2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72,3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1" marB="45721" anchor="ctr"/>
                </a:tc>
              </a:tr>
              <a:tr h="313030">
                <a:tc>
                  <a:txBody>
                    <a:bodyPr/>
                    <a:lstStyle/>
                    <a:p>
                      <a:pPr lvl="1"/>
                      <a:r>
                        <a:rPr lang="ru-RU" sz="1400" dirty="0" smtClean="0">
                          <a:latin typeface="Georgia" pitchFamily="18" charset="0"/>
                        </a:rPr>
                        <a:t>математика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15,3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48,9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1" marB="45721" anchor="ctr"/>
                </a:tc>
              </a:tr>
            </a:tbl>
          </a:graphicData>
        </a:graphic>
      </p:graphicFrame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5463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150" y="609600"/>
            <a:ext cx="8293100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8" name="TextBox 12"/>
          <p:cNvSpPr txBox="1">
            <a:spLocks noChangeArrowheads="1"/>
          </p:cNvSpPr>
          <p:nvPr/>
        </p:nvSpPr>
        <p:spPr bwMode="auto">
          <a:xfrm>
            <a:off x="3944760" y="195263"/>
            <a:ext cx="2252541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</a:pPr>
            <a:r>
              <a:rPr lang="ru-RU" sz="2200" dirty="0">
                <a:solidFill>
                  <a:srgbClr val="5968B0"/>
                </a:solidFill>
                <a:latin typeface="Georgia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Образование</a:t>
            </a:r>
            <a:endParaRPr lang="ru-RU" altLang="ru-RU" sz="2200" b="1" i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050" y="195263"/>
            <a:ext cx="0" cy="6662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4213" y="6742113"/>
            <a:ext cx="8459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4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17463"/>
            <a:ext cx="8763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2" name="Rectangle 3"/>
          <p:cNvSpPr txBox="1">
            <a:spLocks noChangeArrowheads="1"/>
          </p:cNvSpPr>
          <p:nvPr/>
        </p:nvSpPr>
        <p:spPr bwMode="auto">
          <a:xfrm>
            <a:off x="571500" y="857250"/>
            <a:ext cx="58578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b="1" dirty="0">
                <a:latin typeface="Georgia" pitchFamily="18" charset="0"/>
                <a:cs typeface="Times New Roman" pitchFamily="18" charset="0"/>
              </a:rPr>
              <a:t>Число дошкольников -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1325</a:t>
            </a:r>
            <a:endParaRPr lang="ru-RU" sz="1400" b="1" dirty="0">
              <a:latin typeface="Georgia" pitchFamily="18" charset="0"/>
              <a:cs typeface="Times New Roman" pitchFamily="18" charset="0"/>
            </a:endParaRPr>
          </a:p>
          <a:p>
            <a:pPr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Очередь на </a:t>
            </a:r>
            <a:r>
              <a:rPr lang="ru-RU" sz="1400" b="1" dirty="0">
                <a:latin typeface="Georgia" pitchFamily="18" charset="0"/>
              </a:rPr>
              <a:t>получение направления для зачисления в образовательную организацию </a:t>
            </a:r>
            <a:r>
              <a:rPr lang="ru-RU" sz="1400" b="1" dirty="0"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155 </a:t>
            </a: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детей  в возрасте от 1 года до 3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лет, в т. ч. </a:t>
            </a: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на получение места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в п</a:t>
            </a:r>
            <a:r>
              <a:rPr lang="ru-RU" sz="1400" b="1" dirty="0">
                <a:latin typeface="Georgia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Ильинский </a:t>
            </a:r>
            <a:r>
              <a:rPr lang="ru-RU" sz="1400" b="1" dirty="0">
                <a:latin typeface="Georgia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28 </a:t>
            </a:r>
            <a:r>
              <a:rPr lang="ru-RU" sz="1400" b="1" dirty="0">
                <a:latin typeface="Georgia" pitchFamily="18" charset="0"/>
                <a:cs typeface="Times New Roman" pitchFamily="18" charset="0"/>
              </a:rPr>
              <a:t>детей</a:t>
            </a:r>
          </a:p>
          <a:p>
            <a:pPr algn="ctr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14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3343" name="Rectangle 3"/>
          <p:cNvSpPr txBox="1">
            <a:spLocks noChangeArrowheads="1"/>
          </p:cNvSpPr>
          <p:nvPr/>
        </p:nvSpPr>
        <p:spPr bwMode="auto">
          <a:xfrm>
            <a:off x="4000500" y="2428875"/>
            <a:ext cx="50006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1400" b="1" dirty="0">
                <a:latin typeface="Georgia" pitchFamily="18" charset="0"/>
                <a:cs typeface="Times New Roman" pitchFamily="18" charset="0"/>
              </a:rPr>
              <a:t>Число обучающихся – </a:t>
            </a:r>
            <a:r>
              <a:rPr lang="ru-RU" sz="1400" b="1" dirty="0" smtClean="0">
                <a:latin typeface="Georgia" pitchFamily="18" charset="0"/>
                <a:cs typeface="Times New Roman" pitchFamily="18" charset="0"/>
              </a:rPr>
              <a:t>2439</a:t>
            </a:r>
            <a:endParaRPr lang="ru-RU" sz="1400" b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r="8000" b="19111"/>
          <a:stretch>
            <a:fillRect/>
          </a:stretch>
        </p:blipFill>
        <p:spPr bwMode="auto">
          <a:xfrm>
            <a:off x="571472" y="2500306"/>
            <a:ext cx="3286148" cy="1857388"/>
          </a:xfrm>
          <a:prstGeom prst="round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48128"/>
              </p:ext>
            </p:extLst>
          </p:nvPr>
        </p:nvGraphicFramePr>
        <p:xfrm>
          <a:off x="571500" y="4714875"/>
          <a:ext cx="4718073" cy="191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073"/>
              </a:tblGrid>
              <a:tr h="304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Количество образовательных организаций  - 2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7" marB="45727"/>
                </a:tc>
              </a:tr>
              <a:tr h="3048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Направления: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 marL="91439" marR="91439" marT="45727" marB="45727"/>
                </a:tc>
              </a:tr>
              <a:tr h="3904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itchFamily="18" charset="0"/>
                        </a:rPr>
                        <a:t>                 </a:t>
                      </a:r>
                      <a:r>
                        <a:rPr lang="ru-RU" sz="1300" dirty="0" smtClean="0">
                          <a:latin typeface="Georgia" pitchFamily="18" charset="0"/>
                        </a:rPr>
                        <a:t>технической направленности</a:t>
                      </a:r>
                      <a:endParaRPr lang="ru-RU" sz="1300" dirty="0">
                        <a:latin typeface="Georgia" pitchFamily="18" charset="0"/>
                      </a:endParaRPr>
                    </a:p>
                  </a:txBody>
                  <a:tcPr marL="91439" marR="91439" marT="45727" marB="45727"/>
                </a:tc>
              </a:tr>
              <a:tr h="304848">
                <a:tc>
                  <a:txBody>
                    <a:bodyPr/>
                    <a:lstStyle/>
                    <a:p>
                      <a:pPr marL="720725" lvl="4" indent="0">
                        <a:tabLst>
                          <a:tab pos="720725" algn="l"/>
                        </a:tabLst>
                      </a:pPr>
                      <a:r>
                        <a:rPr lang="ru-RU" sz="1300" dirty="0" smtClean="0">
                          <a:latin typeface="Georgia" pitchFamily="18" charset="0"/>
                        </a:rPr>
                        <a:t>спортивной направленности</a:t>
                      </a:r>
                      <a:endParaRPr lang="ru-RU" sz="1300" dirty="0">
                        <a:latin typeface="Georgia" pitchFamily="18" charset="0"/>
                      </a:endParaRPr>
                    </a:p>
                  </a:txBody>
                  <a:tcPr marL="91439" marR="91439" marT="45727" marB="45727"/>
                </a:tc>
              </a:tr>
              <a:tr h="304848">
                <a:tc>
                  <a:txBody>
                    <a:bodyPr/>
                    <a:lstStyle/>
                    <a:p>
                      <a:pPr marL="720725" lvl="4" indent="0"/>
                      <a:r>
                        <a:rPr lang="ru-RU" sz="1300" dirty="0" smtClean="0">
                          <a:latin typeface="Georgia" pitchFamily="18" charset="0"/>
                        </a:rPr>
                        <a:t>художественной направленности</a:t>
                      </a:r>
                      <a:endParaRPr lang="ru-RU" sz="1300" dirty="0">
                        <a:latin typeface="Georgia" pitchFamily="18" charset="0"/>
                      </a:endParaRPr>
                    </a:p>
                  </a:txBody>
                  <a:tcPr marL="91439" marR="91439" marT="45727" marB="45727"/>
                </a:tc>
              </a:tr>
              <a:tr h="304848">
                <a:tc>
                  <a:txBody>
                    <a:bodyPr/>
                    <a:lstStyle/>
                    <a:p>
                      <a:pPr marL="720725" lvl="4" indent="0"/>
                      <a:r>
                        <a:rPr lang="ru-RU" sz="1300" dirty="0" smtClean="0">
                          <a:latin typeface="Georgia" pitchFamily="18" charset="0"/>
                        </a:rPr>
                        <a:t>туристско – краеведческой направленности</a:t>
                      </a:r>
                      <a:endParaRPr lang="ru-RU" sz="1300" dirty="0">
                        <a:latin typeface="Georgia" pitchFamily="18" charset="0"/>
                      </a:endParaRPr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85813" y="642938"/>
            <a:ext cx="8143875" cy="288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ДОШКОЛЬНОЕ ОБРАЗОВАНИЕ</a:t>
            </a:r>
            <a:endParaRPr lang="ru-RU" alt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214554"/>
            <a:ext cx="8358188" cy="288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ОБЩЕЕ ОБРАЗОВАНИЕ</a:t>
            </a:r>
            <a:endParaRPr lang="ru-RU" alt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4429125"/>
            <a:ext cx="8358188" cy="288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alt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pp.userapi.com/c845417/v845417936/146034/XTCW12QIjw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6256" y="821279"/>
            <a:ext cx="2466296" cy="164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pp.userapi.com/c849336/v849336780/610f2/UB9YVdCCnZ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4718050"/>
            <a:ext cx="3111945" cy="2071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5886" y="0"/>
            <a:ext cx="7393371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Выборы Президента Российской Федерации и </a:t>
            </a:r>
          </a:p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b="1" dirty="0" smtClean="0">
                <a:latin typeface="Georgia" pitchFamily="18" charset="0"/>
              </a:rPr>
              <a:t>муниципальные выборы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6" y="8037"/>
            <a:ext cx="737626" cy="97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https://tacinsky.ikro.ru/netcat_files/4888/4928/76982e3637c6869571847d757aa086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4" y="761092"/>
            <a:ext cx="3762734" cy="2351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84" y="784547"/>
            <a:ext cx="3955893" cy="232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57" y="3308817"/>
            <a:ext cx="3104674" cy="340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12" descr="https://tacinsky.ikro.ru/netcat_files/4888/4928/76982e3637c6869571847d757aa0867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9" y="4015453"/>
            <a:ext cx="3762734" cy="2351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778864" y="4066323"/>
            <a:ext cx="3762734" cy="224997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80838" y="4568061"/>
            <a:ext cx="24190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Georgia" pitchFamily="18" charset="0"/>
              </a:rPr>
              <a:t>Муниципальные выборы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Georgia" pitchFamily="18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0" y="4059350"/>
            <a:ext cx="1557469" cy="21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2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31759" y="195366"/>
            <a:ext cx="4738798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изическая культура и спорт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11499" y="1052735"/>
            <a:ext cx="3468413" cy="23042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результатам </a:t>
            </a:r>
          </a:p>
          <a:p>
            <a:pPr marL="4572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Комплексного зачёта физкультурно-оздоровительных  мероприятий спортсмены Олонецкого района заняли первое место.</a:t>
            </a:r>
          </a:p>
          <a:p>
            <a:pPr marL="45720" indent="0" algn="ctr" fontAlgn="auto">
              <a:buNone/>
            </a:pPr>
            <a:endParaRPr lang="ru-RU" sz="1600" b="1" dirty="0" smtClean="0">
              <a:latin typeface="Georgia" panose="02040502050405020303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36" y="1052735"/>
            <a:ext cx="5120567" cy="2880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0588" y="4221088"/>
            <a:ext cx="798586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/>
              <a:t>Проведено </a:t>
            </a:r>
            <a:r>
              <a:rPr lang="ru-RU" sz="2000" b="1" dirty="0"/>
              <a:t>46 спортивных </a:t>
            </a:r>
            <a:r>
              <a:rPr lang="ru-RU" sz="2000" b="1" dirty="0" smtClean="0"/>
              <a:t>мероприятий, </a:t>
            </a:r>
            <a:r>
              <a:rPr lang="ru-RU" sz="2000" b="1" dirty="0"/>
              <a:t>в которых приняло участие 3113 </a:t>
            </a:r>
            <a:r>
              <a:rPr lang="ru-RU" sz="2000" b="1" dirty="0" smtClean="0"/>
              <a:t>человек. 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На </a:t>
            </a:r>
            <a:r>
              <a:rPr lang="ru-RU" sz="2000" b="1" dirty="0"/>
              <a:t>спортивные мероприятия из районного бюджета направлено </a:t>
            </a:r>
            <a:r>
              <a:rPr lang="ru-RU" sz="2000" b="1" dirty="0" smtClean="0"/>
              <a:t>136 </a:t>
            </a:r>
            <a:r>
              <a:rPr lang="ru-RU" sz="2000" b="1" dirty="0"/>
              <a:t>905,00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41551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31759" y="195366"/>
            <a:ext cx="4738798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Ф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изическая культура и спорт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714348" y="785794"/>
            <a:ext cx="7858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 2018 году проведены традиционные соревнования: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785786" y="1285860"/>
            <a:ext cx="80010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по настольному теннису - Турнир памяти А. Синцова (мужской и женский турниры), (23 спортсмена из г. Олонца, г. Лодейное Поле, г. Сортавала);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лыжный праздник на призы газеты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Олония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 в рамках всероссийской акции «Лыжня россии-2018»;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личное первенство по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кроссминтону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на снегу;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IV Зимняя Спартакиада пенсионеров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Олонецкого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национального муниципального района (4 команды из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Олонецкого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городского поселения,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Мегрегского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Туксинского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и Ильинского сельских поселений. Всего - 20 спортсменов);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в 25-й раз Олонец принимал Чемпионат Республики Карелии по зимнему картингу «Кольцо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Олонии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» (33 спортсмена из Олонца,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Олонецкого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района, Мурманской и Ленинградской областей. В командном зачете обучающиеся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Мотоклуба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«Риск» заняли 2 и 3 место).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714348" y="5214950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 территории района прошли традиционные спортивные акции «Мы выбираем спорт», «Всероссийский день снега», «День зимних видов спорта».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4531" y="195366"/>
            <a:ext cx="3762569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олодежная политика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28662" y="714356"/>
            <a:ext cx="3436812" cy="17145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Волонтерский отряд «Движение»</a:t>
            </a:r>
          </a:p>
          <a:p>
            <a:pPr marL="45720" indent="0" algn="ctr" fontAlgn="auto">
              <a:buFont typeface="Georgia" pitchFamily="18" charset="0"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itchFamily="18" charset="0"/>
              </a:rPr>
              <a:t>Еженедельный сбор по решению и планированию работы по социально-значимой деятельности.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214810" y="3357562"/>
            <a:ext cx="4669322" cy="1080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None/>
            </a:pPr>
            <a:endParaRPr lang="ru-RU" sz="1600" b="1" dirty="0" smtClean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572008"/>
            <a:ext cx="8643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fontAlgn="auto">
              <a:buNone/>
            </a:pPr>
            <a:endParaRPr lang="ru-RU" sz="1600" b="1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marL="45720" indent="0" fontAlgn="auto">
              <a:buNone/>
            </a:pPr>
            <a:endParaRPr lang="ru-RU" sz="1600" b="1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marL="45720" indent="0" fontAlgn="auto">
              <a:buNone/>
            </a:pPr>
            <a:r>
              <a:rPr lang="ru-RU" sz="1600" b="1" dirty="0" smtClean="0">
                <a:latin typeface="Georgia" panose="02040502050405020303" pitchFamily="18" charset="0"/>
                <a:cs typeface="Times New Roman" pitchFamily="18" charset="0"/>
              </a:rPr>
              <a:t>Советом организованны мероприятия:</a:t>
            </a:r>
          </a:p>
          <a:p>
            <a:pPr marL="45720" indent="0" fontAlgn="auto">
              <a:buFont typeface="Arial" pitchFamily="34" charset="0"/>
              <a:buChar char="•"/>
            </a:pPr>
            <a:r>
              <a:rPr lang="ru-RU" sz="1600" b="1" dirty="0" smtClean="0">
                <a:latin typeface="Georgia" panose="02040502050405020303" pitchFamily="18" charset="0"/>
                <a:cs typeface="Times New Roman" pitchFamily="18" charset="0"/>
              </a:rPr>
              <a:t> фестиваль молодежи «Радость»</a:t>
            </a:r>
          </a:p>
          <a:p>
            <a:pPr marL="45720" indent="0" fontAlgn="auto">
              <a:buFont typeface="Arial" pitchFamily="34" charset="0"/>
              <a:buChar char="•"/>
            </a:pPr>
            <a:r>
              <a:rPr lang="ru-RU" sz="1600" b="1" dirty="0" smtClean="0">
                <a:latin typeface="Georgia" panose="02040502050405020303" pitchFamily="18" charset="0"/>
                <a:cs typeface="Times New Roman" pitchFamily="18" charset="0"/>
              </a:rPr>
              <a:t> встреча членов Карельского   отделения  Российского союза сельской</a:t>
            </a:r>
          </a:p>
          <a:p>
            <a:pPr marL="45720" indent="0" fontAlgn="auto"/>
            <a:r>
              <a:rPr lang="ru-RU" sz="1600" b="1" dirty="0" smtClean="0">
                <a:latin typeface="Georgia" panose="02040502050405020303" pitchFamily="18" charset="0"/>
                <a:cs typeface="Times New Roman" pitchFamily="18" charset="0"/>
              </a:rPr>
              <a:t>   молодежи</a:t>
            </a:r>
          </a:p>
          <a:p>
            <a:pPr marL="45720" indent="0" fontAlgn="auto">
              <a:buFont typeface="Arial" pitchFamily="34" charset="0"/>
              <a:buChar char="•"/>
            </a:pPr>
            <a:r>
              <a:rPr lang="ru-RU" sz="1600" b="1" dirty="0" smtClean="0">
                <a:latin typeface="Georgia" panose="02040502050405020303" pitchFamily="18" charset="0"/>
                <a:cs typeface="Times New Roman" pitchFamily="18" charset="0"/>
              </a:rPr>
              <a:t> турнир по </a:t>
            </a:r>
            <a:r>
              <a:rPr lang="ru-RU" sz="1600" b="1" dirty="0" err="1" smtClean="0">
                <a:latin typeface="Georgia" panose="02040502050405020303" pitchFamily="18" charset="0"/>
                <a:cs typeface="Times New Roman" pitchFamily="18" charset="0"/>
              </a:rPr>
              <a:t>пейнтболу</a:t>
            </a:r>
            <a:r>
              <a:rPr lang="ru-RU" sz="1600" b="1" dirty="0" smtClean="0">
                <a:latin typeface="Georgia" panose="02040502050405020303" pitchFamily="18" charset="0"/>
                <a:cs typeface="Times New Roman" pitchFamily="18" charset="0"/>
              </a:rPr>
              <a:t> и Фестиваль  красок  в д. </a:t>
            </a:r>
            <a:r>
              <a:rPr lang="ru-RU" sz="1600" b="1" dirty="0" err="1" smtClean="0">
                <a:latin typeface="Georgia" panose="02040502050405020303" pitchFamily="18" charset="0"/>
                <a:cs typeface="Times New Roman" pitchFamily="18" charset="0"/>
              </a:rPr>
              <a:t>Нурмолицы</a:t>
            </a:r>
            <a:endParaRPr lang="ru-RU" sz="1600" b="1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marL="45720" indent="0" fontAlgn="auto">
              <a:buFont typeface="Arial" pitchFamily="34" charset="0"/>
              <a:buChar char="•"/>
            </a:pPr>
            <a:r>
              <a:rPr lang="ru-RU" sz="1600" b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Georgia" panose="02040502050405020303" pitchFamily="18" charset="0"/>
                <a:cs typeface="Times New Roman" pitchFamily="18" charset="0"/>
              </a:rPr>
              <a:t>квест</a:t>
            </a:r>
            <a:r>
              <a:rPr lang="ru-RU" sz="1600" b="1" dirty="0" smtClean="0">
                <a:latin typeface="Georgia" panose="02040502050405020303" pitchFamily="18" charset="0"/>
                <a:cs typeface="Times New Roman" pitchFamily="18" charset="0"/>
              </a:rPr>
              <a:t>-игра в рамках празднования Дня рождения города Олонца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8868"/>
            <a:ext cx="3650957" cy="2430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pp.userapi.com/c844616/v844616751/857bd/IVIqmKIWd-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024999"/>
            <a:ext cx="4427984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68" y="3264887"/>
            <a:ext cx="3856608" cy="2459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3542" y="195366"/>
            <a:ext cx="4041492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Georgia" pitchFamily="18" charset="0"/>
              </a:rPr>
              <a:t>Работа Совета ветеранов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55576" y="764705"/>
            <a:ext cx="8197862" cy="12012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fontAlgn="auto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Georgia" pitchFamily="18" charset="0"/>
              </a:rPr>
              <a:t>На 01.01.2019 года на территории </a:t>
            </a:r>
            <a:r>
              <a:rPr lang="ru-RU" sz="1600" b="1" dirty="0" err="1" smtClean="0">
                <a:solidFill>
                  <a:prstClr val="black"/>
                </a:solidFill>
                <a:latin typeface="Georgia" pitchFamily="18" charset="0"/>
              </a:rPr>
              <a:t>Олонецкого</a:t>
            </a:r>
            <a:r>
              <a:rPr lang="ru-RU" sz="1600" b="1" dirty="0" smtClean="0">
                <a:solidFill>
                  <a:prstClr val="black"/>
                </a:solidFill>
                <a:latin typeface="Georgia" pitchFamily="18" charset="0"/>
              </a:rPr>
              <a:t> национального муниципального района работает более 20 первичных организаций, которые объединяют более 7 тыс. пенсионеров.</a:t>
            </a:r>
          </a:p>
          <a:p>
            <a:pPr marL="45720" indent="0" algn="just" fontAlgn="auto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sz="1600" b="1" dirty="0" smtClean="0">
              <a:solidFill>
                <a:prstClr val="black"/>
              </a:solidFill>
              <a:latin typeface="Georgia" pitchFamily="18" charset="0"/>
            </a:endParaRPr>
          </a:p>
          <a:p>
            <a:pPr marL="45720" indent="0" algn="just" fontAlgn="auto"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sz="1600" b="1" dirty="0" smtClean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45720" indent="0" algn="just" fontAlgn="auto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sz="1600" b="1" dirty="0">
              <a:solidFill>
                <a:prstClr val="black"/>
              </a:solidFill>
              <a:latin typeface="Georgia" pitchFamily="18" charset="0"/>
              <a:cs typeface="Times New Roman" pitchFamily="18" charset="0"/>
            </a:endParaRPr>
          </a:p>
          <a:p>
            <a:pPr marL="45720" indent="0" algn="ctr" fontAlgn="auto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149504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err="1" smtClean="0">
                <a:solidFill>
                  <a:prstClr val="black"/>
                </a:solidFill>
                <a:latin typeface="Georgia" pitchFamily="18" charset="0"/>
              </a:rPr>
              <a:t>Олонецкий</a:t>
            </a:r>
            <a:r>
              <a:rPr lang="ru-RU" sz="1600" b="1" dirty="0" smtClean="0">
                <a:solidFill>
                  <a:prstClr val="black"/>
                </a:solidFill>
                <a:latin typeface="Georgia" pitchFamily="18" charset="0"/>
              </a:rPr>
              <a:t> районный Совет ветеранов состоит из 45 человек</a:t>
            </a:r>
            <a:endParaRPr lang="ru-RU" sz="16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1633" y="23220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latin typeface="Georgia" pitchFamily="18" charset="0"/>
              </a:rPr>
              <a:t>Вечер для участников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Georgia" pitchFamily="18" charset="0"/>
              </a:rPr>
              <a:t>афганских событий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Georgia" pitchFamily="18" charset="0"/>
              </a:rPr>
              <a:t>«Боль моей души – Афганистан»</a:t>
            </a:r>
            <a:endParaRPr lang="ru-RU" b="1" i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7" y="5818038"/>
            <a:ext cx="4170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prstClr val="black"/>
                </a:solidFill>
                <a:latin typeface="Georgia" pitchFamily="18" charset="0"/>
              </a:rPr>
              <a:t>Туристический слет ветеранов «Ладожский привал»</a:t>
            </a:r>
            <a:endParaRPr lang="ru-RU" b="1" i="1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72" y="2164532"/>
            <a:ext cx="4095024" cy="2698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72" y="4679934"/>
            <a:ext cx="4095024" cy="2088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130206" y="1787430"/>
            <a:ext cx="366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prstClr val="black"/>
                </a:solidFill>
                <a:latin typeface="Georgia" pitchFamily="18" charset="0"/>
              </a:rPr>
              <a:t>Конкурс «</a:t>
            </a:r>
            <a:r>
              <a:rPr lang="ru-RU" b="1" i="1" dirty="0" err="1" smtClean="0">
                <a:solidFill>
                  <a:prstClr val="black"/>
                </a:solidFill>
                <a:latin typeface="Georgia" pitchFamily="18" charset="0"/>
              </a:rPr>
              <a:t>Супербабушка</a:t>
            </a: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136166"/>
            <a:ext cx="3044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Развитие туризма </a:t>
            </a:r>
            <a:endParaRPr lang="ru-RU" sz="2200" b="1" dirty="0">
              <a:latin typeface="Georg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2" y="-20490"/>
            <a:ext cx="751808" cy="9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0496" y="692696"/>
            <a:ext cx="835364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latin typeface="Georgia" pitchFamily="18" charset="0"/>
              </a:rPr>
              <a:t>Олонец является </a:t>
            </a:r>
            <a:r>
              <a:rPr lang="ru-RU" sz="1400" b="1" dirty="0">
                <a:latin typeface="Georgia" pitchFamily="18" charset="0"/>
              </a:rPr>
              <a:t>столицей фестивалей: </a:t>
            </a:r>
            <a:r>
              <a:rPr lang="ru-RU" sz="1400" b="1" dirty="0" err="1" smtClean="0">
                <a:latin typeface="Georgia" pitchFamily="18" charset="0"/>
              </a:rPr>
              <a:t>экофестиваль</a:t>
            </a:r>
            <a:r>
              <a:rPr lang="ru-RU" sz="1400" b="1" dirty="0" smtClean="0">
                <a:latin typeface="Georgia" pitchFamily="18" charset="0"/>
              </a:rPr>
              <a:t> «</a:t>
            </a:r>
            <a:r>
              <a:rPr lang="ru-RU" sz="1400" b="1" dirty="0" err="1" smtClean="0">
                <a:latin typeface="Georgia" pitchFamily="18" charset="0"/>
              </a:rPr>
              <a:t>Олония</a:t>
            </a:r>
            <a:r>
              <a:rPr lang="ru-RU" sz="1400" b="1" dirty="0" smtClean="0">
                <a:latin typeface="Georgia" pitchFamily="18" charset="0"/>
              </a:rPr>
              <a:t> </a:t>
            </a:r>
            <a:r>
              <a:rPr lang="ru-RU" sz="1400" b="1" dirty="0">
                <a:latin typeface="Georgia" pitchFamily="18" charset="0"/>
              </a:rPr>
              <a:t>– гусиная столица» («</a:t>
            </a:r>
            <a:r>
              <a:rPr lang="fi-FI" sz="1400" b="1" dirty="0">
                <a:latin typeface="Georgia" pitchFamily="18" charset="0"/>
              </a:rPr>
              <a:t>Olonija – hanhiloin piälinnu</a:t>
            </a:r>
            <a:r>
              <a:rPr lang="ru-RU" sz="1400" b="1" dirty="0">
                <a:latin typeface="Georgia" pitchFamily="18" charset="0"/>
              </a:rPr>
              <a:t>»),  </a:t>
            </a:r>
            <a:r>
              <a:rPr lang="ru-RU" sz="1400" b="1" dirty="0" err="1">
                <a:latin typeface="Georgia" pitchFamily="18" charset="0"/>
              </a:rPr>
              <a:t>агрофестиваль</a:t>
            </a:r>
            <a:r>
              <a:rPr lang="ru-RU" sz="1400" b="1" dirty="0">
                <a:latin typeface="Georgia" pitchFamily="18" charset="0"/>
              </a:rPr>
              <a:t>  «</a:t>
            </a:r>
            <a:r>
              <a:rPr lang="ru-RU" sz="1400" b="1" dirty="0" err="1">
                <a:latin typeface="Georgia" pitchFamily="18" charset="0"/>
              </a:rPr>
              <a:t>Heinlehmai</a:t>
            </a:r>
            <a:r>
              <a:rPr lang="ru-RU" sz="1400" b="1" dirty="0">
                <a:latin typeface="Georgia" pitchFamily="18" charset="0"/>
              </a:rPr>
              <a:t>»,  </a:t>
            </a:r>
            <a:r>
              <a:rPr lang="ru-RU" sz="1400" b="1" dirty="0" smtClean="0">
                <a:latin typeface="Georgia" pitchFamily="18" charset="0"/>
              </a:rPr>
              <a:t>«Гонки на </a:t>
            </a:r>
            <a:r>
              <a:rPr lang="ru-RU" sz="1400" b="1" dirty="0" err="1" smtClean="0">
                <a:latin typeface="Georgia" pitchFamily="18" charset="0"/>
              </a:rPr>
              <a:t>Олонке</a:t>
            </a:r>
            <a:r>
              <a:rPr lang="ru-RU" sz="1400" b="1" dirty="0" smtClean="0">
                <a:latin typeface="Georgia" pitchFamily="18" charset="0"/>
              </a:rPr>
              <a:t>», туристский праздник «</a:t>
            </a:r>
            <a:r>
              <a:rPr lang="ru-RU" sz="1400" b="1" dirty="0" err="1" smtClean="0">
                <a:latin typeface="Georgia" pitchFamily="18" charset="0"/>
              </a:rPr>
              <a:t>Семиозерье</a:t>
            </a:r>
            <a:r>
              <a:rPr lang="ru-RU" sz="1400" b="1" dirty="0" smtClean="0">
                <a:latin typeface="Georgia" pitchFamily="18" charset="0"/>
              </a:rPr>
              <a:t>», зимний фестиваль «</a:t>
            </a:r>
            <a:r>
              <a:rPr lang="ru-RU" sz="1400" b="1" dirty="0" err="1" smtClean="0">
                <a:latin typeface="Georgia" pitchFamily="18" charset="0"/>
              </a:rPr>
              <a:t>Олонецкие</a:t>
            </a:r>
            <a:r>
              <a:rPr lang="ru-RU" sz="1400" b="1" dirty="0" smtClean="0">
                <a:latin typeface="Georgia" pitchFamily="18" charset="0"/>
              </a:rPr>
              <a:t> игры Дедов Морозов».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b="1" dirty="0" smtClean="0">
              <a:latin typeface="Georg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>
                <a:latin typeface="Georgia" pitchFamily="18" charset="0"/>
              </a:rPr>
              <a:t>Аналитическое агентство </a:t>
            </a:r>
            <a:r>
              <a:rPr lang="ru-RU" sz="1400" b="1" dirty="0" err="1">
                <a:latin typeface="Georgia" pitchFamily="18" charset="0"/>
              </a:rPr>
              <a:t>ТурСтат</a:t>
            </a:r>
            <a:r>
              <a:rPr lang="ru-RU" sz="1400" b="1" dirty="0">
                <a:latin typeface="Georgia" pitchFamily="18" charset="0"/>
              </a:rPr>
              <a:t> представило Лучшие События Начала Зимы, по уникальности и популярности праздников и фестивалей второе место занял Фестиваль «</a:t>
            </a:r>
            <a:r>
              <a:rPr lang="ru-RU" sz="1400" b="1" dirty="0" err="1">
                <a:latin typeface="Georgia" pitchFamily="18" charset="0"/>
              </a:rPr>
              <a:t>Олонецкие</a:t>
            </a:r>
            <a:r>
              <a:rPr lang="ru-RU" sz="1400" b="1" dirty="0">
                <a:latin typeface="Georgia" pitchFamily="18" charset="0"/>
              </a:rPr>
              <a:t> Морозные игры». </a:t>
            </a:r>
            <a:endParaRPr lang="ru-RU" sz="1400" b="1" dirty="0" smtClean="0">
              <a:latin typeface="Georg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400" b="1" dirty="0" smtClean="0">
              <a:latin typeface="Georg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latin typeface="Georgia" pitchFamily="18" charset="0"/>
              </a:rPr>
              <a:t>Аналитическое </a:t>
            </a:r>
            <a:r>
              <a:rPr lang="ru-RU" sz="1400" b="1" dirty="0">
                <a:latin typeface="Georgia" pitchFamily="18" charset="0"/>
              </a:rPr>
              <a:t>агентство «</a:t>
            </a:r>
            <a:r>
              <a:rPr lang="ru-RU" sz="1400" b="1" dirty="0" err="1">
                <a:latin typeface="Georgia" pitchFamily="18" charset="0"/>
              </a:rPr>
              <a:t>Смыслография</a:t>
            </a:r>
            <a:r>
              <a:rPr lang="ru-RU" sz="1400" b="1" dirty="0">
                <a:latin typeface="Georgia" pitchFamily="18" charset="0"/>
              </a:rPr>
              <a:t>» и коммуникационное агентство «АГТ» провели исследование присутствия сказочных новогодних персонажей в российских федеральных и региональных СМИ, по итогам которого </a:t>
            </a:r>
            <a:r>
              <a:rPr lang="ru-RU" sz="1400" b="1" dirty="0" err="1">
                <a:latin typeface="Georgia" pitchFamily="18" charset="0"/>
              </a:rPr>
              <a:t>Паккайне</a:t>
            </a:r>
            <a:r>
              <a:rPr lang="ru-RU" sz="1400" b="1" dirty="0">
                <a:latin typeface="Georgia" pitchFamily="18" charset="0"/>
              </a:rPr>
              <a:t> занял пятое место в рейтинге (1293 упоминания в 2018 году</a:t>
            </a:r>
            <a:r>
              <a:rPr lang="ru-RU" sz="1400" b="1" dirty="0" smtClean="0">
                <a:latin typeface="Georgia" pitchFamily="18" charset="0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400" b="1" dirty="0">
              <a:latin typeface="Georgia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b="1" dirty="0" smtClean="0">
                <a:latin typeface="Georgia" pitchFamily="18" charset="0"/>
              </a:rPr>
              <a:t>В </a:t>
            </a:r>
            <a:r>
              <a:rPr lang="ru-RU" sz="1400" b="1" dirty="0">
                <a:latin typeface="Georgia" pitchFamily="18" charset="0"/>
              </a:rPr>
              <a:t>районе создана единая информационная база о гостевых домах и гостиницах, </a:t>
            </a:r>
            <a:r>
              <a:rPr lang="ru-RU" sz="1400" b="1" dirty="0" smtClean="0">
                <a:latin typeface="Georgia" pitchFamily="18" charset="0"/>
              </a:rPr>
              <a:t>(функционируют </a:t>
            </a:r>
            <a:r>
              <a:rPr lang="ru-RU" sz="1400" b="1" dirty="0">
                <a:latin typeface="Georgia" pitchFamily="18" charset="0"/>
              </a:rPr>
              <a:t>28 гостевых домов и гостиниц, имеющих более 400 мест для </a:t>
            </a:r>
            <a:r>
              <a:rPr lang="ru-RU" sz="1400" b="1" dirty="0" smtClean="0">
                <a:latin typeface="Georgia" pitchFamily="18" charset="0"/>
              </a:rPr>
              <a:t>размещения).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" y="4653136"/>
            <a:ext cx="2917464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11" y="4631717"/>
            <a:ext cx="325788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95" y="4611085"/>
            <a:ext cx="2812705" cy="1964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1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-33033" y="-17925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87254" y="195366"/>
            <a:ext cx="3810659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Юридическое обеспечение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42910" y="4857760"/>
            <a:ext cx="83550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Georgia" panose="02040502050405020303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11471382"/>
              </p:ext>
            </p:extLst>
          </p:nvPr>
        </p:nvGraphicFramePr>
        <p:xfrm>
          <a:off x="4357686" y="857232"/>
          <a:ext cx="4786314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837346"/>
              </p:ext>
            </p:extLst>
          </p:nvPr>
        </p:nvGraphicFramePr>
        <p:xfrm>
          <a:off x="651360" y="980728"/>
          <a:ext cx="4134954" cy="273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50" y="2924944"/>
            <a:ext cx="4553678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55" y="3284984"/>
            <a:ext cx="3385544" cy="239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2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-33033" y="-17925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0456" y="195366"/>
            <a:ext cx="5944256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рганизация муниципального управления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42910" y="4572008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anose="02040502050405020303" pitchFamily="18" charset="0"/>
                <a:cs typeface="Times New Roman" pitchFamily="18" charset="0"/>
              </a:rPr>
              <a:t>Зарегистрировано 2750 письменных обращений граждан (в 2017 году – 1886).</a:t>
            </a:r>
          </a:p>
          <a:p>
            <a:pPr algn="just"/>
            <a:endParaRPr lang="ru-RU" b="1" dirty="0" smtClean="0">
              <a:latin typeface="Georgia" panose="02040502050405020303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Georgia" panose="02040502050405020303" pitchFamily="18" charset="0"/>
                <a:cs typeface="Times New Roman" pitchFamily="18" charset="0"/>
              </a:rPr>
              <a:t>Главой администрации проводится ежемесячный прием граждан, принято 142 человека </a:t>
            </a:r>
          </a:p>
        </p:txBody>
      </p:sp>
      <p:pic>
        <p:nvPicPr>
          <p:cNvPr id="39937" name="Picture 1" descr="C:\Users\User\Desktop\Рисунок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2"/>
            <a:ext cx="4643438" cy="3211618"/>
          </a:xfrm>
          <a:prstGeom prst="rect">
            <a:avLst/>
          </a:prstGeom>
          <a:noFill/>
        </p:spPr>
      </p:pic>
      <p:pic>
        <p:nvPicPr>
          <p:cNvPr id="39938" name="Picture 2" descr="C:\Users\User\Desktop\Рисунок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6575" y="428604"/>
            <a:ext cx="4797425" cy="4151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3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-33033" y="-17925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42192" y="195366"/>
            <a:ext cx="4713150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Основные з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адачи на 2019 год</a:t>
            </a:r>
            <a:endParaRPr lang="ru-RU" altLang="ru-RU" sz="2200" b="1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669360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27295637"/>
              </p:ext>
            </p:extLst>
          </p:nvPr>
        </p:nvGraphicFramePr>
        <p:xfrm>
          <a:off x="4772836" y="764704"/>
          <a:ext cx="42439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83568" y="692696"/>
            <a:ext cx="8266229" cy="5616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algn="just" fontAlgn="auto"/>
            <a:endParaRPr lang="ru-RU" sz="1800" b="1" dirty="0" smtClean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558541"/>
            <a:ext cx="7806797" cy="611081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" indent="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Исполнение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бюджета Олонецкого национального муниципального района в утвержденных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параметрах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  <a:p>
            <a:pPr marL="45720" indent="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Разработка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и утверждение Генеральных планов и Правил землепользования и застройки в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Куйтежском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, Михайловском,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Кткозерском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и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Коверском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сельских поселениях</a:t>
            </a:r>
          </a:p>
          <a:p>
            <a:pPr marL="45720" indent="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Дальнейшая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реализация на территории района Программы поддержки местных инициатив и программы «Формирование комфортной городской среды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</a:p>
          <a:p>
            <a:pPr marL="45720" indent="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Проведение мероприятий по переводу 7 домов в городе Олонце и </a:t>
            </a:r>
            <a:r>
              <a:rPr lang="ru-RU" dirty="0" err="1" smtClean="0">
                <a:solidFill>
                  <a:schemeClr val="tx1"/>
                </a:solidFill>
                <a:latin typeface="Georgia" pitchFamily="18" charset="0"/>
              </a:rPr>
              <a:t>Олонецком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районе на природное газоснабжение</a:t>
            </a:r>
          </a:p>
          <a:p>
            <a:pPr marL="45720" indent="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</a:rPr>
              <a:t>  Строительство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  <a:ea typeface="Calibri"/>
              </a:rPr>
              <a:t>уличной газораспределительной сети в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  <a:ea typeface="Calibri"/>
              </a:rPr>
              <a:t>сельских поселениях и Олонецком городском поселении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  <a:p>
            <a:pPr marL="45720" inden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Продолжение работ по реконструкции  легкоатлетического 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ядра стадиона в г.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Олоне</a:t>
            </a: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ц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  Продолжение работ по реконструкции КОС в с. Видлица</a:t>
            </a:r>
          </a:p>
          <a:p>
            <a:pPr marL="45720" indent="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Georgia" pitchFamily="18" charset="0"/>
              </a:rPr>
              <a:t>Строительство детского сада в п. Ильинский</a:t>
            </a:r>
            <a:endParaRPr lang="ru-RU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гения\Desktop\Презентация\Тема\Слай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" y="-126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6786" y="769520"/>
            <a:ext cx="4804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" y="-129455"/>
            <a:ext cx="1029841" cy="135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pp.userapi.com/c845524/v845524070/fd959/NZZ4U7Ym1f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8" y="1556792"/>
            <a:ext cx="3960082" cy="2635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taxitoday.ru/imag/olonec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00" y="1525059"/>
            <a:ext cx="4049094" cy="2699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ostop.ru/wp-content/uploads/2018/09/dostoprimechatelnosti-olonca-e15378799269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54" y="3922427"/>
            <a:ext cx="4128292" cy="282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1538" y="0"/>
            <a:ext cx="744438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altLang="ru-RU" sz="2200" b="1" dirty="0">
                <a:solidFill>
                  <a:srgbClr val="333300"/>
                </a:solidFill>
                <a:latin typeface="Georgia" panose="02040502050405020303" pitchFamily="18" charset="0"/>
              </a:rPr>
              <a:t>Основные экономические и социальные показатели  </a:t>
            </a:r>
            <a:endParaRPr lang="ru-RU" altLang="ru-RU" sz="2200" b="1" i="1" dirty="0">
              <a:solidFill>
                <a:srgbClr val="333300"/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571480"/>
            <a:ext cx="7632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Оборот организаций всех видов деятельности составил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3960,6</a:t>
            </a: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 миллиона рублей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Индекс производства составил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  <a:cs typeface="Times New Roman" panose="02020603050405020304" pitchFamily="18" charset="0"/>
              </a:rPr>
              <a:t>107,4%</a:t>
            </a:r>
            <a:endParaRPr lang="ru-RU" sz="2000" b="1" dirty="0">
              <a:solidFill>
                <a:prstClr val="black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5" y="0"/>
            <a:ext cx="753653" cy="9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 descr="http://www.babaevo-adm.ru/wp-content/uploads/2018/08/8ee1622798ac660e50827ba8cec8c7ef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574021"/>
            <a:ext cx="1714512" cy="1283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2" name="Picture 6" descr="http://novosti33.ru/wp-content/uploads/2016/01/3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597088"/>
            <a:ext cx="1937571" cy="1260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4" name="Picture 8" descr="https://pp.userapi.com/c849532/v849532363/a9773/l6Lo0mc91r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574125"/>
            <a:ext cx="1928826" cy="1283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 descr="https://www.fertilizerdaily.ru/wp-content/uploads/2017/12/RazvitieFarm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572116"/>
            <a:ext cx="192882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Рисунок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1428737"/>
            <a:ext cx="8572528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6045" y="181890"/>
            <a:ext cx="744438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altLang="ru-RU" sz="22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Развитие агропромышленного комплекса  </a:t>
            </a:r>
            <a:endParaRPr lang="ru-RU" altLang="ru-RU" sz="2200" b="1" i="1" dirty="0">
              <a:solidFill>
                <a:srgbClr val="333300"/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7" y="-21222"/>
            <a:ext cx="790188" cy="104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 descr="http://www.savelevo-fish.ru/upload/medialibrary/5af/5af20946eddc1f81616a168769514f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079705"/>
            <a:ext cx="2609188" cy="1778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2" name="Picture 4" descr="http://rk.karelia.ru/wp-content/uploads/2016/01/korov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127002"/>
            <a:ext cx="2500330" cy="173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4" name="Picture 6" descr="http://troitsk-rayon.ru/Upload/images/%D0%9E%D0%B1%D0%BB%D0%B0%D1%81%D1%82%D0%BD%D0%BE%D0%B9%20%D0%BA%D0%BE%D0%BD%D0%BA%D1%83%D1%80%D1%81-2014.%20%D0%AD%D1%82%D0%B0%D0%BF%20%D0%B4%D0%BE%D0%B5%D0%BD%D0%B8%D1%8F%20%D0%BA%D0%BE%D1%80%D0%BE%D0%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5125813"/>
            <a:ext cx="2571768" cy="1732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714356"/>
            <a:ext cx="6368187" cy="443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3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5852" y="142852"/>
            <a:ext cx="6968286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Поддержка малого и среднего бизнеса</a:t>
            </a:r>
          </a:p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</a:pPr>
            <a:endParaRPr lang="ru-RU" altLang="ru-RU" sz="1400" b="1" dirty="0" smtClean="0">
              <a:latin typeface="Georgia" pitchFamily="18" charset="0"/>
            </a:endParaRPr>
          </a:p>
          <a:p>
            <a:pPr lvl="0" algn="ctr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</a:pPr>
            <a:r>
              <a:rPr lang="ru-RU" altLang="ru-RU" b="1" dirty="0" smtClean="0">
                <a:latin typeface="Georgia" pitchFamily="18" charset="0"/>
              </a:rPr>
              <a:t>Предоставление грантов начинающим субъектам малого и среднего  предпринимательства </a:t>
            </a:r>
            <a:endParaRPr lang="ru-RU" altLang="ru-RU" b="1" i="1" dirty="0">
              <a:latin typeface="Georg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15987"/>
              </p:ext>
            </p:extLst>
          </p:nvPr>
        </p:nvGraphicFramePr>
        <p:xfrm>
          <a:off x="605998" y="1285860"/>
          <a:ext cx="8070458" cy="552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666"/>
                <a:gridCol w="720080"/>
                <a:gridCol w="936104"/>
                <a:gridCol w="1080120"/>
                <a:gridCol w="1080120"/>
                <a:gridCol w="1165456"/>
                <a:gridCol w="1137609"/>
                <a:gridCol w="1009303"/>
              </a:tblGrid>
              <a:tr h="32432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Кол-во заявок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(ед.)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победи-телей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(ед.)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Кол-во  новых рабочих мест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Сумма грантов, ВСЕГО 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rgbClr val="333300"/>
                          </a:solidFill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в том числе средства</a:t>
                      </a:r>
                      <a:endParaRPr lang="ru-RU" sz="1000" b="0" dirty="0">
                        <a:solidFill>
                          <a:srgbClr val="333300"/>
                        </a:solidFill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995257">
                <a:tc vMerge="1">
                  <a:txBody>
                    <a:bodyPr/>
                    <a:lstStyle/>
                    <a:p>
                      <a:endParaRPr lang="ru-RU" sz="1800" b="0" i="1" dirty="0">
                        <a:solidFill>
                          <a:srgbClr val="33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33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3333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36" marR="914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1436" marR="914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ФБ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РК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МБ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18718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33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2012</a:t>
                      </a:r>
                      <a:endParaRPr lang="ru-RU" sz="1600" b="1" i="0" dirty="0">
                        <a:solidFill>
                          <a:srgbClr val="0033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1 668,30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1 231,70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336,60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3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2013</a:t>
                      </a:r>
                      <a:endParaRPr lang="ru-RU" sz="1600" b="1" dirty="0">
                        <a:solidFill>
                          <a:srgbClr val="0033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4 515,00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4 315,00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 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200,00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3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b="1" dirty="0">
                        <a:solidFill>
                          <a:srgbClr val="0033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3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b="1" dirty="0">
                        <a:solidFill>
                          <a:srgbClr val="0033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2 135,50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1 935,50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200,00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3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b="1" dirty="0">
                        <a:solidFill>
                          <a:srgbClr val="0033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741,79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394,81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146,97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200,00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3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b="1" dirty="0">
                        <a:solidFill>
                          <a:srgbClr val="0033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1 862,35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1 662,35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200,00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33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b="1" dirty="0">
                        <a:solidFill>
                          <a:srgbClr val="0033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1 111,65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1 011,65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100,00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686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rgbClr val="003399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dirty="0">
                        <a:solidFill>
                          <a:srgbClr val="003399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77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37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69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91436" marR="91436" marT="45698" marB="45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12 134,61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7 877,02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3 157,59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Times New Roman"/>
                          <a:cs typeface="Times New Roman" pitchFamily="18" charset="0"/>
                        </a:rPr>
                        <a:t>1 100,0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0" y="2689"/>
            <a:ext cx="875218" cy="115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8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16045" y="181890"/>
            <a:ext cx="744438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Инвестиции</a:t>
            </a:r>
            <a:r>
              <a:rPr lang="ru-RU" altLang="ru-RU" sz="22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  </a:t>
            </a:r>
            <a:endParaRPr lang="ru-RU" altLang="ru-RU" sz="2200" b="1" i="1" dirty="0">
              <a:solidFill>
                <a:srgbClr val="333300"/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4" y="54400"/>
            <a:ext cx="860450" cy="113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604" y="785794"/>
            <a:ext cx="6992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На развитие экономики и социальной сферы в </a:t>
            </a:r>
            <a:r>
              <a:rPr lang="ru-RU" sz="2000" dirty="0" smtClean="0">
                <a:latin typeface="Georgia" panose="02040502050405020303" pitchFamily="18" charset="0"/>
              </a:rPr>
              <a:t>2018 году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>
                <a:latin typeface="Georgia" panose="02040502050405020303" pitchFamily="18" charset="0"/>
              </a:rPr>
              <a:t>использовано </a:t>
            </a:r>
            <a:r>
              <a:rPr lang="ru-RU" sz="2000" b="1" dirty="0" smtClean="0">
                <a:latin typeface="Georgia" panose="02040502050405020303" pitchFamily="18" charset="0"/>
              </a:rPr>
              <a:t>399,9 млн.рублей  </a:t>
            </a:r>
            <a:r>
              <a:rPr lang="ru-RU" sz="2000" dirty="0" smtClean="0">
                <a:latin typeface="Georgia" panose="02040502050405020303" pitchFamily="18" charset="0"/>
              </a:rPr>
              <a:t>инвестиций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в </a:t>
            </a:r>
            <a:r>
              <a:rPr lang="ru-RU" sz="2000" dirty="0">
                <a:latin typeface="Georgia" panose="02040502050405020303" pitchFamily="18" charset="0"/>
              </a:rPr>
              <a:t>основной </a:t>
            </a:r>
            <a:r>
              <a:rPr lang="ru-RU" sz="2000" dirty="0" smtClean="0">
                <a:latin typeface="Georgia" panose="02040502050405020303" pitchFamily="18" charset="0"/>
              </a:rPr>
              <a:t>капитал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429132"/>
            <a:ext cx="3135862" cy="226016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500570"/>
            <a:ext cx="3984803" cy="21580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Рисунок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714488"/>
            <a:ext cx="6973887" cy="3236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0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4135" y="195366"/>
            <a:ext cx="7978394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доходной части бюджета по всем </a:t>
            </a:r>
          </a:p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видам доходов, тыс. руб.</a:t>
            </a:r>
            <a:r>
              <a:rPr lang="ru-RU" alt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Левая фигурная скобка 21"/>
          <p:cNvSpPr/>
          <p:nvPr/>
        </p:nvSpPr>
        <p:spPr>
          <a:xfrm>
            <a:off x="1835696" y="4509120"/>
            <a:ext cx="1008112" cy="144016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9552" y="501317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747 </a:t>
            </a:r>
            <a:r>
              <a:rPr lang="ru-RU" sz="2000" b="1" dirty="0" smtClean="0">
                <a:latin typeface="Georgia" pitchFamily="18" charset="0"/>
              </a:rPr>
              <a:t>826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080" y="3284984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Безвозмездные поступления из вышестоящего бюджета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4099" name="Picture 3" descr="C:\Users\User\Desktop\Рисунок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290"/>
            <a:ext cx="7577137" cy="3900487"/>
          </a:xfrm>
          <a:prstGeom prst="rect">
            <a:avLst/>
          </a:prstGeom>
          <a:noFill/>
        </p:spPr>
      </p:pic>
      <p:pic>
        <p:nvPicPr>
          <p:cNvPr id="4100" name="Picture 4" descr="C:\Users\User\Desktop\Рисунок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714752"/>
            <a:ext cx="6278563" cy="2932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7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8735" y="195366"/>
            <a:ext cx="7327647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доходной части бюджета по всем </a:t>
            </a:r>
          </a:p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видам доходов</a:t>
            </a:r>
            <a:r>
              <a:rPr lang="ru-RU" alt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355074" y="90633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Основные источники поступлений, тыс. руб.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122" name="Picture 2" descr="C:\Users\User\Desktop\Рисунок1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14422"/>
            <a:ext cx="8015287" cy="529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1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0" y="0"/>
            <a:ext cx="524784" cy="6858000"/>
          </a:xfrm>
          <a:prstGeom prst="snip2DiagRect">
            <a:avLst/>
          </a:prstGeom>
          <a:solidFill>
            <a:srgbClr val="6B9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11499" y="608834"/>
            <a:ext cx="8292949" cy="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1604" y="214290"/>
            <a:ext cx="6173485" cy="36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ct val="60000"/>
            </a:pPr>
            <a:r>
              <a:rPr lang="ru-RU" dirty="0" smtClean="0">
                <a:solidFill>
                  <a:srgbClr val="212745">
                    <a:lumMod val="60000"/>
                    <a:lumOff val="40000"/>
                  </a:srgbClr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Исполнение расходной части бюджета</a:t>
            </a:r>
            <a:endParaRPr lang="ru-RU" altLang="ru-RU" sz="2200" b="1" i="1" dirty="0">
              <a:solidFill>
                <a:prstClr val="black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36496" y="195366"/>
            <a:ext cx="0" cy="6662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3568" y="6741368"/>
            <a:ext cx="8460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8955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-17925"/>
            <a:ext cx="875917" cy="1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" name="Диаграмма 23"/>
          <p:cNvGraphicFramePr/>
          <p:nvPr/>
        </p:nvGraphicFramePr>
        <p:xfrm>
          <a:off x="1428728" y="571480"/>
          <a:ext cx="6643734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43108" y="64291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Расходы бюджета всего 879 122,4 тыс. руб.  </a:t>
            </a:r>
            <a:endParaRPr lang="ru-RU" b="1" dirty="0">
              <a:latin typeface="Georgia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285852" y="3714752"/>
          <a:ext cx="7000924" cy="2868416"/>
        </p:xfrm>
        <a:graphic>
          <a:graphicData uri="http://schemas.openxmlformats.org/drawingml/2006/table">
            <a:tbl>
              <a:tblPr/>
              <a:tblGrid>
                <a:gridCol w="5786478"/>
                <a:gridCol w="1214446"/>
              </a:tblGrid>
              <a:tr h="213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Georgia"/>
                        </a:rPr>
                        <a:t>заработная плата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372 481,1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Georgia"/>
                        </a:rPr>
                        <a:t>оплата коммунальных услуг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65 841,4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Georgia"/>
                        </a:rPr>
                        <a:t>содержание имущества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8 529,4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Georgia"/>
                        </a:rPr>
                        <a:t>прочие </a:t>
                      </a:r>
                      <a:r>
                        <a:rPr lang="ru-RU" sz="1400" b="1" i="0" u="none" strike="noStrike" dirty="0" smtClean="0">
                          <a:latin typeface="Georgia"/>
                        </a:rPr>
                        <a:t>расходы (медосмотры, </a:t>
                      </a:r>
                      <a:r>
                        <a:rPr lang="ru-RU" sz="1400" b="1" i="0" u="none" strike="noStrike" dirty="0" err="1" smtClean="0">
                          <a:latin typeface="Georgia"/>
                        </a:rPr>
                        <a:t>прогр</a:t>
                      </a:r>
                      <a:r>
                        <a:rPr lang="ru-RU" sz="1400" b="1" i="0" u="none" strike="noStrike" dirty="0" smtClean="0">
                          <a:latin typeface="Georgia"/>
                        </a:rPr>
                        <a:t>. </a:t>
                      </a:r>
                      <a:r>
                        <a:rPr lang="ru-RU" sz="1400" b="1" i="0" u="none" strike="noStrike" dirty="0" err="1" smtClean="0">
                          <a:latin typeface="Georgia"/>
                        </a:rPr>
                        <a:t>обесп</a:t>
                      </a:r>
                      <a:r>
                        <a:rPr lang="ru-RU" sz="1400" b="1" i="0" u="none" strike="noStrike" dirty="0" smtClean="0">
                          <a:latin typeface="Georgia"/>
                        </a:rPr>
                        <a:t>., охрана и др.)</a:t>
                      </a:r>
                      <a:endParaRPr lang="ru-RU" sz="1400" b="1" i="0" u="none" strike="noStrike" dirty="0">
                        <a:latin typeface="Georgi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36 941,1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Georgia"/>
                        </a:rPr>
                        <a:t>дотации поселениям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11 604,0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Georgia"/>
                        </a:rPr>
                        <a:t>субсидии на выполнение муниципального задания бюджетными организациями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98 675,2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Georgia"/>
                        </a:rPr>
                        <a:t>адресная социальная помощь малоимущим семьям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10 009,1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Georgia"/>
                        </a:rPr>
                        <a:t>меры поддержки малого и среднего предпринимательства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1 111,6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0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Georgia"/>
                        </a:rPr>
                        <a:t>переселение граждан из аварийного жилого фонда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30 608,2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Georgia"/>
                        </a:rPr>
                        <a:t>ППМИ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latin typeface="Calibri" pitchFamily="34" charset="0"/>
                        </a:rPr>
                        <a:t>686,2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Georgia"/>
                        </a:rPr>
                        <a:t>развитие образования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Calibri" pitchFamily="34" charset="0"/>
                        </a:rPr>
                        <a:t>4 210,5</a:t>
                      </a:r>
                      <a:endParaRPr lang="ru-RU" sz="1600" b="1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57356" y="3286124"/>
            <a:ext cx="608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Затраты по основным направлениям, тыс. руб.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15815</TotalTime>
  <Words>1503</Words>
  <Application>Microsoft Office PowerPoint</Application>
  <PresentationFormat>Экран (4:3)</PresentationFormat>
  <Paragraphs>311</Paragraphs>
  <Slides>28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 Office</vt:lpstr>
      <vt:lpstr>6_Воздушный поток</vt:lpstr>
      <vt:lpstr>7_Воздушный поток</vt:lpstr>
      <vt:lpstr>8_Воздушный поток</vt:lpstr>
      <vt:lpstr>Об итогах социально-экономического развития Олонецкого национального  муниципального района за 2018 год и задачах на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778</cp:revision>
  <cp:lastPrinted>2016-03-21T11:42:29Z</cp:lastPrinted>
  <dcterms:created xsi:type="dcterms:W3CDTF">2011-11-27T18:10:34Z</dcterms:created>
  <dcterms:modified xsi:type="dcterms:W3CDTF">2019-03-26T13:50:49Z</dcterms:modified>
</cp:coreProperties>
</file>