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5"/>
  </p:notesMasterIdLst>
  <p:handoutMasterIdLst>
    <p:handoutMasterId r:id="rId26"/>
  </p:handoutMasterIdLst>
  <p:sldIdLst>
    <p:sldId id="256" r:id="rId2"/>
    <p:sldId id="556" r:id="rId3"/>
    <p:sldId id="518" r:id="rId4"/>
    <p:sldId id="562" r:id="rId5"/>
    <p:sldId id="563" r:id="rId6"/>
    <p:sldId id="527" r:id="rId7"/>
    <p:sldId id="516" r:id="rId8"/>
    <p:sldId id="522" r:id="rId9"/>
    <p:sldId id="523" r:id="rId10"/>
    <p:sldId id="530" r:id="rId11"/>
    <p:sldId id="542" r:id="rId12"/>
    <p:sldId id="543" r:id="rId13"/>
    <p:sldId id="544" r:id="rId14"/>
    <p:sldId id="545" r:id="rId15"/>
    <p:sldId id="546" r:id="rId16"/>
    <p:sldId id="559" r:id="rId17"/>
    <p:sldId id="552" r:id="rId18"/>
    <p:sldId id="551" r:id="rId19"/>
    <p:sldId id="560" r:id="rId20"/>
    <p:sldId id="554" r:id="rId21"/>
    <p:sldId id="553" r:id="rId22"/>
    <p:sldId id="558" r:id="rId23"/>
    <p:sldId id="557" r:id="rId24"/>
  </p:sldIdLst>
  <p:sldSz cx="9144000" cy="5143500" type="screen16x9"/>
  <p:notesSz cx="6797675" cy="9926638"/>
  <p:defaultTextStyle>
    <a:defPPr>
      <a:defRPr lang="ru-RU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9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2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79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7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CF4520"/>
    <a:srgbClr val="0066CC"/>
    <a:srgbClr val="69B3E7"/>
    <a:srgbClr val="C2D7F0"/>
    <a:srgbClr val="FF3300"/>
    <a:srgbClr val="0000FF"/>
    <a:srgbClr val="3B6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22" autoAdjust="0"/>
  </p:normalViewPr>
  <p:slideViewPr>
    <p:cSldViewPr>
      <p:cViewPr>
        <p:scale>
          <a:sx n="136" d="100"/>
          <a:sy n="136" d="100"/>
        </p:scale>
        <p:origin x="-906" y="-2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640" y="-9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handoutMaster" Target="handoutMasters/handout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7740C-447F-4C55-8B72-D820871A6AFF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74DE3-BBAA-4D95-848D-8BB712E61F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8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72714-22F5-4712-B66E-AF22B14B51C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C14D-5557-42E2-AD8C-2A1F1CA21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6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7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7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2.wdp" /><Relationship Id="rId4" Type="http://schemas.openxmlformats.org/officeDocument/2006/relationships/image" Target="../media/image4.png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7"/>
          </a:xfrm>
        </p:spPr>
        <p:txBody>
          <a:bodyPr/>
          <a:lstStyle>
            <a:lvl1pPr>
              <a:defRPr>
                <a:solidFill>
                  <a:srgbClr val="CF452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69B3E7"/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6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43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1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0"/>
            <a:ext cx="2057400" cy="32908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0"/>
            <a:ext cx="6019800" cy="3290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70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43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3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4755224"/>
            <a:ext cx="9144000" cy="472912"/>
            <a:chOff x="0" y="6340303"/>
            <a:chExt cx="9144000" cy="63055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30209"/>
              <a:ext cx="9144000" cy="486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19" r="5465" b="22908"/>
            <a:stretch/>
          </p:blipFill>
          <p:spPr bwMode="auto">
            <a:xfrm>
              <a:off x="255" y="6340303"/>
              <a:ext cx="1331640" cy="576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89443" y="6519447"/>
              <a:ext cx="1062791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err="1">
                  <a:solidFill>
                    <a:srgbClr val="19794B"/>
                  </a:solidFill>
                  <a:latin typeface="Times New Roman" pitchFamily="18" charset="0"/>
                  <a:cs typeface="Times New Roman" pitchFamily="18" charset="0"/>
                </a:rPr>
                <a:t>МТиЗ</a:t>
              </a:r>
              <a:r>
                <a:rPr lang="ru-RU" sz="1600" b="1" dirty="0">
                  <a:solidFill>
                    <a:srgbClr val="19794B"/>
                  </a:solidFill>
                  <a:latin typeface="Times New Roman" pitchFamily="18" charset="0"/>
                  <a:cs typeface="Times New Roman" pitchFamily="18" charset="0"/>
                </a:rPr>
                <a:t> РК</a:t>
              </a: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714379"/>
            <a:ext cx="5256584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4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2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8"/>
            <a:ext cx="7772400" cy="1021556"/>
          </a:xfrm>
        </p:spPr>
        <p:txBody>
          <a:bodyPr anchor="t">
            <a:normAutofit/>
          </a:bodyPr>
          <a:lstStyle>
            <a:lvl1pPr algn="l" defTabSz="914393" rtl="0" eaLnBrk="1" latinLnBrk="0" hangingPunct="1">
              <a:spcBef>
                <a:spcPct val="0"/>
              </a:spcBef>
              <a:buNone/>
              <a:defRPr lang="ru-RU" sz="43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9"/>
            <a:ext cx="7772400" cy="112514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2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393" rtl="0" eaLnBrk="1" latinLnBrk="0" hangingPunct="1">
              <a:spcBef>
                <a:spcPct val="0"/>
              </a:spcBef>
              <a:buNone/>
              <a:defRPr lang="ru-RU" sz="43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3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6"/>
            <a:ext cx="8229600" cy="857250"/>
          </a:xfrm>
        </p:spPr>
        <p:txBody>
          <a:bodyPr>
            <a:normAutofit/>
          </a:bodyPr>
          <a:lstStyle>
            <a:lvl1pPr>
              <a:defRPr lang="ru-RU" sz="43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4"/>
            <a:ext cx="4040188" cy="29634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7"/>
            <a:ext cx="4041775" cy="479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4"/>
            <a:ext cx="4041775" cy="29634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43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4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6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4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31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3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1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3600454"/>
            <a:ext cx="5486400" cy="4250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7" y="459579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57197" indent="0">
              <a:buNone/>
              <a:defRPr sz="2800"/>
            </a:lvl2pPr>
            <a:lvl3pPr marL="914393" indent="0">
              <a:buNone/>
              <a:defRPr sz="2400"/>
            </a:lvl3pPr>
            <a:lvl4pPr marL="1371592" indent="0">
              <a:buNone/>
              <a:defRPr sz="2100"/>
            </a:lvl4pPr>
            <a:lvl5pPr marL="1828789" indent="0">
              <a:buNone/>
              <a:defRPr sz="2100"/>
            </a:lvl5pPr>
            <a:lvl6pPr marL="2285985" indent="0">
              <a:buNone/>
              <a:defRPr sz="2100"/>
            </a:lvl6pPr>
            <a:lvl7pPr marL="2743182" indent="0">
              <a:buNone/>
              <a:defRPr sz="2100"/>
            </a:lvl7pPr>
            <a:lvl8pPr marL="3200379" indent="0">
              <a:buNone/>
              <a:defRPr sz="2100"/>
            </a:lvl8pPr>
            <a:lvl9pPr marL="3657577" indent="0">
              <a:buNone/>
              <a:defRPr sz="21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7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3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4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microsoft.com/office/2007/relationships/hdphoto" Target="../media/hdphoto1.wdp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1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6"/>
            <a:ext cx="8229600" cy="85725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2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DB30-460E-4308-ABB6-43DF1BBACF89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2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2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76245-B5CC-41CB-8882-0E09DC3E16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76" y="2287"/>
            <a:ext cx="1973580" cy="10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3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60" r:id="rId12"/>
    <p:sldLayoutId id="2147483691" r:id="rId13"/>
  </p:sldLayoutIdLst>
  <p:txStyles>
    <p:titleStyle>
      <a:lvl1pPr algn="ctr" defTabSz="914393" rtl="0" eaLnBrk="1" latinLnBrk="0" hangingPunct="1">
        <a:spcBef>
          <a:spcPct val="0"/>
        </a:spcBef>
        <a:buNone/>
        <a:defRPr lang="ru-RU" sz="4300" kern="1200" dirty="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5" indent="-285748" algn="l" defTabSz="9143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9" indent="-228599" algn="l" defTabSz="91439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6" indent="-228599" algn="l" defTabSz="91439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1" indent="-228599" algn="l" defTabSz="91439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8" indent="-228599" algn="l" defTabSz="91439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5" indent="-228599" algn="l" defTabSz="91439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5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9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7" Type="http://schemas.openxmlformats.org/officeDocument/2006/relationships/image" Target="../media/image24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5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5.png" /><Relationship Id="rId4" Type="http://schemas.openxmlformats.org/officeDocument/2006/relationships/image" Target="../media/image7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 /><Relationship Id="rId3" Type="http://schemas.openxmlformats.org/officeDocument/2006/relationships/image" Target="../media/image7.png" /><Relationship Id="rId7" Type="http://schemas.openxmlformats.org/officeDocument/2006/relationships/image" Target="../media/image2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6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image" Target="../media/image7.png" /><Relationship Id="rId7" Type="http://schemas.openxmlformats.org/officeDocument/2006/relationships/image" Target="../media/image23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6.png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7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olzan@trud10.ru" TargetMode="Externa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s://vk.com/public148680342" TargetMode="External" /><Relationship Id="rId4" Type="http://schemas.openxmlformats.org/officeDocument/2006/relationships/hyperlink" Target="https://mintrud.karelia.ru/Czn" TargetMode="Externa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udvsem.ru/" TargetMode="Externa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hyperlink" Target="https://www.gosuslugi.ru/" TargetMode="Externa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image" Target="../media/image7.png" /><Relationship Id="rId7" Type="http://schemas.openxmlformats.org/officeDocument/2006/relationships/image" Target="../media/image14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5" Type="http://schemas.microsoft.com/office/2007/relationships/hdphoto" Target="../media/hdphoto3.wdp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6.png" /><Relationship Id="rId5" Type="http://schemas.microsoft.com/office/2007/relationships/hdphoto" Target="../media/hdphoto3.wdp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7" Type="http://schemas.openxmlformats.org/officeDocument/2006/relationships/image" Target="../media/image18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png" /><Relationship Id="rId5" Type="http://schemas.microsoft.com/office/2007/relationships/hdphoto" Target="../media/hdphoto3.wdp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" y="-38843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464047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66CC"/>
                </a:solidFill>
                <a:latin typeface="Montserrat" pitchFamily="2" charset="-52"/>
              </a:rPr>
              <a:t>Взаимодействие с работодателями в рамках мероприятий содействия занятости населения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393" y="3651870"/>
            <a:ext cx="4427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ГКУ РК «Центр занятости населения Республики Карелия»</a:t>
            </a:r>
          </a:p>
        </p:txBody>
      </p:sp>
    </p:spTree>
    <p:extLst>
      <p:ext uri="{BB962C8B-B14F-4D97-AF65-F5344CB8AC3E}">
        <p14:creationId xmlns:p14="http://schemas.microsoft.com/office/powerpoint/2010/main" val="283703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254" y="5147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5" y="678193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195486"/>
            <a:ext cx="722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Служба Занятости осуществляет модерацию вакансий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006665"/>
            <a:ext cx="1656184" cy="36004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15962"/>
            <a:ext cx="7587869" cy="43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67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5166043"/>
            <a:chOff x="0" y="0"/>
            <a:chExt cx="9144000" cy="5166043"/>
          </a:xfrm>
        </p:grpSpPr>
        <p:pic>
          <p:nvPicPr>
            <p:cNvPr id="4" name="Picture 8" descr="A picture containing building, indoor, bathroom, white&#10;&#10;Description automatically generated">
              <a:extLst>
                <a:ext uri="{FF2B5EF4-FFF2-40B4-BE49-F238E27FC236}">
                  <a16:creationId xmlns:a16="http://schemas.microsoft.com/office/drawing/2014/main" id="{5DBBDC45-05F6-1043-BCD8-0BE6D24E6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6604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751" y="179975"/>
              <a:ext cx="1070714" cy="447559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5030932" y="915486"/>
            <a:ext cx="384240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Как рассчитать размер субсидии: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3" y="664568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3" y="202903"/>
            <a:ext cx="4354075" cy="461665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Общественные   работы </a:t>
            </a:r>
          </a:p>
        </p:txBody>
      </p:sp>
      <p:pic>
        <p:nvPicPr>
          <p:cNvPr id="1030" name="Picture 6" descr="https://cdn-icons-png.flaticon.com/512/6624/66242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28" y="1342889"/>
            <a:ext cx="64501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-icons-png.flaticon.com/512/3012/301236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0" y="2126936"/>
            <a:ext cx="474218" cy="4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-icons-png.flaticon.com/512/9069/90695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58" y="2085393"/>
            <a:ext cx="557304" cy="5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732240" y="1365313"/>
            <a:ext cx="13779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МРОТ</a:t>
            </a:r>
          </a:p>
          <a:p>
            <a:pPr lvl="0" algn="ctr">
              <a:lnSpc>
                <a:spcPct val="110000"/>
              </a:lnSpc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в 2023 году</a:t>
            </a:r>
          </a:p>
          <a:p>
            <a:pPr lvl="0" algn="ctr">
              <a:lnSpc>
                <a:spcPct val="110000"/>
              </a:lnSpc>
            </a:pPr>
            <a:r>
              <a:rPr lang="ru-RU" sz="1000" dirty="0">
                <a:solidFill>
                  <a:srgbClr val="004899"/>
                </a:solidFill>
                <a:latin typeface="Montserrat" panose="00000500000000000000" pitchFamily="2" charset="-52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16 242   рублей</a:t>
            </a:r>
            <a:endParaRPr lang="ru-RU" sz="1000" dirty="0">
              <a:solidFill>
                <a:srgbClr val="004899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250" y="2688978"/>
            <a:ext cx="152199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Увеличенный на районный коэффициент и страховые взносы в государственные внебюджетные фонды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11288" y="2688978"/>
            <a:ext cx="171817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Увеличенный на количество отработанных месяцев, но</a:t>
            </a:r>
          </a:p>
          <a:p>
            <a:pPr lvl="0" algn="ctr">
              <a:lnSpc>
                <a:spcPct val="110000"/>
              </a:lnSpc>
            </a:pP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не более 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7608" y="915486"/>
            <a:ext cx="4436399" cy="284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Как  Работодателю  принять   участие: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sz="700" b="1" dirty="0">
              <a:solidFill>
                <a:schemeClr val="tx2">
                  <a:lumMod val="75000"/>
                </a:schemeClr>
              </a:solidFill>
              <a:latin typeface="Montserrat Medium" pitchFamily="2" charset="77"/>
            </a:endParaRP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1 шаг: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Через личный кабинет на Единой 	цифровой платформе «Работа  России» 	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разместить  вакансию  заполнить  Заявление  	на  получение  государственной услуги по 	содействию  в подборе необходимых  	работников</a:t>
            </a:r>
          </a:p>
          <a:p>
            <a:pPr lvl="0">
              <a:lnSpc>
                <a:spcPct val="125000"/>
              </a:lnSpc>
            </a:pPr>
            <a:endParaRPr lang="ru-RU" sz="1000" dirty="0">
              <a:solidFill>
                <a:srgbClr val="004899"/>
              </a:solidFill>
              <a:latin typeface="Montserrat" panose="00000500000000000000" pitchFamily="2" charset="-52"/>
            </a:endParaRP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2 шаг: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Подать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Заявку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на получение субсидии</a:t>
            </a:r>
          </a:p>
          <a:p>
            <a:pPr lvl="0">
              <a:lnSpc>
                <a:spcPct val="125000"/>
              </a:lnSpc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lvl="0"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3 шаг: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Через систему</a:t>
            </a:r>
            <a:r>
              <a:rPr lang="ru-RU" sz="1000" dirty="0">
                <a:solidFill>
                  <a:srgbClr val="004899"/>
                </a:solidFill>
                <a:latin typeface="Montserrat" panose="00000500000000000000" pitchFamily="2" charset="-52"/>
              </a:rPr>
              <a:t>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«Электронный бюджет»  </a:t>
            </a:r>
            <a:r>
              <a:rPr lang="ru-RU" sz="1000" dirty="0">
                <a:solidFill>
                  <a:srgbClr val="C00000"/>
                </a:solidFill>
                <a:latin typeface="Montserrat" panose="00000500000000000000" pitchFamily="2" charset="-52"/>
              </a:rPr>
              <a:t>	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заключить Соглашение о предоставлении  	субсидии со Службой занятости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3" y="3976212"/>
            <a:ext cx="40194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Принять  участие  могут   Граждане: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6255" y="4304648"/>
            <a:ext cx="1997086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050" b="1" dirty="0">
                <a:solidFill>
                  <a:srgbClr val="0066CC"/>
                </a:solidFill>
                <a:latin typeface="Montserrat" panose="00000500000000000000" pitchFamily="2" charset="-52"/>
              </a:rPr>
              <a:t>Размер субсидии</a:t>
            </a:r>
          </a:p>
          <a:p>
            <a:pPr algn="just">
              <a:lnSpc>
                <a:spcPct val="110000"/>
              </a:lnSpc>
            </a:pPr>
            <a:r>
              <a:rPr lang="ru-RU" sz="1050" b="1" dirty="0">
                <a:solidFill>
                  <a:srgbClr val="0066CC"/>
                </a:solidFill>
                <a:latin typeface="Montserrat" panose="00000500000000000000" pitchFamily="2" charset="-52"/>
              </a:rPr>
              <a:t>за месяц в среднем на</a:t>
            </a:r>
          </a:p>
          <a:p>
            <a:pPr algn="just">
              <a:lnSpc>
                <a:spcPct val="110000"/>
              </a:lnSpc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1  работника</a:t>
            </a:r>
          </a:p>
          <a:p>
            <a:pPr lvl="0" algn="ctr">
              <a:lnSpc>
                <a:spcPct val="110000"/>
              </a:lnSpc>
            </a:pPr>
            <a:endParaRPr lang="ru-RU" sz="500" b="1" dirty="0">
              <a:solidFill>
                <a:srgbClr val="0066CC"/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object 57"/>
          <p:cNvSpPr/>
          <p:nvPr/>
        </p:nvSpPr>
        <p:spPr>
          <a:xfrm>
            <a:off x="302271" y="4721556"/>
            <a:ext cx="165273" cy="216022"/>
          </a:xfrm>
          <a:custGeom>
            <a:avLst/>
            <a:gdLst/>
            <a:ahLst/>
            <a:cxnLst/>
            <a:rect l="l" t="t" r="r" b="b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69B3E7"/>
          </a:solidFill>
        </p:spPr>
        <p:txBody>
          <a:bodyPr wrap="square" lIns="0" tIns="0" rIns="0" bIns="0" rtlCol="0"/>
          <a:lstStyle/>
          <a:p>
            <a:endParaRPr kern="0">
              <a:solidFill>
                <a:prstClr val="black"/>
              </a:solidFill>
            </a:endParaRPr>
          </a:p>
        </p:txBody>
      </p:sp>
      <p:sp>
        <p:nvSpPr>
          <p:cNvPr id="25" name="object 57"/>
          <p:cNvSpPr/>
          <p:nvPr/>
        </p:nvSpPr>
        <p:spPr>
          <a:xfrm>
            <a:off x="301944" y="4385636"/>
            <a:ext cx="165600" cy="216022"/>
          </a:xfrm>
          <a:custGeom>
            <a:avLst/>
            <a:gdLst/>
            <a:ahLst/>
            <a:cxnLst/>
            <a:rect l="l" t="t" r="r" b="b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7544" y="4348058"/>
            <a:ext cx="5688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tabLst>
                <a:tab pos="1433513" algn="l"/>
              </a:tabLs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зарегистрированные  в  целях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поиска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подходящей  работы</a:t>
            </a:r>
          </a:p>
          <a:p>
            <a:pPr lvl="0" algn="just">
              <a:lnSpc>
                <a:spcPct val="110000"/>
              </a:lnSpc>
              <a:tabLst>
                <a:tab pos="1433513" algn="l"/>
              </a:tabLst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lvl="0" algn="just">
              <a:lnSpc>
                <a:spcPct val="110000"/>
              </a:lnSpc>
              <a:tabLst>
                <a:tab pos="1433513" algn="l"/>
              </a:tabLs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зарегистрированные  в  качестве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безработных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5468" y="4290144"/>
            <a:ext cx="1540788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2400" b="1" dirty="0">
                <a:solidFill>
                  <a:srgbClr val="C00000"/>
                </a:solidFill>
                <a:latin typeface="Montserrat" panose="00000500000000000000" pitchFamily="2" charset="-52"/>
              </a:rPr>
              <a:t>24 319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413354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3" y="664568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79513" y="3866994"/>
            <a:ext cx="40194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Принять  участие  могут   Граждане:</a:t>
            </a:r>
            <a:endParaRPr lang="ru-RU" sz="9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object 57"/>
          <p:cNvSpPr/>
          <p:nvPr/>
        </p:nvSpPr>
        <p:spPr>
          <a:xfrm>
            <a:off x="302271" y="4721556"/>
            <a:ext cx="165273" cy="216022"/>
          </a:xfrm>
          <a:custGeom>
            <a:avLst/>
            <a:gdLst/>
            <a:ahLst/>
            <a:cxnLst/>
            <a:rect l="l" t="t" r="r" b="b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69B3E7"/>
          </a:solidFill>
        </p:spPr>
        <p:txBody>
          <a:bodyPr wrap="square" lIns="0" tIns="0" rIns="0" bIns="0" rtlCol="0"/>
          <a:lstStyle/>
          <a:p>
            <a:endParaRPr kern="0">
              <a:solidFill>
                <a:prstClr val="black"/>
              </a:solidFill>
            </a:endParaRPr>
          </a:p>
        </p:txBody>
      </p:sp>
      <p:sp>
        <p:nvSpPr>
          <p:cNvPr id="25" name="object 57"/>
          <p:cNvSpPr/>
          <p:nvPr/>
        </p:nvSpPr>
        <p:spPr>
          <a:xfrm>
            <a:off x="301944" y="4385636"/>
            <a:ext cx="165600" cy="216022"/>
          </a:xfrm>
          <a:custGeom>
            <a:avLst/>
            <a:gdLst/>
            <a:ahLst/>
            <a:cxnLst/>
            <a:rect l="l" t="t" r="r" b="b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348058"/>
            <a:ext cx="5688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tabLst>
                <a:tab pos="1433513" algn="l"/>
              </a:tabLs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зарегистрированные  в  целях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поиска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подходящей  работы</a:t>
            </a:r>
          </a:p>
          <a:p>
            <a:pPr lvl="0" algn="just">
              <a:lnSpc>
                <a:spcPct val="110000"/>
              </a:lnSpc>
              <a:tabLst>
                <a:tab pos="1433513" algn="l"/>
              </a:tabLst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lvl="0" algn="just">
              <a:lnSpc>
                <a:spcPct val="110000"/>
              </a:lnSpc>
              <a:tabLst>
                <a:tab pos="1433513" algn="l"/>
              </a:tabLs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зарегистрированные  в  качестве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безработных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915486"/>
            <a:ext cx="4104456" cy="255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1050" b="1" dirty="0">
                <a:solidFill>
                  <a:srgbClr val="0066CC"/>
                </a:solidFill>
                <a:latin typeface="Montserrat" panose="00000500000000000000" pitchFamily="2" charset="-52"/>
              </a:rPr>
              <a:t>Обязательные  условия:</a:t>
            </a:r>
          </a:p>
          <a:p>
            <a:pPr lvl="0">
              <a:lnSpc>
                <a:spcPct val="110000"/>
              </a:lnSpc>
            </a:pPr>
            <a:endParaRPr lang="ru-RU" sz="4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 lvl="0">
              <a:lnSpc>
                <a:spcPct val="150000"/>
              </a:lnSpc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Работодателем   введен   режим</a:t>
            </a:r>
          </a:p>
          <a:p>
            <a:pPr lvl="0">
              <a:lnSpc>
                <a:spcPct val="150000"/>
              </a:lnSpc>
            </a:pPr>
            <a:endParaRPr lang="ru-RU" sz="1000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	- неполного рабочего времени</a:t>
            </a:r>
          </a:p>
          <a:p>
            <a:pPr lvl="0">
              <a:tabLst>
                <a:tab pos="1433513" algn="l"/>
              </a:tabLst>
            </a:pPr>
            <a:endParaRPr lang="ru-RU" sz="1000" b="1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endParaRPr lang="ru-RU" sz="200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	- простоя</a:t>
            </a:r>
          </a:p>
          <a:p>
            <a:pPr lvl="0">
              <a:tabLst>
                <a:tab pos="1433513" algn="l"/>
              </a:tabLst>
            </a:pPr>
            <a:endParaRPr lang="ru-RU" sz="1000" b="1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endParaRPr lang="ru-RU" sz="200" b="1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	- временной приостановки работ </a:t>
            </a:r>
          </a:p>
          <a:p>
            <a:pPr lvl="0">
              <a:tabLst>
                <a:tab pos="1433513" algn="l"/>
              </a:tabLst>
            </a:pPr>
            <a:endParaRPr lang="ru-RU" sz="1000" b="1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	- предоставление отпусков 	  	сохранения заработной платы</a:t>
            </a:r>
          </a:p>
          <a:p>
            <a:pPr lvl="0">
              <a:tabLst>
                <a:tab pos="1433513" algn="l"/>
              </a:tabLst>
            </a:pPr>
            <a:endParaRPr lang="ru-RU" sz="1000" b="1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	- проводятся мероприятия по 	</a:t>
            </a:r>
            <a:r>
              <a:rPr lang="ru-RU" sz="1000" b="1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  	высвобождению </a:t>
            </a: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работников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9875" y="915486"/>
            <a:ext cx="4019430" cy="283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Как  Работодателю  принять   участие: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sz="800" dirty="0">
              <a:solidFill>
                <a:srgbClr val="ED7D31"/>
              </a:solidFill>
              <a:latin typeface="Montserrat Medium" pitchFamily="2" charset="77"/>
            </a:endParaRP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1 шаг: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Через личный кабинет на Единой 	цифровой платформе «Работа в 	России»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разместить вакансию  	заполнить Заявление на  получение 	государственной услуги по содействию                        	в  подборе необходимых   работников</a:t>
            </a:r>
          </a:p>
          <a:p>
            <a:pPr lvl="0">
              <a:lnSpc>
                <a:spcPct val="125000"/>
              </a:lnSpc>
            </a:pPr>
            <a:endParaRPr lang="ru-RU" sz="1000" dirty="0">
              <a:solidFill>
                <a:srgbClr val="004899"/>
              </a:solidFill>
              <a:latin typeface="Montserrat" panose="00000500000000000000" pitchFamily="2" charset="-52"/>
            </a:endParaRP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2 шаг: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Подать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Заявку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на получение субсидии</a:t>
            </a:r>
          </a:p>
          <a:p>
            <a:pPr lvl="0">
              <a:lnSpc>
                <a:spcPct val="125000"/>
              </a:lnSpc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lvl="0"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3 шаг: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Через систему</a:t>
            </a:r>
            <a:r>
              <a:rPr lang="ru-RU" sz="1000" dirty="0">
                <a:solidFill>
                  <a:srgbClr val="004899"/>
                </a:solidFill>
                <a:latin typeface="Montserrat" panose="00000500000000000000" pitchFamily="2" charset="-52"/>
              </a:rPr>
              <a:t>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«Электронный бюджет»  </a:t>
            </a:r>
            <a:r>
              <a:rPr lang="ru-RU" sz="1000" dirty="0">
                <a:solidFill>
                  <a:srgbClr val="C00000"/>
                </a:solidFill>
                <a:latin typeface="Montserrat" panose="00000500000000000000" pitchFamily="2" charset="-52"/>
              </a:rPr>
              <a:t>	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заключить Соглашение о предоставлении  	субсидии со Службой занятости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407" y="1923678"/>
            <a:ext cx="706982" cy="70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9513" y="168881"/>
            <a:ext cx="3743330" cy="461665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Временные   работы </a:t>
            </a:r>
          </a:p>
        </p:txBody>
      </p:sp>
    </p:spTree>
    <p:extLst>
      <p:ext uri="{BB962C8B-B14F-4D97-AF65-F5344CB8AC3E}">
        <p14:creationId xmlns:p14="http://schemas.microsoft.com/office/powerpoint/2010/main" val="425927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5787" y="-211661"/>
            <a:ext cx="9144000" cy="5166043"/>
            <a:chOff x="0" y="0"/>
            <a:chExt cx="9144000" cy="5166043"/>
          </a:xfrm>
        </p:grpSpPr>
        <p:pic>
          <p:nvPicPr>
            <p:cNvPr id="4" name="Picture 8" descr="A picture containing building, indoor, bathroom, white&#10;&#10;Description automatically generated">
              <a:extLst>
                <a:ext uri="{FF2B5EF4-FFF2-40B4-BE49-F238E27FC236}">
                  <a16:creationId xmlns:a16="http://schemas.microsoft.com/office/drawing/2014/main" id="{5DBBDC45-05F6-1043-BCD8-0BE6D24E6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6604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751" y="179975"/>
              <a:ext cx="1070714" cy="447559"/>
            </a:xfrm>
            <a:prstGeom prst="rect">
              <a:avLst/>
            </a:prstGeom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3" y="664568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3" y="202903"/>
            <a:ext cx="5288625" cy="461665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Профессиональное  обучение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5823" y="915486"/>
            <a:ext cx="4376176" cy="412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Как  Работодателю  принять   участие: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sz="900" dirty="0">
              <a:solidFill>
                <a:srgbClr val="ED7D31"/>
              </a:solidFill>
              <a:latin typeface="Montserrat Medium" pitchFamily="2" charset="77"/>
            </a:endParaRP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1 шаг: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Через  личный  кабинет  на  Единой 	цифровой  платформе  «Работа  	России»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разместить вакансию  	заполнить  Заявление  на  получение 	государственной  услуги  по  содействию                    	в  подборе  необходимых   работников</a:t>
            </a:r>
          </a:p>
          <a:p>
            <a:pPr lvl="0">
              <a:lnSpc>
                <a:spcPct val="125000"/>
              </a:lnSpc>
            </a:pPr>
            <a:endParaRPr lang="ru-RU" sz="1000" dirty="0">
              <a:solidFill>
                <a:srgbClr val="004899"/>
              </a:solidFill>
              <a:latin typeface="Montserrat" panose="00000500000000000000" pitchFamily="2" charset="-52"/>
            </a:endParaRP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2 шаг: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Подать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Заявку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 на  получение  субсидии</a:t>
            </a:r>
          </a:p>
          <a:p>
            <a:pPr lvl="0">
              <a:lnSpc>
                <a:spcPct val="125000"/>
              </a:lnSpc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lvl="0"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3 шаг: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Через  систему</a:t>
            </a:r>
            <a:r>
              <a:rPr lang="ru-RU" sz="1000" dirty="0">
                <a:solidFill>
                  <a:srgbClr val="004899"/>
                </a:solidFill>
                <a:latin typeface="Montserrat" panose="00000500000000000000" pitchFamily="2" charset="-52"/>
              </a:rPr>
              <a:t>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«Электронный  бюджет»  </a:t>
            </a:r>
            <a:r>
              <a:rPr lang="ru-RU" sz="1000" dirty="0">
                <a:solidFill>
                  <a:srgbClr val="C00000"/>
                </a:solidFill>
                <a:latin typeface="Montserrat" panose="00000500000000000000" pitchFamily="2" charset="-52"/>
              </a:rPr>
              <a:t>	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заключить  Соглашение  о  предоставлении  	субсидии  со  Службой  занятости</a:t>
            </a:r>
          </a:p>
          <a:p>
            <a:pPr lvl="0">
              <a:lnSpc>
                <a:spcPct val="125000"/>
              </a:lnSpc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lvl="0">
              <a:lnSpc>
                <a:spcPct val="125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Важно:</a:t>
            </a:r>
          </a:p>
          <a:p>
            <a:pPr lvl="0">
              <a:lnSpc>
                <a:spcPct val="125000"/>
              </a:lnSpc>
            </a:pPr>
            <a:endParaRPr lang="ru-RU" sz="4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lvl="0">
              <a:lnSpc>
                <a:spcPct val="125000"/>
              </a:lnSpc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Работодателем  </a:t>
            </a: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обеспечивается   сохранение  занятости работников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,  прошедших  обучение,  не  менее   </a:t>
            </a:r>
            <a:r>
              <a:rPr lang="ru-RU" sz="1100" b="1" dirty="0">
                <a:solidFill>
                  <a:srgbClr val="C00000"/>
                </a:solidFill>
                <a:latin typeface="Montserrat" panose="00000500000000000000" pitchFamily="2" charset="-52"/>
              </a:rPr>
              <a:t>3  месяцев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после  его  завершения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71999" y="1274679"/>
            <a:ext cx="4346465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Работники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промышленных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 предприятий, </a:t>
            </a:r>
          </a:p>
          <a:p>
            <a:pPr lvl="0">
              <a:lnSpc>
                <a:spcPct val="125000"/>
              </a:lnSpc>
            </a:pP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находящиеся под риском увольнения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,</a:t>
            </a:r>
          </a:p>
          <a:p>
            <a:pPr lvl="0">
              <a:lnSpc>
                <a:spcPct val="125000"/>
              </a:lnSpc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на предприятиях которых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введен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 режим</a:t>
            </a:r>
          </a:p>
          <a:p>
            <a:pPr lvl="0">
              <a:lnSpc>
                <a:spcPct val="150000"/>
              </a:lnSpc>
            </a:pPr>
            <a:endParaRPr lang="ru-RU" sz="600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	- неполного рабочего времени</a:t>
            </a:r>
          </a:p>
          <a:p>
            <a:pPr lvl="0">
              <a:tabLst>
                <a:tab pos="1433513" algn="l"/>
              </a:tabLst>
            </a:pPr>
            <a:endParaRPr lang="ru-RU" sz="1000" b="1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endParaRPr lang="ru-RU" sz="200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	- простоя</a:t>
            </a:r>
          </a:p>
          <a:p>
            <a:pPr lvl="0">
              <a:tabLst>
                <a:tab pos="1433513" algn="l"/>
              </a:tabLst>
            </a:pPr>
            <a:endParaRPr lang="ru-RU" sz="1000" b="1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endParaRPr lang="ru-RU" sz="200" b="1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	- временной приостановки работ </a:t>
            </a:r>
          </a:p>
          <a:p>
            <a:pPr lvl="0">
              <a:tabLst>
                <a:tab pos="1433513" algn="l"/>
              </a:tabLst>
            </a:pPr>
            <a:endParaRPr lang="ru-RU" sz="1000" b="1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	- предоставление отпусков без 	  	сохранения заработной платы</a:t>
            </a:r>
          </a:p>
          <a:p>
            <a:pPr lvl="0">
              <a:tabLst>
                <a:tab pos="1433513" algn="l"/>
              </a:tabLst>
            </a:pPr>
            <a:endParaRPr lang="ru-RU" sz="1000" b="1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  <a:p>
            <a:pPr lvl="0">
              <a:tabLst>
                <a:tab pos="1433513" algn="l"/>
              </a:tabLst>
            </a:pP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	- проводятся мероприятия по 	  	высвобождению работников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407" y="2349177"/>
            <a:ext cx="706982" cy="70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915485"/>
            <a:ext cx="403668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Принять  участие  могут   Граждане: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1999" y="3917565"/>
            <a:ext cx="4346466" cy="10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Размер субсидии:</a:t>
            </a:r>
          </a:p>
          <a:p>
            <a:pPr>
              <a:lnSpc>
                <a:spcPct val="125000"/>
              </a:lnSpc>
              <a:spcBef>
                <a:spcPts val="1000"/>
              </a:spcBef>
              <a:defRPr/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В  размере  фактически  понесенных  затрат,  исходя  из  расчета средней  стоимости  обучения  одного  работника  не  более   </a:t>
            </a:r>
            <a:r>
              <a:rPr lang="ru-RU" sz="1100" b="1" dirty="0">
                <a:solidFill>
                  <a:srgbClr val="C00000"/>
                </a:solidFill>
                <a:latin typeface="Montserrat" panose="00000500000000000000" pitchFamily="2" charset="-52"/>
              </a:rPr>
              <a:t>59,58  тысяч рублей </a:t>
            </a:r>
            <a:endParaRPr lang="ru-RU" sz="10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353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837034"/>
            <a:ext cx="4308655" cy="3545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  <a:spcBef>
                <a:spcPts val="100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Кто может получить субсидию:</a:t>
            </a:r>
          </a:p>
          <a:p>
            <a:pPr algn="just">
              <a:lnSpc>
                <a:spcPct val="125000"/>
              </a:lnSpc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Работодатели  </a:t>
            </a:r>
            <a:r>
              <a:rPr lang="ru-RU" sz="1050" b="1" dirty="0">
                <a:solidFill>
                  <a:srgbClr val="0066CC"/>
                </a:solidFill>
                <a:latin typeface="Montserrat" panose="00000500000000000000" pitchFamily="2" charset="-52"/>
              </a:rPr>
              <a:t>при  трудоустройстве</a:t>
            </a:r>
          </a:p>
          <a:p>
            <a:pPr algn="just">
              <a:lnSpc>
                <a:spcPct val="125000"/>
              </a:lnSpc>
            </a:pPr>
            <a:endParaRPr lang="ru-RU" sz="500" b="1" dirty="0">
              <a:solidFill>
                <a:srgbClr val="0066CC"/>
              </a:solidFill>
              <a:latin typeface="Montserrat" panose="00000500000000000000" pitchFamily="2" charset="-52"/>
            </a:endParaRPr>
          </a:p>
          <a:p>
            <a:pPr marL="628650" indent="-628650" algn="just" defTabSz="628650">
              <a:lnSpc>
                <a:spcPct val="125000"/>
              </a:lnSpc>
              <a:tabLst>
                <a:tab pos="628650" algn="l"/>
              </a:tabLs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граждан в возрасте до 30 лет из числа безработных или 	граждан, зарегистрированные в целях поиска  подходящей работы</a:t>
            </a:r>
          </a:p>
          <a:p>
            <a:pPr marL="628650" indent="-628650" algn="just" defTabSz="628650">
              <a:lnSpc>
                <a:spcPct val="125000"/>
              </a:lnSpc>
              <a:tabLst>
                <a:tab pos="628650" algn="l"/>
              </a:tabLs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граждан, относящихся к категории безработных граждан, трудовой договор с которыми прекращен в текущем году по основаниям, предусмотренным 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п.п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. 1, 2 части первой ст. 81  ТК  РФ</a:t>
            </a:r>
          </a:p>
          <a:p>
            <a:pPr marL="628650" indent="-628650" algn="just" defTabSz="628650">
              <a:lnSpc>
                <a:spcPct val="125000"/>
              </a:lnSpc>
              <a:tabLst>
                <a:tab pos="628650" algn="l"/>
              </a:tabLs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граждан, относящихся к категории работников, находящихся под риском увольнения, трудовой договор с которыми заключен в текущем году                  в порядке перевода от другого работодателя                      по согласованию между работодателями                            в соответствии с п. 5 части первой статьи  77 ТК РФ</a:t>
            </a:r>
          </a:p>
          <a:p>
            <a:pPr marL="628650" indent="-628650" algn="just" defTabSz="628650">
              <a:lnSpc>
                <a:spcPct val="125000"/>
              </a:lnSpc>
              <a:tabLst>
                <a:tab pos="628650" algn="l"/>
              </a:tabLs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                  Граждан – ветеранов боевых действий, членов их семей (СВО)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3" y="664568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3" y="202903"/>
            <a:ext cx="4285145" cy="461665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Субсидирование  найма</a:t>
            </a:r>
          </a:p>
        </p:txBody>
      </p:sp>
      <p:pic>
        <p:nvPicPr>
          <p:cNvPr id="1030" name="Picture 6" descr="https://cdn-icons-png.flaticon.com/512/6624/662429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9" y="3837680"/>
            <a:ext cx="514088" cy="51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-icons-png.flaticon.com/512/3012/30123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62" y="3905467"/>
            <a:ext cx="378514" cy="3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-icons-png.flaticon.com/512/9069/906958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55" y="4432100"/>
            <a:ext cx="543333" cy="5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ject 57"/>
          <p:cNvSpPr/>
          <p:nvPr/>
        </p:nvSpPr>
        <p:spPr>
          <a:xfrm>
            <a:off x="4867135" y="1563638"/>
            <a:ext cx="172880" cy="216022"/>
          </a:xfrm>
          <a:custGeom>
            <a:avLst/>
            <a:gdLst/>
            <a:ahLst/>
            <a:cxnLst/>
            <a:rect l="l" t="t" r="r" b="b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69B3E7"/>
          </a:solidFill>
        </p:spPr>
        <p:txBody>
          <a:bodyPr wrap="square" lIns="0" tIns="0" rIns="0" bIns="0" rtlCol="0"/>
          <a:lstStyle/>
          <a:p>
            <a:endParaRPr kern="0">
              <a:solidFill>
                <a:prstClr val="black"/>
              </a:solidFill>
            </a:endParaRPr>
          </a:p>
        </p:txBody>
      </p:sp>
      <p:sp>
        <p:nvSpPr>
          <p:cNvPr id="25" name="object 57"/>
          <p:cNvSpPr/>
          <p:nvPr/>
        </p:nvSpPr>
        <p:spPr>
          <a:xfrm>
            <a:off x="4842622" y="2009996"/>
            <a:ext cx="165600" cy="216022"/>
          </a:xfrm>
          <a:custGeom>
            <a:avLst/>
            <a:gdLst/>
            <a:ahLst/>
            <a:cxnLst/>
            <a:rect l="l" t="t" r="r" b="b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35" y="2787774"/>
            <a:ext cx="171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822" y="3389140"/>
            <a:ext cx="4329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Как рассчитать размер субсидии: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71" y="441138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МРОТ</a:t>
            </a:r>
          </a:p>
          <a:p>
            <a:pPr algn="ctr"/>
            <a:r>
              <a:rPr lang="ru-RU" sz="1200" dirty="0"/>
              <a:t>в 2023 году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16 242  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8263" y="3740781"/>
            <a:ext cx="2176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Увеличенный на районный коэффициент и страховые взносы в государственные внебюджетные фонды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8263" y="4485954"/>
            <a:ext cx="2176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По истечении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1-го, 3-го, 6-го месяцев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с даты трудоустройства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5821" y="836759"/>
            <a:ext cx="4376179" cy="256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Как  Работодателю  принять   участие:</a:t>
            </a:r>
          </a:p>
          <a:p>
            <a:pPr marL="627063" lvl="0" indent="-627063" defTabSz="914400">
              <a:lnSpc>
                <a:spcPct val="125000"/>
              </a:lnSpc>
              <a:spcBef>
                <a:spcPts val="1000"/>
              </a:spcBef>
              <a:tabLst>
                <a:tab pos="715963" algn="l"/>
              </a:tabLst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1 шаг: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Через личный кабинет на  Единой цифровой платформе «Работа России»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разместить вакансию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 и подать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заявление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на  получение государственной услуги по содействию  в подборе необходимых работников</a:t>
            </a:r>
          </a:p>
          <a:p>
            <a:pPr marL="627063" lvl="0" indent="-627063" defTabSz="914400">
              <a:lnSpc>
                <a:spcPct val="125000"/>
              </a:lnSpc>
              <a:spcBef>
                <a:spcPts val="1000"/>
              </a:spcBef>
              <a:tabLst>
                <a:tab pos="715963" algn="l"/>
              </a:tabLst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2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шаг: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Подать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заявление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на получение субсидии в         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Фонд пенсионного и социального страхования РФ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не ранее чем через месяц после даты трудоустройства, но не позднее 15 декабря  текущего года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60" y="3884045"/>
            <a:ext cx="171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868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A picture containing building, indoor, bathroom, white&#10;&#10;Description automatically generated">
            <a:extLst>
              <a:ext uri="{FF2B5EF4-FFF2-40B4-BE49-F238E27FC236}">
                <a16:creationId xmlns:a16="http://schemas.microsoft.com/office/drawing/2014/main" id="{5DBBDC45-05F6-1043-BCD8-0BE6D24E6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60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823" y="852783"/>
            <a:ext cx="4104457" cy="296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spcAft>
                <a:spcPts val="20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Кто может получить субсидию:</a:t>
            </a:r>
          </a:p>
          <a:p>
            <a:pPr algn="just">
              <a:lnSpc>
                <a:spcPct val="125000"/>
              </a:lnSpc>
              <a:spcAft>
                <a:spcPts val="200"/>
              </a:spcAf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Работодатели, включенные в перечень организаций, испытывающих потребность в привлечении работников</a:t>
            </a:r>
          </a:p>
          <a:p>
            <a:pPr algn="just">
              <a:lnSpc>
                <a:spcPct val="125000"/>
              </a:lnSpc>
            </a:pPr>
            <a:r>
              <a:rPr lang="ru-RU" sz="1050" b="1" dirty="0">
                <a:solidFill>
                  <a:srgbClr val="0066CC"/>
                </a:solidFill>
                <a:latin typeface="Montserrat" panose="00000500000000000000" pitchFamily="2" charset="-52"/>
              </a:rPr>
              <a:t>при трудоустройстве</a:t>
            </a:r>
          </a:p>
          <a:p>
            <a:pPr algn="just">
              <a:lnSpc>
                <a:spcPct val="125000"/>
              </a:lnSpc>
            </a:pPr>
            <a:endParaRPr lang="ru-RU" sz="100" b="1" dirty="0">
              <a:solidFill>
                <a:srgbClr val="0066CC"/>
              </a:solidFill>
              <a:latin typeface="Montserrat" panose="00000500000000000000" pitchFamily="2" charset="-52"/>
            </a:endParaRPr>
          </a:p>
          <a:p>
            <a:pPr algn="just">
              <a:lnSpc>
                <a:spcPct val="125000"/>
              </a:lnSpc>
              <a:tabLst>
                <a:tab pos="628650" algn="l"/>
              </a:tabLs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граждан, которые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переехали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из других 	субъектов 	Российской Федерации для 	трудоустройства у работодателя, включенного в 	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перечни организаций, испытывающих 	потребность в привлечении работников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,                    	по 	востребованным профессиям 	(должностям, 	специальностям), включенным      	в 	предусмотренные перечни профессий 	(должностей, 	специальностей)		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3" y="664568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6867" y="191809"/>
            <a:ext cx="7879078" cy="461665"/>
          </a:xfrm>
          <a:prstGeom prst="rect">
            <a:avLst/>
          </a:prstGeom>
        </p:spPr>
        <p:txBody>
          <a:bodyPr wrap="none" lIns="91439" tIns="45720" rIns="91439" bIns="4572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Субсидирование  найма:   новое  на  2023  год</a:t>
            </a:r>
          </a:p>
        </p:txBody>
      </p:sp>
      <p:sp>
        <p:nvSpPr>
          <p:cNvPr id="24" name="object 57"/>
          <p:cNvSpPr/>
          <p:nvPr/>
        </p:nvSpPr>
        <p:spPr>
          <a:xfrm>
            <a:off x="684084" y="1788573"/>
            <a:ext cx="144000" cy="180000"/>
          </a:xfrm>
          <a:custGeom>
            <a:avLst/>
            <a:gdLst/>
            <a:ahLst/>
            <a:cxnLst/>
            <a:rect l="l" t="t" r="r" b="b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69B3E7"/>
          </a:solidFill>
        </p:spPr>
        <p:txBody>
          <a:bodyPr wrap="square" lIns="0" tIns="0" rIns="0" bIns="0" rtlCol="0"/>
          <a:lstStyle/>
          <a:p>
            <a:endParaRPr ker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821" y="3540677"/>
            <a:ext cx="410445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Как рассчитать размер субсидии: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43679" y="4435614"/>
            <a:ext cx="16932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по истечении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3-го, 6-го, 9-го, 12-го месяцев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с даты трудоустройства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1190" y="852783"/>
            <a:ext cx="45253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Условия получения субсидий: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sz="100" b="1" dirty="0">
              <a:solidFill>
                <a:srgbClr val="ED7D31"/>
              </a:solidFill>
              <a:latin typeface="Montserrat Medium" pitchFamily="2" charset="77"/>
            </a:endParaRP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трудоустройство работников на условиях полного рабочего дня с 	учетом режима рабочего времени, установленного 	правилами 	внутреннего распорядка работодателя</a:t>
            </a: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выплата работодателем заработной платы трудоустроенным 	гражданам в размере не ниже величины МРОТ</a:t>
            </a: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направление заявления на получение субсидии в Фонд 	пенсионного и социального страхования РФ  (в соответствии с             </a:t>
            </a: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установленными постановлением сроками</a:t>
            </a: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endParaRPr lang="ru-RU" sz="9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endParaRPr lang="ru-RU" sz="9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endParaRPr lang="ru-RU" sz="9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ПОСТАНОВЛЕНИЕ</a:t>
            </a: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от 13 марта 2021 г. N 362</a:t>
            </a: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endParaRPr lang="ru-RU" sz="900" b="1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О ГОСУДАРСТВЕННОЙ ПОДДЕРЖКЕ</a:t>
            </a: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В 2023 ГОДУ ЮРИДИЧЕСКИХ ЛИЦ, ВКЛЮЧАЯ НЕКОММЕРЧЕСКИЕ      ОРГАНИЗАЦИИ, И ИНДИВИДУАЛЬНЫХ ПРЕДПРИНИМАТЕЛЕЙ В ЦЕЛЯХ          СТИМУЛИРОВАНИЯ ЗАНЯТОСТИ ОТДЕЛЬНЫХ КАТЕГОРИЙ ГРАЖДАН</a:t>
            </a:r>
          </a:p>
          <a:p>
            <a:pPr lvl="0" indent="269875" defTabSz="269875">
              <a:lnSpc>
                <a:spcPct val="90000"/>
              </a:lnSpc>
              <a:spcBef>
                <a:spcPts val="300"/>
              </a:spcBef>
              <a:defRPr/>
            </a:pPr>
            <a:endParaRPr lang="ru-RU" sz="9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60" y="1267866"/>
            <a:ext cx="8572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654147"/>
            <a:ext cx="84521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https://cdn-icons-png.flaticon.com/512/6624/662429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3" y="4104300"/>
            <a:ext cx="538321" cy="5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cdn-icons-png.flaticon.com/512/3012/301236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54" y="3840863"/>
            <a:ext cx="378514" cy="3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s://cdn-icons-png.flaticon.com/512/9069/90695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46" y="4444393"/>
            <a:ext cx="543333" cy="5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99987" y="415200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МРОТ</a:t>
            </a:r>
          </a:p>
          <a:p>
            <a:pPr algn="ctr"/>
            <a:r>
              <a:rPr lang="ru-RU" sz="1200" dirty="0"/>
              <a:t>в 2023 году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16 242   рублей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20268" y="3771089"/>
            <a:ext cx="201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увеличенный на районный коэффициент и страховые взносы в государственные внебюджетные фонды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067694"/>
            <a:ext cx="8572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8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470"/>
            <a:ext cx="8621084" cy="499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33950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Montserrat" panose="00000500000000000000" pitchFamily="2" charset="-52"/>
              </a:rPr>
              <a:t>Профессиональная подготовка, переподготовка, повышение квалификации в рамках федерального и регионального финансирования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21" y="2217692"/>
            <a:ext cx="46085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5646"/>
            <a:ext cx="43524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74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79513" y="3866994"/>
            <a:ext cx="40194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Montserrat Medium" pitchFamily="2" charset="77"/>
              </a:rPr>
              <a:t>Принять  участие  могут   Граждане:</a:t>
            </a:r>
            <a:endParaRPr lang="ru-RU" sz="900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</p:txBody>
      </p:sp>
      <p:sp>
        <p:nvSpPr>
          <p:cNvPr id="25" name="object 57"/>
          <p:cNvSpPr/>
          <p:nvPr/>
        </p:nvSpPr>
        <p:spPr>
          <a:xfrm>
            <a:off x="301944" y="4385636"/>
            <a:ext cx="165600" cy="216022"/>
          </a:xfrm>
          <a:custGeom>
            <a:avLst/>
            <a:gdLst/>
            <a:ahLst/>
            <a:cxnLst/>
            <a:rect l="l" t="t" r="r" b="b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385636"/>
            <a:ext cx="58326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tabLst>
                <a:tab pos="1433513" algn="l"/>
              </a:tabLst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зарегистрированные  в  качестве ищущих  работу несовершеннолетние граждане</a:t>
            </a:r>
            <a:endParaRPr lang="ru-RU" sz="10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110357"/>
            <a:ext cx="4519159" cy="327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b="1" dirty="0">
                <a:solidFill>
                  <a:srgbClr val="0066CC"/>
                </a:solidFill>
                <a:latin typeface="Montserrat" panose="00000500000000000000" pitchFamily="2" charset="-52"/>
              </a:rPr>
              <a:t>                     У</a:t>
            </a:r>
            <a:r>
              <a:rPr lang="ru-RU" sz="1200" b="1" dirty="0">
                <a:solidFill>
                  <a:srgbClr val="0066CC"/>
                </a:solidFill>
                <a:latin typeface="Montserrat" panose="00000500000000000000" pitchFamily="2" charset="-52"/>
              </a:rPr>
              <a:t>словия: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Несовершеннолетние трудоустраиваются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по срочному трудовому договору, при наличии договора между Центром занятости населения и работодателем (о приеме на работу несовершеннолетних граждан)</a:t>
            </a:r>
          </a:p>
          <a:p>
            <a:pPr>
              <a:lnSpc>
                <a:spcPct val="110000"/>
              </a:lnSpc>
            </a:pPr>
            <a:endParaRPr lang="ru-RU" sz="14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2"/>
                </a:solidFill>
                <a:latin typeface="Montserrat" pitchFamily="2" charset="-52"/>
              </a:rPr>
              <a:t>Центр занятости населения несовершеннолетнему участнику работ выплачивает материальную поддержку</a:t>
            </a:r>
            <a:endParaRPr lang="ru-RU" sz="11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Montserrat" pitchFamily="2" charset="-52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14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110000"/>
              </a:lnSpc>
            </a:pPr>
            <a:endParaRPr lang="ru-RU" sz="14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110000"/>
              </a:lnSpc>
            </a:pPr>
            <a:endParaRPr lang="ru-RU" sz="14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110000"/>
              </a:lnSpc>
            </a:pPr>
            <a:endParaRPr lang="ru-RU" sz="14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9875" y="915486"/>
            <a:ext cx="4019430" cy="373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sz="1400" b="1" dirty="0">
              <a:solidFill>
                <a:srgbClr val="1F497D">
                  <a:lumMod val="75000"/>
                </a:srgbClr>
              </a:solidFill>
              <a:latin typeface="Montserrat Medium" pitchFamily="2" charset="77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Montserrat Medium" pitchFamily="2" charset="77"/>
              </a:rPr>
              <a:t>Как  Работодателю  принять   участие: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sz="800" dirty="0">
              <a:solidFill>
                <a:srgbClr val="ED7D31"/>
              </a:solidFill>
              <a:latin typeface="Montserrat Medium" pitchFamily="2" charset="77"/>
            </a:endParaRP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1 шаг: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	Через личный кабинет на Единой 	цифровой платформе «Работа в 	России»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разместить вакансию  	заполнить Заявление на  получение 	государственной услуги по содействию                        	в  подборе необходимых   работников</a:t>
            </a:r>
          </a:p>
          <a:p>
            <a:pPr>
              <a:lnSpc>
                <a:spcPct val="125000"/>
              </a:lnSpc>
            </a:pPr>
            <a:r>
              <a:rPr lang="ru-RU" sz="1000" dirty="0">
                <a:solidFill>
                  <a:schemeClr val="tx2"/>
                </a:solidFill>
                <a:latin typeface="Montserrat" panose="00000500000000000000" pitchFamily="2" charset="-52"/>
              </a:rPr>
              <a:t>Для работодателей реального сектора экономики возможно получение субсидии на компенсацию заработной платы. Сумма возмещения за полный отработанный месяц рассчитывается исходя из МРОТ + 15% + отчисления во внебюджетные фонды</a:t>
            </a:r>
          </a:p>
          <a:p>
            <a:pPr>
              <a:lnSpc>
                <a:spcPct val="125000"/>
              </a:lnSpc>
            </a:pPr>
            <a:endParaRPr lang="ru-RU" sz="10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125000"/>
              </a:lnSpc>
            </a:pPr>
            <a:endParaRPr lang="ru-RU" sz="1000" dirty="0">
              <a:solidFill>
                <a:srgbClr val="004899"/>
              </a:solidFill>
              <a:latin typeface="Montserrat" panose="00000500000000000000" pitchFamily="2" charset="-52"/>
            </a:endParaRPr>
          </a:p>
          <a:p>
            <a:pPr>
              <a:lnSpc>
                <a:spcPct val="125000"/>
              </a:lnSpc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Montserrat" panose="00000500000000000000" pitchFamily="2" charset="-52"/>
              </a:rPr>
              <a:t>	</a:t>
            </a:r>
          </a:p>
          <a:p>
            <a:pPr>
              <a:lnSpc>
                <a:spcPct val="125000"/>
              </a:lnSpc>
            </a:pPr>
            <a:endParaRPr lang="ru-RU" sz="1000" dirty="0">
              <a:solidFill>
                <a:srgbClr val="1F497D">
                  <a:lumMod val="75000"/>
                </a:srgbClr>
              </a:solidFill>
              <a:latin typeface="Montserrat" panose="00000500000000000000" pitchFamily="2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40085"/>
            <a:ext cx="1601721" cy="136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95486"/>
            <a:ext cx="8856984" cy="1015663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Временное трудоустройство граждан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 возрасте от 14 до 18 лет во время каникул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или в свободное от учебы время</a:t>
            </a:r>
          </a:p>
        </p:txBody>
      </p:sp>
    </p:spTree>
    <p:extLst>
      <p:ext uri="{BB962C8B-B14F-4D97-AF65-F5344CB8AC3E}">
        <p14:creationId xmlns:p14="http://schemas.microsoft.com/office/powerpoint/2010/main" val="23210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79513" y="3866994"/>
            <a:ext cx="40194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Принять  участие  могут   Граждане:</a:t>
            </a:r>
            <a:endParaRPr lang="ru-RU" sz="9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5" name="object 57"/>
          <p:cNvSpPr/>
          <p:nvPr/>
        </p:nvSpPr>
        <p:spPr>
          <a:xfrm>
            <a:off x="301944" y="4385636"/>
            <a:ext cx="165600" cy="216022"/>
          </a:xfrm>
          <a:custGeom>
            <a:avLst/>
            <a:gdLst/>
            <a:ahLst/>
            <a:cxnLst/>
            <a:rect l="l" t="t" r="r" b="b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385636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tabLst>
                <a:tab pos="1433513" algn="l"/>
              </a:tabLs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зарегистрированные  в  качестве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безработных выпускники организаций профобразования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915803"/>
            <a:ext cx="4519159" cy="358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1050" b="1" dirty="0">
                <a:solidFill>
                  <a:srgbClr val="0066CC"/>
                </a:solidFill>
                <a:latin typeface="Montserrat" panose="00000500000000000000" pitchFamily="2" charset="-52"/>
              </a:rPr>
              <a:t>                     условия:</a:t>
            </a:r>
          </a:p>
          <a:p>
            <a:pPr lvl="0">
              <a:lnSpc>
                <a:spcPct val="110000"/>
              </a:lnSpc>
            </a:pPr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Предоставляются субсидии  юридическим лицам</a:t>
            </a:r>
          </a:p>
          <a:p>
            <a:pPr lvl="0">
              <a:lnSpc>
                <a:spcPct val="110000"/>
              </a:lnSpc>
            </a:pPr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 (за исключением субсидий государственным (муниципальным) учреждениям)</a:t>
            </a:r>
          </a:p>
          <a:p>
            <a:pPr lvl="0">
              <a:lnSpc>
                <a:spcPct val="110000"/>
              </a:lnSpc>
            </a:pPr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на частичное возмещение расходов работодателя на выплату:</a:t>
            </a:r>
          </a:p>
          <a:p>
            <a:pPr lvl="0">
              <a:lnSpc>
                <a:spcPct val="110000"/>
              </a:lnSpc>
            </a:pPr>
            <a:r>
              <a:rPr lang="ru-RU" sz="1200" b="1" dirty="0">
                <a:solidFill>
                  <a:schemeClr val="tx2"/>
                </a:solidFill>
                <a:latin typeface="Montserrat" panose="00000500000000000000" pitchFamily="2" charset="-52"/>
              </a:rPr>
              <a:t>- заработной платы участникам временных работ –выпускникам в возрасте от 18 до 25 лет </a:t>
            </a:r>
            <a:r>
              <a:rPr lang="ru-RU" sz="1200" dirty="0">
                <a:solidFill>
                  <a:schemeClr val="tx2"/>
                </a:solidFill>
                <a:latin typeface="Montserrat" panose="00000500000000000000" pitchFamily="2" charset="-52"/>
              </a:rPr>
              <a:t>на срок до 2 месяцев</a:t>
            </a:r>
          </a:p>
          <a:p>
            <a:pPr lvl="0">
              <a:lnSpc>
                <a:spcPct val="110000"/>
              </a:lnSpc>
            </a:pPr>
            <a:r>
              <a:rPr lang="ru-RU" sz="1200" b="1" dirty="0">
                <a:solidFill>
                  <a:schemeClr val="tx2"/>
                </a:solidFill>
                <a:latin typeface="Montserrat" panose="00000500000000000000" pitchFamily="2" charset="-52"/>
              </a:rPr>
              <a:t>- заработной платы наставникам, оказывающим помощь выпускникам</a:t>
            </a:r>
          </a:p>
          <a:p>
            <a:pPr lvl="0">
              <a:lnSpc>
                <a:spcPct val="110000"/>
              </a:lnSpc>
            </a:pPr>
            <a:r>
              <a:rPr lang="ru-RU" sz="1200" b="1" dirty="0">
                <a:solidFill>
                  <a:schemeClr val="tx2"/>
                </a:solidFill>
                <a:latin typeface="Montserrat" panose="00000500000000000000" pitchFamily="2" charset="-52"/>
              </a:rPr>
              <a:t>в возрасте от 18 до 25 лет </a:t>
            </a:r>
            <a:r>
              <a:rPr lang="ru-RU" sz="1200" dirty="0">
                <a:solidFill>
                  <a:schemeClr val="tx2"/>
                </a:solidFill>
                <a:latin typeface="Montserrat" panose="00000500000000000000" pitchFamily="2" charset="-52"/>
              </a:rPr>
              <a:t>при освоении ими трудовых навыков, адаптации</a:t>
            </a:r>
          </a:p>
          <a:p>
            <a:pPr lvl="0">
              <a:lnSpc>
                <a:spcPct val="110000"/>
              </a:lnSpc>
            </a:pPr>
            <a:r>
              <a:rPr lang="ru-RU" sz="1200" dirty="0">
                <a:solidFill>
                  <a:schemeClr val="tx2"/>
                </a:solidFill>
                <a:latin typeface="Montserrat" panose="00000500000000000000" pitchFamily="2" charset="-52"/>
              </a:rPr>
              <a:t>на рабочем месте, выполнении </a:t>
            </a:r>
          </a:p>
          <a:p>
            <a:pPr lvl="0">
              <a:lnSpc>
                <a:spcPct val="110000"/>
              </a:lnSpc>
            </a:pPr>
            <a:r>
              <a:rPr lang="ru-RU" sz="1200" dirty="0">
                <a:solidFill>
                  <a:schemeClr val="tx2"/>
                </a:solidFill>
                <a:latin typeface="Montserrat" panose="00000500000000000000" pitchFamily="2" charset="-52"/>
              </a:rPr>
              <a:t>функциональных обязанностей </a:t>
            </a:r>
          </a:p>
          <a:p>
            <a:pPr lvl="0">
              <a:lnSpc>
                <a:spcPct val="110000"/>
              </a:lnSpc>
            </a:pPr>
            <a:r>
              <a:rPr lang="ru-RU" sz="1200" dirty="0">
                <a:solidFill>
                  <a:schemeClr val="tx2"/>
                </a:solidFill>
                <a:latin typeface="Montserrat" panose="00000500000000000000" pitchFamily="2" charset="-52"/>
              </a:rPr>
              <a:t>в размере не превышающем 50% </a:t>
            </a:r>
          </a:p>
          <a:p>
            <a:pPr lvl="0">
              <a:lnSpc>
                <a:spcPct val="110000"/>
              </a:lnSpc>
            </a:pPr>
            <a:r>
              <a:rPr lang="ru-RU" sz="1200" dirty="0">
                <a:solidFill>
                  <a:schemeClr val="tx2"/>
                </a:solidFill>
                <a:latin typeface="Montserrat" panose="00000500000000000000" pitchFamily="2" charset="-52"/>
              </a:rPr>
              <a:t>на срок  до (3 месяцев).</a:t>
            </a:r>
          </a:p>
          <a:p>
            <a:pPr lvl="0">
              <a:lnSpc>
                <a:spcPct val="110000"/>
              </a:lnSpc>
            </a:pPr>
            <a:endParaRPr lang="ru-RU" sz="4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9875" y="915486"/>
            <a:ext cx="4019430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Montserrat Medium" pitchFamily="2" charset="77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Как  Работодателю  принять   участие: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sz="800" dirty="0">
              <a:solidFill>
                <a:srgbClr val="ED7D31"/>
              </a:solidFill>
              <a:latin typeface="Montserrat Medium" pitchFamily="2" charset="77"/>
            </a:endParaRP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1 шаг: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Через личный кабинет на Единой 	цифровой платформе «Работа в 	России»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разместить вакансию  	заполнить Заявление на  получение 	государственной услуги по содействию                        	в  подборе необходимых   работников</a:t>
            </a:r>
          </a:p>
          <a:p>
            <a:pPr lvl="0">
              <a:lnSpc>
                <a:spcPct val="125000"/>
              </a:lnSpc>
            </a:pPr>
            <a:endParaRPr lang="ru-RU" sz="1000" dirty="0">
              <a:solidFill>
                <a:srgbClr val="004899"/>
              </a:solidFill>
              <a:latin typeface="Montserrat" panose="00000500000000000000" pitchFamily="2" charset="-52"/>
            </a:endParaRP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2 шаг: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Подать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Заявку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на получение субсидии</a:t>
            </a:r>
          </a:p>
          <a:p>
            <a:pPr lvl="0">
              <a:lnSpc>
                <a:spcPct val="125000"/>
              </a:lnSpc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01419"/>
            <a:ext cx="1529713" cy="130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9513" y="168881"/>
            <a:ext cx="8784975" cy="707886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Временное трудоустройство выпускников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 возрасте от 18-25 лет</a:t>
            </a:r>
          </a:p>
        </p:txBody>
      </p:sp>
    </p:spTree>
    <p:extLst>
      <p:ext uri="{BB962C8B-B14F-4D97-AF65-F5344CB8AC3E}">
        <p14:creationId xmlns:p14="http://schemas.microsoft.com/office/powerpoint/2010/main" val="256081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" y="18236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67494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Временное трудоустройство граждан, испытывающих трудности в поиске работы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01419"/>
            <a:ext cx="1529713" cy="130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75380"/>
            <a:ext cx="3995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 категории граждан, </a:t>
            </a:r>
            <a:r>
              <a:rPr lang="ru-RU" sz="1400" b="1" dirty="0"/>
              <a:t>испытывающих трудности в поиске работы</a:t>
            </a:r>
            <a:r>
              <a:rPr lang="ru-RU" sz="1400" dirty="0"/>
              <a:t>,  относятся:</a:t>
            </a:r>
            <a:br>
              <a:rPr lang="ru-RU" sz="1400" dirty="0"/>
            </a:br>
            <a:r>
              <a:rPr lang="ru-RU" sz="1400" dirty="0"/>
              <a:t>          </a:t>
            </a:r>
            <a:r>
              <a:rPr lang="ru-RU" sz="1200" dirty="0">
                <a:latin typeface="Montserrat" panose="00000500000000000000" pitchFamily="2" charset="-52"/>
              </a:rPr>
              <a:t>•</a:t>
            </a:r>
            <a:r>
              <a:rPr lang="ru-RU" sz="1100" dirty="0">
                <a:latin typeface="Montserrat" panose="00000500000000000000" pitchFamily="2" charset="-52"/>
              </a:rPr>
              <a:t>инвалиды;</a:t>
            </a:r>
            <a:br>
              <a:rPr lang="ru-RU" sz="1100" dirty="0">
                <a:latin typeface="Montserrat" panose="00000500000000000000" pitchFamily="2" charset="-52"/>
              </a:rPr>
            </a:br>
            <a:r>
              <a:rPr lang="ru-RU" sz="1100" dirty="0">
                <a:latin typeface="Montserrat" panose="00000500000000000000" pitchFamily="2" charset="-52"/>
              </a:rPr>
              <a:t>          • лица, освобожденные из учреждений, исполняющих наказание в виде лишения свободы;</a:t>
            </a:r>
            <a:br>
              <a:rPr lang="ru-RU" sz="1100" dirty="0">
                <a:latin typeface="Montserrat" panose="00000500000000000000" pitchFamily="2" charset="-52"/>
              </a:rPr>
            </a:br>
            <a:r>
              <a:rPr lang="ru-RU" sz="1100" dirty="0">
                <a:latin typeface="Montserrat" panose="00000500000000000000" pitchFamily="2" charset="-52"/>
              </a:rPr>
              <a:t>           • несовершеннолетние граждане в возрасте от 14 до 18 лет;</a:t>
            </a:r>
            <a:br>
              <a:rPr lang="ru-RU" sz="1100" dirty="0">
                <a:latin typeface="Montserrat" panose="00000500000000000000" pitchFamily="2" charset="-52"/>
              </a:rPr>
            </a:br>
            <a:r>
              <a:rPr lang="ru-RU" sz="1100" dirty="0">
                <a:latin typeface="Montserrat" panose="00000500000000000000" pitchFamily="2" charset="-52"/>
              </a:rPr>
              <a:t>           • лица предпенсионного возраста </a:t>
            </a:r>
          </a:p>
          <a:p>
            <a:r>
              <a:rPr lang="ru-RU" sz="1100" dirty="0">
                <a:latin typeface="Montserrat" panose="00000500000000000000" pitchFamily="2" charset="-52"/>
              </a:rPr>
              <a:t>           • беженцы и вынужденные переселенцы;</a:t>
            </a:r>
            <a:br>
              <a:rPr lang="ru-RU" sz="1100" dirty="0">
                <a:latin typeface="Montserrat" panose="00000500000000000000" pitchFamily="2" charset="-52"/>
              </a:rPr>
            </a:br>
            <a:r>
              <a:rPr lang="ru-RU" sz="1100" dirty="0">
                <a:latin typeface="Montserrat" panose="00000500000000000000" pitchFamily="2" charset="-52"/>
              </a:rPr>
              <a:t>           • граждане, уволенные с военной службы, и члены их семей;</a:t>
            </a:r>
            <a:br>
              <a:rPr lang="ru-RU" sz="1100" dirty="0">
                <a:latin typeface="Montserrat" panose="00000500000000000000" pitchFamily="2" charset="-52"/>
              </a:rPr>
            </a:br>
            <a:r>
              <a:rPr lang="ru-RU" sz="1100" dirty="0">
                <a:latin typeface="Montserrat" panose="00000500000000000000" pitchFamily="2" charset="-52"/>
              </a:rPr>
              <a:t>           • одинокие и многодетные родители, воспитывающие несовершеннолетних детей, детей-инвалидов;</a:t>
            </a:r>
          </a:p>
          <a:p>
            <a:r>
              <a:rPr lang="ru-RU" sz="1100" i="1" dirty="0"/>
              <a:t>            </a:t>
            </a:r>
            <a:r>
              <a:rPr lang="ru-RU" sz="1100" dirty="0">
                <a:latin typeface="Montserrat" panose="00000500000000000000" pitchFamily="2" charset="-52"/>
              </a:rPr>
              <a:t>• граждане, подвергшиеся воздействию радиации вследствие чернобыльской и др. радиационных аварий </a:t>
            </a:r>
            <a:r>
              <a:rPr lang="ru-RU" sz="1100">
                <a:latin typeface="Montserrat" panose="00000500000000000000" pitchFamily="2" charset="-52"/>
              </a:rPr>
              <a:t>и катастроф;</a:t>
            </a:r>
            <a:endParaRPr lang="ru-RU" sz="1100" dirty="0">
              <a:latin typeface="Montserrat" panose="00000500000000000000" pitchFamily="2" charset="-52"/>
            </a:endParaRPr>
          </a:p>
          <a:p>
            <a:r>
              <a:rPr lang="ru-RU" sz="1100" dirty="0">
                <a:latin typeface="Montserrat" panose="00000500000000000000" pitchFamily="2" charset="-52"/>
              </a:rPr>
              <a:t>           • граждане в возрасте от 18 до 25 лет, имеющие среднее профессиональное или высшее образование и ищущие работу в течение года с даты выдачи им документа об образовании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975380"/>
            <a:ext cx="4283968" cy="384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Как  Работодателю  принять   участие: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sz="1000" dirty="0">
              <a:solidFill>
                <a:srgbClr val="ED7D31"/>
              </a:solidFill>
              <a:latin typeface="Montserrat Medium" pitchFamily="2" charset="77"/>
            </a:endParaRPr>
          </a:p>
          <a:p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1 шаг: 	Заключить договор с АЗН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по организации и                     	проведению временного трудоустройства 	безработных граждан </a:t>
            </a:r>
            <a:endParaRPr lang="ru-RU" sz="1000" dirty="0">
              <a:solidFill>
                <a:srgbClr val="004899"/>
              </a:solidFill>
              <a:latin typeface="Montserrat" panose="00000500000000000000" pitchFamily="2" charset="-52"/>
            </a:endParaRP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2 шаг: 	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Через личный кабинет на Единой 	цифровой платформе «Работа в 	России»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разместить вакансию, с указанием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	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«</a:t>
            </a:r>
            <a:r>
              <a:rPr lang="ru-RU" sz="1000" dirty="0">
                <a:latin typeface="Montserrat" panose="00000500000000000000" pitchFamily="2" charset="-52"/>
              </a:rPr>
              <a:t>Общественные работы и временное 	трудоустройство»</a:t>
            </a: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3 шаг:</a:t>
            </a:r>
            <a:r>
              <a:rPr lang="ru-RU" sz="1000" dirty="0">
                <a:latin typeface="Montserrat" panose="00000500000000000000" pitchFamily="2" charset="-52"/>
              </a:rPr>
              <a:t>	Заключить с гражданином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срочный трудовой 	договор</a:t>
            </a: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4 шаг:</a:t>
            </a:r>
            <a:r>
              <a:rPr lang="ru-RU" sz="1000" dirty="0">
                <a:latin typeface="Montserrat" panose="00000500000000000000" pitchFamily="2" charset="-52"/>
              </a:rPr>
              <a:t>	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Предоставить в АЗН табель</a:t>
            </a:r>
            <a:r>
              <a:rPr lang="ru-RU" sz="1000" dirty="0">
                <a:latin typeface="Montserrat" panose="00000500000000000000" pitchFamily="2" charset="-52"/>
              </a:rPr>
              <a:t> учета рабочего 	времени</a:t>
            </a:r>
          </a:p>
          <a:p>
            <a:pPr>
              <a:lnSpc>
                <a:spcPct val="125000"/>
              </a:lnSpc>
            </a:pPr>
            <a:endParaRPr lang="ru-RU" sz="1000" dirty="0">
              <a:latin typeface="Montserrat" panose="00000500000000000000" pitchFamily="2" charset="-52"/>
            </a:endParaRPr>
          </a:p>
          <a:p>
            <a:pPr>
              <a:lnSpc>
                <a:spcPct val="125000"/>
              </a:lnSpc>
            </a:pPr>
            <a:r>
              <a:rPr lang="ru-RU" sz="1000" dirty="0">
                <a:latin typeface="Montserrat" panose="00000500000000000000" pitchFamily="2" charset="-52"/>
              </a:rPr>
              <a:t>Трудоустроенный по данной программе гражданин</a:t>
            </a:r>
          </a:p>
          <a:p>
            <a:pPr>
              <a:lnSpc>
                <a:spcPct val="125000"/>
              </a:lnSpc>
            </a:pPr>
            <a:r>
              <a:rPr lang="ru-RU" sz="1000" dirty="0">
                <a:latin typeface="Montserrat" panose="00000500000000000000" pitchFamily="2" charset="-52"/>
              </a:rPr>
              <a:t>снимается с учета и ему назначается </a:t>
            </a:r>
          </a:p>
          <a:p>
            <a:pPr>
              <a:lnSpc>
                <a:spcPct val="125000"/>
              </a:lnSpc>
            </a:pPr>
            <a:r>
              <a:rPr lang="ru-RU" sz="1000" dirty="0">
                <a:latin typeface="Montserrat" panose="00000500000000000000" pitchFamily="2" charset="-52"/>
              </a:rPr>
              <a:t>материальная поддержка на весь период</a:t>
            </a:r>
          </a:p>
          <a:p>
            <a:pPr>
              <a:lnSpc>
                <a:spcPct val="125000"/>
              </a:lnSpc>
            </a:pPr>
            <a:r>
              <a:rPr lang="ru-RU" sz="1000" dirty="0">
                <a:latin typeface="Montserrat" panose="00000500000000000000" pitchFamily="2" charset="-52"/>
              </a:rPr>
              <a:t>работы.</a:t>
            </a:r>
          </a:p>
          <a:p>
            <a:pPr>
              <a:lnSpc>
                <a:spcPct val="125000"/>
              </a:lnSpc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477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5" y="678193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771550"/>
            <a:ext cx="878497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300" b="1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Закон РФ от 19.04.1991 №1032-1</a:t>
            </a:r>
            <a:r>
              <a:rPr lang="ru-RU" sz="1300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Montserrat" pitchFamily="2" charset="-52"/>
                <a:cs typeface="Times New Roman" panose="02020603050405020304" pitchFamily="18" charset="0"/>
              </a:rPr>
              <a:t>«О занятости населения в Российской Федерации»;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300" b="1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Приказ Управления труда и занятости Республики Карелия от 10.02.2020 г. № 23-П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Montserrat" pitchFamily="2" charset="-52"/>
                <a:cs typeface="Times New Roman" panose="02020603050405020304" pitchFamily="18" charset="0"/>
              </a:rPr>
              <a:t>«Об организации контроля за предоставлением работодателями обязательной информации»  ( с изменениями 16.07.2021 №131-П);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300" b="1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Приказ Управления труда и занятости Республики Карелия от 19.07.2021г №132-П</a:t>
            </a:r>
            <a:r>
              <a:rPr lang="ru-RU" sz="1300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Montserrat" pitchFamily="2" charset="-52"/>
                <a:cs typeface="Times New Roman" panose="02020603050405020304" pitchFamily="18" charset="0"/>
              </a:rPr>
              <a:t>«Об утверждении Методических указаний по организации работы по контролю за предоставлением работодателями уведомлений о результатах рассмотрения кандидатур граждан, направленных органами службы занятости и принятых решениях, и предоставлению данной информации в Управление труда и занятости Республики Карелия»;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300" b="1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Приказ Государственного казенного учреждения Республики Карелия «Центр занятости населения Республики Карелия» от 20.02.2020г. №59-П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Montserrat" pitchFamily="2" charset="-52"/>
                <a:cs typeface="Times New Roman" panose="02020603050405020304" pitchFamily="18" charset="0"/>
              </a:rPr>
              <a:t>« Об организации контроля за предоставлением работодателями обязательной информации» (с изменениями от  22.07.2021г. №247-П).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Montserrat" pitchFamily="2" charset="-52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Постановление Правительства Республики Карелия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от 28 апреля 2012 г. N 143-П(Об утверждении положения о порядке, условиях и размере финансовой помощи при государственной регистрации ИП признанных безработными гражданам )</a:t>
            </a:r>
          </a:p>
          <a:p>
            <a:pPr algn="just"/>
            <a:endParaRPr lang="ru-RU" sz="13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-32613"/>
            <a:ext cx="6696743" cy="620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>
                <a:solidFill>
                  <a:srgbClr val="0066CC"/>
                </a:solidFill>
                <a:latin typeface="Montserrat" pitchFamily="2" charset="-52"/>
              </a:rPr>
              <a:t>Нормативные правовые акты</a:t>
            </a:r>
          </a:p>
        </p:txBody>
      </p:sp>
    </p:spTree>
    <p:extLst>
      <p:ext uri="{BB962C8B-B14F-4D97-AF65-F5344CB8AC3E}">
        <p14:creationId xmlns:p14="http://schemas.microsoft.com/office/powerpoint/2010/main" val="607461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79513" y="3866994"/>
            <a:ext cx="40194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Принять  участие  могут   Граждане:</a:t>
            </a:r>
            <a:endParaRPr lang="ru-RU" sz="9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5" name="object 57"/>
          <p:cNvSpPr/>
          <p:nvPr/>
        </p:nvSpPr>
        <p:spPr>
          <a:xfrm>
            <a:off x="301944" y="4385636"/>
            <a:ext cx="165600" cy="216022"/>
          </a:xfrm>
          <a:custGeom>
            <a:avLst/>
            <a:gdLst/>
            <a:ahLst/>
            <a:cxnLst/>
            <a:rect l="l" t="t" r="r" b="b"/>
            <a:pathLst>
              <a:path w="1588134" h="1901189">
                <a:moveTo>
                  <a:pt x="83978" y="0"/>
                </a:moveTo>
                <a:lnTo>
                  <a:pt x="42751" y="11177"/>
                </a:lnTo>
                <a:lnTo>
                  <a:pt x="12044" y="41204"/>
                </a:lnTo>
                <a:lnTo>
                  <a:pt x="0" y="85421"/>
                </a:lnTo>
                <a:lnTo>
                  <a:pt x="0" y="1815542"/>
                </a:lnTo>
                <a:lnTo>
                  <a:pt x="12044" y="1859759"/>
                </a:lnTo>
                <a:lnTo>
                  <a:pt x="42751" y="1889786"/>
                </a:lnTo>
                <a:lnTo>
                  <a:pt x="83978" y="1900963"/>
                </a:lnTo>
                <a:lnTo>
                  <a:pt x="127584" y="1888630"/>
                </a:lnTo>
                <a:lnTo>
                  <a:pt x="1547012" y="1023570"/>
                </a:lnTo>
                <a:lnTo>
                  <a:pt x="1577601" y="991407"/>
                </a:lnTo>
                <a:lnTo>
                  <a:pt x="1587798" y="950481"/>
                </a:lnTo>
                <a:lnTo>
                  <a:pt x="1577601" y="909556"/>
                </a:lnTo>
                <a:lnTo>
                  <a:pt x="1547012" y="877393"/>
                </a:lnTo>
                <a:lnTo>
                  <a:pt x="127584" y="12332"/>
                </a:lnTo>
                <a:lnTo>
                  <a:pt x="83978" y="0"/>
                </a:lnTo>
                <a:close/>
              </a:path>
            </a:pathLst>
          </a:custGeom>
          <a:solidFill>
            <a:srgbClr val="E9422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385636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tabLst>
                <a:tab pos="1433513" algn="l"/>
              </a:tabLs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зарегистрированные  в  качестве 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безработных граждане, освободившиеся из МЛС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5966" y="1358812"/>
            <a:ext cx="4519159" cy="169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1050" b="1" dirty="0">
                <a:solidFill>
                  <a:srgbClr val="0066CC"/>
                </a:solidFill>
                <a:latin typeface="Montserrat" panose="00000500000000000000" pitchFamily="2" charset="-52"/>
              </a:rPr>
              <a:t>                     условия:</a:t>
            </a:r>
          </a:p>
          <a:p>
            <a:pPr lvl="0">
              <a:lnSpc>
                <a:spcPct val="110000"/>
              </a:lnSpc>
            </a:pPr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Предоставляются субсидии  юридическим лицам</a:t>
            </a:r>
          </a:p>
          <a:p>
            <a:pPr lvl="0">
              <a:lnSpc>
                <a:spcPct val="110000"/>
              </a:lnSpc>
            </a:pPr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 (за исключением субсидий государственным (муниципальным) учреждениям)</a:t>
            </a:r>
          </a:p>
          <a:p>
            <a:pPr lvl="0">
              <a:lnSpc>
                <a:spcPct val="110000"/>
              </a:lnSpc>
            </a:pPr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на частичное возмещение расходов работодателя на выплату:</a:t>
            </a:r>
          </a:p>
          <a:p>
            <a:pPr lvl="0">
              <a:lnSpc>
                <a:spcPct val="110000"/>
              </a:lnSpc>
            </a:pPr>
            <a:r>
              <a:rPr lang="ru-RU" sz="1200" b="1" dirty="0">
                <a:solidFill>
                  <a:schemeClr val="tx2"/>
                </a:solidFill>
                <a:latin typeface="Montserrat" panose="00000500000000000000" pitchFamily="2" charset="-52"/>
              </a:rPr>
              <a:t>- заработной платы участникам временных работ  из числа безработных граждан</a:t>
            </a:r>
            <a:endParaRPr lang="ru-RU" sz="4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9875" y="915486"/>
            <a:ext cx="4019430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Montserrat Medium" pitchFamily="2" charset="77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Medium" pitchFamily="2" charset="77"/>
              </a:rPr>
              <a:t>Как  Работодателю  принять   участие: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ru-RU" sz="800" dirty="0">
              <a:solidFill>
                <a:srgbClr val="ED7D31"/>
              </a:solidFill>
              <a:latin typeface="Montserrat Medium" pitchFamily="2" charset="77"/>
            </a:endParaRP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1 шаг: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Через личный кабинет на Единой 	цифровой платформе «Работа в 	России»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разместить вакансию  	заполнить Заявление на  получение 	государственной услуги по содействию                        	в  подборе необходимых   работников</a:t>
            </a:r>
          </a:p>
          <a:p>
            <a:pPr lvl="0">
              <a:lnSpc>
                <a:spcPct val="125000"/>
              </a:lnSpc>
            </a:pPr>
            <a:endParaRPr lang="ru-RU" sz="1000" dirty="0">
              <a:solidFill>
                <a:srgbClr val="004899"/>
              </a:solidFill>
              <a:latin typeface="Montserrat" panose="00000500000000000000" pitchFamily="2" charset="-52"/>
            </a:endParaRPr>
          </a:p>
          <a:p>
            <a:pPr>
              <a:lnSpc>
                <a:spcPct val="125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2 шаг: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	Подать </a:t>
            </a:r>
            <a:r>
              <a:rPr lang="ru-RU" sz="100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Заявку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на получение субсидии</a:t>
            </a:r>
          </a:p>
          <a:p>
            <a:pPr lvl="0">
              <a:lnSpc>
                <a:spcPct val="125000"/>
              </a:lnSpc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01419"/>
            <a:ext cx="1529713" cy="130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7504" y="195486"/>
            <a:ext cx="8784975" cy="707886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Трудоустройство</a:t>
            </a:r>
            <a:r>
              <a:rPr lang="ru-RU" sz="2000" b="1" dirty="0">
                <a:solidFill>
                  <a:srgbClr val="C0504D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граждан освободившихся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из мест лишения свободы</a:t>
            </a:r>
          </a:p>
        </p:txBody>
      </p:sp>
    </p:spTree>
    <p:extLst>
      <p:ext uri="{BB962C8B-B14F-4D97-AF65-F5344CB8AC3E}">
        <p14:creationId xmlns:p14="http://schemas.microsoft.com/office/powerpoint/2010/main" val="828270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Заголовок 1"/>
          <p:cNvSpPr/>
          <p:nvPr/>
        </p:nvSpPr>
        <p:spPr>
          <a:xfrm>
            <a:off x="130320" y="51480"/>
            <a:ext cx="7054920" cy="63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7760" tIns="38880" rIns="77760" bIns="38880" numCol="1" spcCol="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24" name="TextBox 53"/>
          <p:cNvSpPr/>
          <p:nvPr/>
        </p:nvSpPr>
        <p:spPr>
          <a:xfrm>
            <a:off x="2051720" y="1623960"/>
            <a:ext cx="6264696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16000" algn="ctr">
              <a:lnSpc>
                <a:spcPct val="150000"/>
              </a:lnSpc>
              <a:buClr>
                <a:srgbClr val="255692"/>
              </a:buClr>
              <a:buSzPct val="300000"/>
              <a:buFont typeface="Wingdings" charset="2"/>
              <a:buChar char=""/>
            </a:pPr>
            <a:endParaRPr lang="ru-RU" sz="1400" spc="-1" dirty="0">
              <a:solidFill>
                <a:srgbClr val="000000"/>
              </a:solidFill>
              <a:latin typeface="Verdana"/>
              <a:ea typeface="Verdana"/>
            </a:endParaRPr>
          </a:p>
          <a:p>
            <a:pPr marL="285840" indent="-216000" algn="ctr">
              <a:lnSpc>
                <a:spcPct val="150000"/>
              </a:lnSpc>
              <a:buClr>
                <a:srgbClr val="255692"/>
              </a:buClr>
              <a:buSzPct val="300000"/>
              <a:buFont typeface="Wingdings" charset="2"/>
              <a:buChar char=""/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26" name="TextBox 15"/>
          <p:cNvSpPr/>
          <p:nvPr/>
        </p:nvSpPr>
        <p:spPr>
          <a:xfrm>
            <a:off x="5164920" y="2247480"/>
            <a:ext cx="364536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2" name="Группа 24"/>
          <p:cNvGrpSpPr/>
          <p:nvPr/>
        </p:nvGrpSpPr>
        <p:grpSpPr>
          <a:xfrm>
            <a:off x="360000" y="-1332000"/>
            <a:ext cx="7128720" cy="72000"/>
            <a:chOff x="360000" y="-1332000"/>
            <a:chExt cx="7128720" cy="72000"/>
          </a:xfrm>
        </p:grpSpPr>
        <p:cxnSp>
          <p:nvCxnSpPr>
            <p:cNvPr id="133" name="Прямая соединительная линия 25"/>
            <p:cNvCxnSpPr/>
            <p:nvPr/>
          </p:nvCxnSpPr>
          <p:spPr>
            <a:xfrm>
              <a:off x="360000" y="-1332000"/>
              <a:ext cx="6967080" cy="360"/>
            </a:xfrm>
            <a:prstGeom prst="straightConnector1">
              <a:avLst/>
            </a:prstGeom>
            <a:ln w="28575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134" name="Прямая соединительная линия 26"/>
            <p:cNvCxnSpPr/>
            <p:nvPr/>
          </p:nvCxnSpPr>
          <p:spPr>
            <a:xfrm>
              <a:off x="522000" y="-1260000"/>
              <a:ext cx="6967080" cy="360"/>
            </a:xfrm>
            <a:prstGeom prst="straightConnector1">
              <a:avLst/>
            </a:prstGeom>
            <a:ln w="28575">
              <a:solidFill>
                <a:srgbClr val="FFFFFF">
                  <a:lumMod val="85000"/>
                </a:srgbClr>
              </a:solidFill>
              <a:round/>
            </a:ln>
          </p:spPr>
        </p:cxn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2" y="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550" y="70830"/>
            <a:ext cx="687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ru-RU" sz="2000" b="1" spc="-70" dirty="0">
                <a:solidFill>
                  <a:srgbClr val="C00000"/>
                </a:solidFill>
                <a:latin typeface="Montserrat" panose="00000500000000000000" pitchFamily="2" charset="-52"/>
                <a:cs typeface="Verdana"/>
              </a:rPr>
              <a:t>Содействие самозанятости, развитию малого</a:t>
            </a:r>
          </a:p>
          <a:p>
            <a:pPr marR="5080"/>
            <a:r>
              <a:rPr lang="ru-RU" sz="2000" b="1" spc="-70" dirty="0">
                <a:solidFill>
                  <a:srgbClr val="C00000"/>
                </a:solidFill>
                <a:latin typeface="Montserrat" panose="00000500000000000000" pitchFamily="2" charset="-52"/>
                <a:cs typeface="Verdana"/>
              </a:rPr>
              <a:t> предпринимательства безработных граждан</a:t>
            </a:r>
            <a:endParaRPr lang="ru-RU" sz="2000" spc="-70" dirty="0">
              <a:solidFill>
                <a:srgbClr val="C00000"/>
              </a:solidFill>
              <a:latin typeface="Montserrat" panose="00000500000000000000" pitchFamily="2" charset="-52"/>
              <a:cs typeface="Verdan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70" y="3780757"/>
            <a:ext cx="1553971" cy="132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264" y="778716"/>
            <a:ext cx="4585696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459"/>
              </a:spcBef>
            </a:pPr>
            <a:r>
              <a:rPr lang="ru-RU" sz="1200" b="1" spc="105" dirty="0">
                <a:solidFill>
                  <a:srgbClr val="C00000"/>
                </a:solidFill>
                <a:latin typeface="Montserrat" panose="00000500000000000000" pitchFamily="2" charset="-52"/>
                <a:cs typeface="Tahoma"/>
              </a:rPr>
              <a:t>Государственная услуга по содействию </a:t>
            </a:r>
          </a:p>
          <a:p>
            <a:pPr marL="12700" marR="5080" algn="ctr">
              <a:spcBef>
                <a:spcPts val="459"/>
              </a:spcBef>
            </a:pPr>
            <a:r>
              <a:rPr lang="ru-RU" sz="1200" b="1" spc="105" dirty="0">
                <a:solidFill>
                  <a:srgbClr val="C00000"/>
                </a:solidFill>
                <a:latin typeface="Montserrat" panose="00000500000000000000" pitchFamily="2" charset="-52"/>
                <a:cs typeface="Tahoma"/>
              </a:rPr>
              <a:t>самозанятости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660" y="1366056"/>
            <a:ext cx="3687880" cy="364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ru-RU" sz="1200" b="1" spc="105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предоставляется только безработным гражданам, желающим организовать свое дело при наличии одного из следующих оснований</a:t>
            </a:r>
            <a:r>
              <a:rPr lang="ru-RU" sz="1200" spc="105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:</a:t>
            </a:r>
            <a:endParaRPr lang="ru-RU" sz="800" spc="105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  <a:cs typeface="Tahoma"/>
            </a:endParaRPr>
          </a:p>
          <a:p>
            <a:pPr lvl="0">
              <a:lnSpc>
                <a:spcPct val="125000"/>
              </a:lnSpc>
            </a:pPr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*личного обращения безработного гражданина с заявлением о предоставлении государственной услуги по содействию самозанятости безработных граждан;</a:t>
            </a:r>
          </a:p>
          <a:p>
            <a:pPr lvl="0">
              <a:lnSpc>
                <a:spcPct val="125000"/>
              </a:lnSpc>
            </a:pPr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*согласия с предложением работника Центра занятости населения о предоставлении безработному гражданину государственной услуги по содействию самозанятости.</a:t>
            </a:r>
          </a:p>
          <a:p>
            <a:pPr lvl="0">
              <a:lnSpc>
                <a:spcPct val="125000"/>
              </a:lnSpc>
            </a:pPr>
            <a:endParaRPr lang="ru-RU" sz="1800" spc="105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-52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2041" y="10723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spc="105" dirty="0">
                <a:solidFill>
                  <a:srgbClr val="C00000"/>
                </a:solidFill>
                <a:latin typeface="Montserrat" panose="00000500000000000000" pitchFamily="2" charset="-52"/>
                <a:cs typeface="Tahoma"/>
              </a:rPr>
              <a:t>Этапы получения государственной услуги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1310" y="1435439"/>
            <a:ext cx="4572000" cy="28700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*информирование о возможности организовать свое дело и консультация специалиста АЗН;</a:t>
            </a:r>
          </a:p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*тестирование на выявление способностей к ведению предпринимательской деятельности;</a:t>
            </a:r>
          </a:p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*получение необходимых навыков для организации своего бизнеса (тренинги, семинары и пр.);</a:t>
            </a:r>
          </a:p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*подготовка бизнес-плана по </a:t>
            </a:r>
          </a:p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рекомендованной структуре ЦЗН;</a:t>
            </a:r>
          </a:p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*рассмотрение бизнес-плана муниципальной комиссией, утверждение решения о выделении субсидии;</a:t>
            </a:r>
          </a:p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*заключение договора с ЦЗН;</a:t>
            </a:r>
          </a:p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*получение финансовой помощи </a:t>
            </a:r>
          </a:p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при государственной регистрации ИП,</a:t>
            </a:r>
          </a:p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 ЮЛ, КФХ;</a:t>
            </a:r>
          </a:p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*получение финансовой помощи</a:t>
            </a:r>
          </a:p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 на подготовку документов при</a:t>
            </a:r>
          </a:p>
          <a:p>
            <a:pPr lvl="0" algn="just"/>
            <a:r>
              <a:rPr lang="ru-RU" sz="1000" spc="105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  <a:cs typeface="Tahoma"/>
              </a:rPr>
              <a:t> государственной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397004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2" y="5147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6749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pc="-1" dirty="0">
                <a:solidFill>
                  <a:srgbClr val="C00000"/>
                </a:solidFill>
                <a:latin typeface="Verdana"/>
                <a:ea typeface="Verdana"/>
              </a:rPr>
              <a:t>Оборудование рабочих мест для трудоустройства незанятых инвалидов</a:t>
            </a:r>
            <a:endParaRPr lang="ru-RU" sz="18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419622"/>
            <a:ext cx="6264696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40" indent="-216000" algn="ctr">
              <a:lnSpc>
                <a:spcPct val="150000"/>
              </a:lnSpc>
              <a:buClr>
                <a:srgbClr val="255692"/>
              </a:buClr>
              <a:buSzPct val="300000"/>
              <a:buFont typeface="Wingdings" charset="2"/>
              <a:buChar char=""/>
            </a:pPr>
            <a:r>
              <a:rPr lang="ru-RU" sz="1300" b="1" spc="-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  <a:ea typeface="Verdana"/>
              </a:rPr>
              <a:t>За одно оборудованное место </a:t>
            </a:r>
          </a:p>
          <a:p>
            <a:pPr marL="285840" indent="-216000" algn="ctr">
              <a:lnSpc>
                <a:spcPct val="150000"/>
              </a:lnSpc>
              <a:buClr>
                <a:srgbClr val="255692"/>
              </a:buClr>
              <a:buSzPct val="300000"/>
              <a:buFont typeface="Wingdings" charset="2"/>
              <a:buChar char=""/>
            </a:pPr>
            <a:r>
              <a:rPr lang="ru-RU" sz="1300" b="1" spc="-1" dirty="0">
                <a:solidFill>
                  <a:schemeClr val="tx2"/>
                </a:solidFill>
                <a:latin typeface="Montserrat" panose="00000500000000000000" pitchFamily="2" charset="-52"/>
                <a:ea typeface="Verdana"/>
              </a:rPr>
              <a:t>возмещение затрат на проведение спец. оценки рабочего места</a:t>
            </a:r>
          </a:p>
          <a:p>
            <a:pPr marL="285840" indent="-216000" algn="ctr">
              <a:lnSpc>
                <a:spcPct val="150000"/>
              </a:lnSpc>
              <a:buClr>
                <a:srgbClr val="255692"/>
              </a:buClr>
              <a:buSzPct val="300000"/>
              <a:buFont typeface="Wingdings" charset="2"/>
              <a:buChar char=""/>
            </a:pPr>
            <a:r>
              <a:rPr lang="ru-RU" sz="1300" b="1" spc="-1" dirty="0">
                <a:solidFill>
                  <a:schemeClr val="tx2"/>
                </a:solidFill>
                <a:latin typeface="Montserrat" panose="00000500000000000000" pitchFamily="2" charset="-52"/>
                <a:ea typeface="Verdana"/>
              </a:rPr>
              <a:t>Возмещение затрат на заработную плату до 3 мес. (МРОТ + РК + отчисления во внебюджетные фонды)</a:t>
            </a:r>
          </a:p>
          <a:p>
            <a:pPr marL="285840" indent="-216000" algn="ctr">
              <a:lnSpc>
                <a:spcPct val="150000"/>
              </a:lnSpc>
              <a:buClr>
                <a:srgbClr val="255692"/>
              </a:buClr>
              <a:buSzPct val="300000"/>
              <a:buFont typeface="Wingdings" charset="2"/>
              <a:buChar char=""/>
            </a:pPr>
            <a:r>
              <a:rPr lang="ru-RU" sz="1300" b="1" spc="-1" dirty="0">
                <a:solidFill>
                  <a:schemeClr val="tx2"/>
                </a:solidFill>
                <a:latin typeface="Montserrat" panose="00000500000000000000" pitchFamily="2" charset="-52"/>
                <a:ea typeface="Verdana"/>
              </a:rPr>
              <a:t>Наставничество (50% от суммы затрат на заработную плату трудоустроенного инвалида наставнику)</a:t>
            </a:r>
          </a:p>
          <a:p>
            <a:pPr marL="285840" indent="-216000" algn="ctr">
              <a:lnSpc>
                <a:spcPct val="150000"/>
              </a:lnSpc>
              <a:buClr>
                <a:srgbClr val="255692"/>
              </a:buClr>
              <a:buSzPct val="300000"/>
              <a:buFont typeface="Wingdings" charset="2"/>
              <a:buChar char=""/>
            </a:pPr>
            <a:endParaRPr lang="ru-RU" sz="2800" spc="-1" dirty="0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9" name="Скругленный прямоугольник 18"/>
          <p:cNvSpPr/>
          <p:nvPr/>
        </p:nvSpPr>
        <p:spPr>
          <a:xfrm>
            <a:off x="3035520" y="921960"/>
            <a:ext cx="4608000" cy="28872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77760" tIns="38880" rIns="77760" bIns="3888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i="1" strike="noStrike" spc="-1" dirty="0">
                <a:solidFill>
                  <a:srgbClr val="F2F2F2"/>
                </a:solidFill>
                <a:latin typeface="Verdana"/>
                <a:ea typeface="Verdana"/>
              </a:rPr>
              <a:t>Работодателю предоставляется субсидия: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11" name="Рисунок 19"/>
          <p:cNvPicPr/>
          <p:nvPr/>
        </p:nvPicPr>
        <p:blipFill>
          <a:blip r:embed="rId3"/>
          <a:srcRect r="8919" b="3559"/>
          <a:stretch/>
        </p:blipFill>
        <p:spPr>
          <a:xfrm>
            <a:off x="7164288" y="3507854"/>
            <a:ext cx="1440160" cy="1440160"/>
          </a:xfrm>
          <a:prstGeom prst="rect">
            <a:avLst/>
          </a:prstGeom>
          <a:ln w="0">
            <a:noFill/>
          </a:ln>
        </p:spPr>
      </p:pic>
      <p:pic>
        <p:nvPicPr>
          <p:cNvPr id="12" name="Рисунок 3" descr="Изображение выглядит как игрушка, сиденье&#10;&#10;Автоматически созданное описание"/>
          <p:cNvPicPr/>
          <p:nvPr/>
        </p:nvPicPr>
        <p:blipFill>
          <a:blip r:embed="rId4"/>
          <a:srcRect l="8357" t="11413" b="8682"/>
          <a:stretch/>
        </p:blipFill>
        <p:spPr>
          <a:xfrm>
            <a:off x="28734" y="1066320"/>
            <a:ext cx="2455034" cy="2225510"/>
          </a:xfrm>
          <a:prstGeom prst="rect">
            <a:avLst/>
          </a:prstGeom>
          <a:ln w="0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734" y="3854102"/>
            <a:ext cx="461527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40" indent="-216000" algn="ctr">
              <a:lnSpc>
                <a:spcPct val="100000"/>
              </a:lnSpc>
              <a:buClr>
                <a:srgbClr val="255692"/>
              </a:buClr>
              <a:buSzPct val="300000"/>
              <a:buFont typeface="Wingdings" charset="2"/>
              <a:buChar char=""/>
            </a:pPr>
            <a:r>
              <a:rPr lang="ru-RU" sz="1300" b="1" spc="-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  <a:ea typeface="Verdana"/>
              </a:rPr>
              <a:t>На создание инфраструктуры, включая оборудование</a:t>
            </a:r>
            <a:br>
              <a:rPr lang="ru-RU" sz="1300" dirty="0">
                <a:latin typeface="Montserrat" panose="00000500000000000000" pitchFamily="2" charset="-52"/>
              </a:rPr>
            </a:br>
            <a:r>
              <a:rPr lang="ru-RU" sz="1300" b="1" spc="-1" dirty="0">
                <a:solidFill>
                  <a:srgbClr val="C00000"/>
                </a:solidFill>
                <a:latin typeface="Montserrat" panose="00000500000000000000" pitchFamily="2" charset="-52"/>
                <a:ea typeface="Verdana"/>
              </a:rPr>
              <a:t>пандусов и подъемников </a:t>
            </a:r>
            <a:endParaRPr lang="ru-RU" sz="1300" spc="-1" dirty="0">
              <a:latin typeface="Montserrat" panose="000005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9932" y="4002241"/>
            <a:ext cx="3151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01400" indent="-1301400">
              <a:lnSpc>
                <a:spcPct val="15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CF4520"/>
                </a:solidFill>
                <a:latin typeface="Montserrat" panose="00000500000000000000" pitchFamily="2" charset="-52"/>
                <a:ea typeface="Verdana"/>
              </a:rPr>
              <a:t>до 500 тысяч руб.</a:t>
            </a:r>
            <a:endParaRPr lang="ru-RU" sz="2400" spc="-1" dirty="0"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1179" y="1409775"/>
            <a:ext cx="187846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01400" indent="-1301400">
              <a:lnSpc>
                <a:spcPct val="150000"/>
              </a:lnSpc>
              <a:tabLst>
                <a:tab pos="0" algn="l"/>
              </a:tabLst>
            </a:pPr>
            <a:r>
              <a:rPr lang="ru-RU" sz="1400" b="1" spc="-1" dirty="0">
                <a:solidFill>
                  <a:srgbClr val="CF4520"/>
                </a:solidFill>
                <a:latin typeface="Montserrat" panose="00000500000000000000" pitchFamily="2" charset="-52"/>
                <a:ea typeface="Verdana"/>
              </a:rPr>
              <a:t>до 100 тысяч руб.</a:t>
            </a:r>
            <a:endParaRPr lang="ru-RU" sz="1400" spc="-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1247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9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709702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Montserrat Medium" panose="00000600000000000000" pitchFamily="2" charset="-52"/>
              </a:rPr>
              <a:t>Уважаемые работодатели!</a:t>
            </a:r>
            <a:br>
              <a:rPr lang="ru-RU" sz="1800" dirty="0">
                <a:latin typeface="Montserrat Medium" panose="00000600000000000000" pitchFamily="2" charset="-52"/>
              </a:rPr>
            </a:br>
            <a:br>
              <a:rPr lang="ru-RU" sz="1800" dirty="0">
                <a:latin typeface="Montserrat Medium" panose="00000600000000000000" pitchFamily="2" charset="-52"/>
              </a:rPr>
            </a:br>
            <a:r>
              <a:rPr lang="ru-RU" sz="1800" dirty="0">
                <a:latin typeface="Montserrat Medium" panose="00000600000000000000" pitchFamily="2" charset="-52"/>
              </a:rPr>
              <a:t>По вопросам  участия  в  мероприятиях государственной  поддержки</a:t>
            </a:r>
            <a:br>
              <a:rPr lang="ru-RU" sz="1800" dirty="0">
                <a:latin typeface="Montserrat Medium" panose="00000600000000000000" pitchFamily="2" charset="-52"/>
              </a:rPr>
            </a:br>
            <a:r>
              <a:rPr lang="ru-RU" sz="1800" dirty="0">
                <a:latin typeface="Montserrat Medium" panose="00000600000000000000" pitchFamily="2" charset="-52"/>
              </a:rPr>
              <a:t>Вы  можете  обратиться  в</a:t>
            </a:r>
            <a:br>
              <a:rPr lang="ru-RU" sz="1800" dirty="0">
                <a:latin typeface="Montserrat Medium" panose="00000600000000000000" pitchFamily="2" charset="-52"/>
              </a:rPr>
            </a:br>
            <a:r>
              <a:rPr lang="ru-RU" sz="1800" dirty="0">
                <a:latin typeface="Montserrat Medium" panose="00000600000000000000" pitchFamily="2" charset="-52"/>
              </a:rPr>
              <a:t>Агентство занятости населения </a:t>
            </a:r>
            <a:br>
              <a:rPr lang="ru-RU" sz="1800" dirty="0">
                <a:latin typeface="Montserrat Medium" panose="00000600000000000000" pitchFamily="2" charset="-52"/>
              </a:rPr>
            </a:br>
            <a:r>
              <a:rPr lang="ru-RU" sz="1800" dirty="0">
                <a:latin typeface="Montserrat Medium" panose="00000600000000000000" pitchFamily="2" charset="-52"/>
              </a:rPr>
              <a:t>Олонецкого района</a:t>
            </a:r>
            <a:br>
              <a:rPr lang="ru-RU" sz="1800" dirty="0">
                <a:latin typeface="Montserrat Medium" panose="00000600000000000000" pitchFamily="2" charset="-52"/>
              </a:rPr>
            </a:br>
            <a:r>
              <a:rPr lang="ru-RU" sz="1800" dirty="0">
                <a:latin typeface="Montserrat Medium" panose="00000600000000000000" pitchFamily="2" charset="-52"/>
              </a:rPr>
              <a:t>186000 </a:t>
            </a:r>
            <a:r>
              <a:rPr lang="ru-RU" sz="1800" dirty="0" err="1">
                <a:latin typeface="Montserrat Medium" panose="00000600000000000000" pitchFamily="2" charset="-52"/>
              </a:rPr>
              <a:t>г.Олонец</a:t>
            </a:r>
            <a:r>
              <a:rPr lang="ru-RU" sz="1800" dirty="0">
                <a:latin typeface="Montserrat Medium" panose="00000600000000000000" pitchFamily="2" charset="-52"/>
              </a:rPr>
              <a:t>, </a:t>
            </a:r>
            <a:r>
              <a:rPr lang="ru-RU" sz="1800" dirty="0" err="1">
                <a:latin typeface="Montserrat Medium" panose="00000600000000000000" pitchFamily="2" charset="-52"/>
              </a:rPr>
              <a:t>ул.Ленина</a:t>
            </a:r>
            <a:r>
              <a:rPr lang="ru-RU" sz="1800" dirty="0">
                <a:latin typeface="Montserrat Medium" panose="00000600000000000000" pitchFamily="2" charset="-52"/>
              </a:rPr>
              <a:t>, д.3</a:t>
            </a:r>
            <a:br>
              <a:rPr lang="ru-RU" sz="1800" dirty="0">
                <a:latin typeface="Montserrat Medium" panose="00000600000000000000" pitchFamily="2" charset="-52"/>
              </a:rPr>
            </a:br>
            <a:r>
              <a:rPr lang="ru-RU" sz="1800" dirty="0">
                <a:latin typeface="Montserrat Medium" panose="00000600000000000000" pitchFamily="2" charset="-52"/>
              </a:rPr>
              <a:t>Телефон: +7 981 4-013-612</a:t>
            </a:r>
            <a:br>
              <a:rPr lang="ru-RU" sz="1800" dirty="0">
                <a:latin typeface="Montserrat Medium" panose="00000600000000000000" pitchFamily="2" charset="-52"/>
              </a:rPr>
            </a:br>
            <a:r>
              <a:rPr lang="ru-RU" sz="1800" dirty="0">
                <a:latin typeface="Montserrat Medium" panose="00000600000000000000" pitchFamily="2" charset="-52"/>
              </a:rPr>
              <a:t>E-</a:t>
            </a:r>
            <a:r>
              <a:rPr lang="ru-RU" sz="1800" dirty="0" err="1">
                <a:latin typeface="Montserrat Medium" panose="00000600000000000000" pitchFamily="2" charset="-52"/>
              </a:rPr>
              <a:t>mail</a:t>
            </a:r>
            <a:r>
              <a:rPr lang="ru-RU" sz="1800" dirty="0">
                <a:latin typeface="Montserrat Medium" panose="00000600000000000000" pitchFamily="2" charset="-52"/>
              </a:rPr>
              <a:t>: </a:t>
            </a:r>
            <a:r>
              <a:rPr lang="ru-RU" sz="1800" dirty="0">
                <a:latin typeface="Montserrat Medium" panose="00000600000000000000" pitchFamily="2" charset="-52"/>
                <a:hlinkClick r:id="rId3"/>
              </a:rPr>
              <a:t>olzan@trud10.ru</a:t>
            </a:r>
            <a:br>
              <a:rPr lang="ru-RU" sz="1800" dirty="0">
                <a:latin typeface="Montserrat Medium" panose="00000600000000000000" pitchFamily="2" charset="-52"/>
              </a:rPr>
            </a:br>
            <a:r>
              <a:rPr lang="ru-RU" sz="1800" dirty="0">
                <a:latin typeface="Montserrat Medium" panose="00000600000000000000" pitchFamily="2" charset="-52"/>
              </a:rPr>
              <a:t>Сайт: </a:t>
            </a:r>
            <a:r>
              <a:rPr lang="en-US" sz="1800" u="sng" dirty="0">
                <a:latin typeface="Montserrat Medium" panose="00000600000000000000" pitchFamily="2" charset="-52"/>
                <a:hlinkClick r:id="rId4"/>
              </a:rPr>
              <a:t>https://mintrud.karelia.ru/Czn</a:t>
            </a:r>
            <a:br>
              <a:rPr lang="en-US" sz="1800" dirty="0">
                <a:latin typeface="Montserrat Medium" panose="00000600000000000000" pitchFamily="2" charset="-52"/>
              </a:rPr>
            </a:br>
            <a:r>
              <a:rPr lang="en-US" sz="1800" dirty="0">
                <a:latin typeface="Montserrat Medium" panose="00000600000000000000" pitchFamily="2" charset="-52"/>
              </a:rPr>
              <a:t>VK: </a:t>
            </a:r>
            <a:r>
              <a:rPr lang="en-US" sz="1800" dirty="0">
                <a:latin typeface="Montserrat Medium" panose="00000600000000000000" pitchFamily="2" charset="-52"/>
                <a:hlinkClick r:id="rId5"/>
              </a:rPr>
              <a:t>https://vk.com/public148680342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96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0" y="1028405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85" y="135853"/>
            <a:ext cx="77048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66CC"/>
                </a:solidFill>
                <a:latin typeface="Montserrat" pitchFamily="2" charset="-52"/>
              </a:rPr>
              <a:t>В целях проведения государственной политики в сфере занятости населения,</a:t>
            </a:r>
            <a:r>
              <a:rPr lang="en-US" sz="1300" b="1" dirty="0">
                <a:solidFill>
                  <a:srgbClr val="0066CC"/>
                </a:solidFill>
                <a:latin typeface="Montserrat" pitchFamily="2" charset="-52"/>
              </a:rPr>
              <a:t> </a:t>
            </a:r>
            <a:r>
              <a:rPr lang="ru-RU" sz="1300" b="1" dirty="0">
                <a:solidFill>
                  <a:srgbClr val="0066CC"/>
                </a:solidFill>
                <a:latin typeface="Montserrat" pitchFamily="2" charset="-52"/>
              </a:rPr>
              <a:t>включая разработку и оказание гражданам и работодателям мер государственной поддержки, работодатели информируют органы службы занятости: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23678"/>
            <a:ext cx="76024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875" y="1131590"/>
            <a:ext cx="8640960" cy="395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300" dirty="0">
                <a:latin typeface="Montserrat" pitchFamily="2" charset="-52"/>
              </a:rPr>
              <a:t>при принятии решения о ликвидации организации либо прекращении деятельности индивидуальным предпринимателем, сокращении численности или штата работников организации, индивидуального предпринимателя и возможном расторжении трудовых договоров работодатель-</a:t>
            </a:r>
            <a:r>
              <a:rPr lang="ru-RU" sz="1300" b="1" dirty="0">
                <a:solidFill>
                  <a:srgbClr val="0066CC"/>
                </a:solidFill>
                <a:latin typeface="Montserrat" pitchFamily="2" charset="-52"/>
              </a:rPr>
              <a:t>организация не позднее чем за два месяца</a:t>
            </a:r>
            <a:r>
              <a:rPr lang="ru-RU" sz="1300" dirty="0">
                <a:latin typeface="Montserrat" pitchFamily="2" charset="-52"/>
              </a:rPr>
              <a:t>, а работодатель - </a:t>
            </a:r>
            <a:r>
              <a:rPr lang="ru-RU" sz="1300" b="1" dirty="0">
                <a:solidFill>
                  <a:srgbClr val="0066CC"/>
                </a:solidFill>
                <a:latin typeface="Montserrat" pitchFamily="2" charset="-52"/>
              </a:rPr>
              <a:t>индивидуальный предприниматель не позднее чем за две недели </a:t>
            </a:r>
            <a:r>
              <a:rPr lang="ru-RU" sz="1300" dirty="0">
                <a:latin typeface="Montserrat" pitchFamily="2" charset="-52"/>
              </a:rPr>
              <a:t>до начала проведения соответствующих мероприятий обязаны в письменной форме сообщить об этом в органы службы занятости, указав должность, профессию, специальность и квалификационные требования к ним, условия оплаты труда каждого конкретного работника, а в случае, если решение о сокращении численности или штата работников организации может привести к </a:t>
            </a:r>
            <a:r>
              <a:rPr lang="ru-RU" sz="1300" b="1" dirty="0">
                <a:solidFill>
                  <a:srgbClr val="0066CC"/>
                </a:solidFill>
                <a:latin typeface="Montserrat" pitchFamily="2" charset="-52"/>
              </a:rPr>
              <a:t>массовому увольнению работников, - не позднее чем за три месяца</a:t>
            </a:r>
            <a:r>
              <a:rPr lang="ru-RU" sz="1300" dirty="0">
                <a:solidFill>
                  <a:srgbClr val="0066CC"/>
                </a:solidFill>
                <a:latin typeface="Montserrat" pitchFamily="2" charset="-52"/>
              </a:rPr>
              <a:t> </a:t>
            </a:r>
            <a:r>
              <a:rPr lang="ru-RU" sz="1300" dirty="0">
                <a:latin typeface="Montserrat" pitchFamily="2" charset="-52"/>
              </a:rPr>
              <a:t>до начала проведения соответствующих мероприятий.</a:t>
            </a:r>
          </a:p>
          <a:p>
            <a:r>
              <a:rPr lang="ru-RU" sz="1300" b="1" dirty="0">
                <a:latin typeface="Montserrat" pitchFamily="2" charset="-52"/>
                <a:cs typeface="Times New Roman" panose="02020603050405020304" pitchFamily="18" charset="0"/>
              </a:rPr>
              <a:t>      </a:t>
            </a:r>
            <a:r>
              <a:rPr lang="ru-RU" sz="1100" dirty="0">
                <a:latin typeface="Montserrat" pitchFamily="2" charset="-52"/>
                <a:cs typeface="Times New Roman" panose="02020603050405020304" pitchFamily="18" charset="0"/>
              </a:rPr>
              <a:t>(п.2 ст. 25 Закона РФ «О занятости населения в Российской Федерации») </a:t>
            </a:r>
            <a:br>
              <a:rPr lang="ru-RU" sz="1100" dirty="0">
                <a:latin typeface="Montserrat" pitchFamily="2" charset="-52"/>
                <a:cs typeface="Times New Roman" panose="02020603050405020304" pitchFamily="18" charset="0"/>
              </a:rPr>
            </a:br>
            <a:endParaRPr lang="ru-RU" sz="1100" dirty="0">
              <a:latin typeface="Montserrat" pitchFamily="2" charset="-52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300" dirty="0">
                <a:latin typeface="Montserrat" pitchFamily="2" charset="-52"/>
              </a:rPr>
              <a:t>при введении режима неполного рабочего дня (смены) и (или) неполной рабочей недели, а также при приостановке производства работодатель обязан в письменной форме сообщить об этом в органы службы занятости </a:t>
            </a:r>
            <a:r>
              <a:rPr lang="ru-RU" sz="1300" b="1" dirty="0">
                <a:solidFill>
                  <a:srgbClr val="0066CC"/>
                </a:solidFill>
                <a:latin typeface="Montserrat" pitchFamily="2" charset="-52"/>
              </a:rPr>
              <a:t>в течение трех рабочих дней </a:t>
            </a:r>
            <a:r>
              <a:rPr lang="ru-RU" sz="1300" dirty="0">
                <a:latin typeface="Montserrat" pitchFamily="2" charset="-52"/>
              </a:rPr>
              <a:t>после принятия решения о проведении соответствующих мероприятий.</a:t>
            </a:r>
          </a:p>
          <a:p>
            <a:r>
              <a:rPr lang="ru-RU" sz="1300" b="1" dirty="0">
                <a:solidFill>
                  <a:srgbClr val="0070C0"/>
                </a:solidFill>
                <a:latin typeface="Montserrat" pitchFamily="2" charset="-52"/>
                <a:cs typeface="Times New Roman" panose="02020603050405020304" pitchFamily="18" charset="0"/>
              </a:rPr>
              <a:t>       </a:t>
            </a:r>
            <a:r>
              <a:rPr lang="ru-RU" sz="1100" dirty="0">
                <a:latin typeface="Montserrat" pitchFamily="2" charset="-52"/>
                <a:cs typeface="Times New Roman" panose="02020603050405020304" pitchFamily="18" charset="0"/>
              </a:rPr>
              <a:t>(п.2 ст. 25 Закона РФ «О занятости населения в Российской Федерации») </a:t>
            </a:r>
            <a:br>
              <a:rPr lang="ru-RU" sz="1100" dirty="0">
                <a:latin typeface="Montserrat" pitchFamily="2" charset="-52"/>
                <a:cs typeface="Times New Roman" panose="02020603050405020304" pitchFamily="18" charset="0"/>
              </a:rPr>
            </a:br>
            <a:endParaRPr lang="ru-RU" sz="1100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637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" y="-38843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23478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Montserrat" panose="00000500000000000000" pitchFamily="2" charset="-52"/>
                <a:hlinkClick r:id="rId3"/>
              </a:rPr>
              <a:t>https://trudvsem.ru/</a:t>
            </a:r>
            <a:r>
              <a:rPr lang="ru-RU" sz="2000" b="1" dirty="0">
                <a:latin typeface="Montserrat" panose="00000500000000000000" pitchFamily="2" charset="-52"/>
              </a:rPr>
              <a:t> </a:t>
            </a:r>
            <a:r>
              <a:rPr lang="ru-RU" sz="2000" b="1" dirty="0">
                <a:solidFill>
                  <a:srgbClr val="0033A0"/>
                </a:solidFill>
                <a:latin typeface="Montserrat" panose="00000500000000000000" pitchFamily="2" charset="-52"/>
              </a:rPr>
              <a:t>Государственный Портал Работа России - это Общероссийская Федеральная база вакансий и резюме.</a:t>
            </a:r>
            <a:endParaRPr lang="ru-RU" sz="2000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37" y="1419622"/>
            <a:ext cx="6033911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7" y="1140517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25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" y="-38843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95486"/>
            <a:ext cx="6221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33A0"/>
                </a:solidFill>
                <a:latin typeface="Montserrat" panose="00000500000000000000" pitchFamily="2" charset="-52"/>
              </a:rPr>
              <a:t>Возможности ЕЦП «Работа России»</a:t>
            </a:r>
            <a:endParaRPr lang="ru-RU" sz="2400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1550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7574"/>
            <a:ext cx="6768752" cy="390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7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" y="27602"/>
            <a:ext cx="9152594" cy="509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5" y="678193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875" y="943802"/>
            <a:ext cx="8682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Для размещения вакансий на ЕЦП «Работа в России» работодателю необходимо авторизоваться на  </a:t>
            </a:r>
            <a:r>
              <a:rPr lang="en-US" sz="1800" b="1" u="sng" dirty="0">
                <a:solidFill>
                  <a:srgbClr val="FF0000"/>
                </a:solidFill>
                <a:latin typeface="Montserrat" pitchFamily="2" charset="-52"/>
              </a:rPr>
              <a:t>www. trudvsem.ru</a:t>
            </a:r>
            <a:endParaRPr lang="ru-RU" sz="1800" b="1" u="sng" dirty="0">
              <a:solidFill>
                <a:srgbClr val="FF0000"/>
              </a:solidFill>
              <a:latin typeface="Montserrat" pitchFamily="2" charset="-52"/>
            </a:endParaRPr>
          </a:p>
          <a:p>
            <a:pPr algn="ctr"/>
            <a:endParaRPr lang="ru-RU" sz="1800" b="1" dirty="0">
              <a:solidFill>
                <a:srgbClr val="0066CC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5486"/>
            <a:ext cx="7193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Размещение вакансий на ЕЦП «Работа в России»</a:t>
            </a:r>
            <a:endParaRPr lang="en-US" sz="2000" b="1" dirty="0">
              <a:solidFill>
                <a:srgbClr val="0066CC"/>
              </a:solidFill>
              <a:latin typeface="Montserrat" pitchFamily="2" charset="-52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66CC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635646"/>
            <a:ext cx="85689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Montserrat" pitchFamily="2" charset="-52"/>
              </a:rPr>
              <a:t>Чтобы создать вакансию, необходимо зарегистрироваться через </a:t>
            </a:r>
            <a:r>
              <a:rPr lang="ru-RU" sz="1400" dirty="0">
                <a:latin typeface="Montserrat" pitchFamily="2" charset="-52"/>
                <a:hlinkClick r:id="rId4"/>
              </a:rPr>
              <a:t>портал Госуслуги</a:t>
            </a:r>
            <a:r>
              <a:rPr lang="ru-RU" sz="1400" dirty="0">
                <a:latin typeface="Montserrat" pitchFamily="2" charset="-52"/>
              </a:rPr>
              <a:t> или пройти регистрацию без использования ЕСИА с проверкой данных о вашей компании специалистами центра занятости </a:t>
            </a:r>
            <a:r>
              <a:rPr lang="ru-RU" dirty="0">
                <a:latin typeface="Montserrat" pitchFamily="2" charset="-52"/>
              </a:rPr>
              <a:t>населения.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5" y="2427734"/>
            <a:ext cx="4119507" cy="21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85" y="2512809"/>
            <a:ext cx="4422887" cy="220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1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8" y="10357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5" y="678193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7620" y="4238"/>
            <a:ext cx="6978676" cy="524249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Авторизация работодателя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3" y="781378"/>
            <a:ext cx="4551563" cy="27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54" y="910594"/>
            <a:ext cx="271874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5" t="10952" r="25300" b="38863"/>
          <a:stretch/>
        </p:blipFill>
        <p:spPr bwMode="auto">
          <a:xfrm>
            <a:off x="6084168" y="1995686"/>
            <a:ext cx="2160240" cy="218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2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8" y="10357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5" y="678193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38983" y="116632"/>
            <a:ext cx="6768752" cy="438894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После авторизации на портале автоматически создается личный кабинет работодателя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7" b="13503"/>
          <a:stretch/>
        </p:blipFill>
        <p:spPr bwMode="auto">
          <a:xfrm>
            <a:off x="1187624" y="843558"/>
            <a:ext cx="6251340" cy="397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7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" y="-20638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5" y="678193"/>
            <a:ext cx="7132638" cy="1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6019" y="188640"/>
            <a:ext cx="7716341" cy="366886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CC"/>
                </a:solidFill>
                <a:latin typeface="Montserrat" pitchFamily="2" charset="-52"/>
                <a:cs typeface="Times New Roman" panose="02020603050405020304" pitchFamily="18" charset="0"/>
              </a:rPr>
              <a:t>Как разместить вакансию на ЕЦП «Работа в России»?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018" y="799440"/>
            <a:ext cx="2675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itchFamily="2" charset="-52"/>
                <a:cs typeface="Times New Roman" pitchFamily="18" charset="0"/>
              </a:rPr>
              <a:t>Разместить вакансию работодатель может в своем личном кабинете. </a:t>
            </a:r>
          </a:p>
          <a:p>
            <a:r>
              <a:rPr lang="ru-RU" sz="1200" dirty="0">
                <a:latin typeface="Montserrat" pitchFamily="2" charset="-52"/>
                <a:cs typeface="Times New Roman" pitchFamily="18" charset="0"/>
              </a:rPr>
              <a:t>При нажатии на кнопку, расположенную рядом с пунктом меню  «Вакансии компании», отображается следующий перечень пунктов меню: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Montserrat" pitchFamily="2" charset="-52"/>
                <a:cs typeface="Times New Roman" pitchFamily="18" charset="0"/>
              </a:rPr>
              <a:t>«Управление вакансиями»;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Montserrat" pitchFamily="2" charset="-52"/>
                <a:cs typeface="Times New Roman" pitchFamily="18" charset="0"/>
              </a:rPr>
              <a:t>«Добавить вакансию». </a:t>
            </a:r>
          </a:p>
          <a:p>
            <a:r>
              <a:rPr lang="ru-RU" sz="1200" dirty="0">
                <a:latin typeface="Montserrat" pitchFamily="2" charset="-52"/>
                <a:cs typeface="Times New Roman" pitchFamily="18" charset="0"/>
              </a:rPr>
              <a:t>При выборе пункта меню «Управление вакансиями» осуществляется переход на страницу «Вакансии компании».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71" y="802062"/>
            <a:ext cx="5114254" cy="183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93389"/>
            <a:ext cx="4688963" cy="224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flipV="1">
            <a:off x="7812360" y="3679284"/>
            <a:ext cx="800531" cy="2447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flipV="1">
            <a:off x="6804248" y="4674858"/>
            <a:ext cx="720080" cy="2611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 flipV="1">
            <a:off x="3995936" y="4701705"/>
            <a:ext cx="644354" cy="234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307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УТЗ (нов.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25339</TotalTime>
  <Words>1293</Words>
  <Application>Microsoft Office PowerPoint</Application>
  <PresentationFormat>Экран (16:9)</PresentationFormat>
  <Paragraphs>262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 УТЗ (нов.)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Управления труда и занятости Республики Карелия и подведомственных государственных учреждений в 2019 году и основных задачах ведомства на 2020 год</dc:title>
  <dc:creator>Вягянен Наталья Николаевна</dc:creator>
  <cp:lastModifiedBy>Неизвестный пользователь</cp:lastModifiedBy>
  <cp:revision>744</cp:revision>
  <cp:lastPrinted>2023-08-01T13:14:32Z</cp:lastPrinted>
  <dcterms:created xsi:type="dcterms:W3CDTF">2020-02-07T09:45:48Z</dcterms:created>
  <dcterms:modified xsi:type="dcterms:W3CDTF">2023-08-02T12:04:40Z</dcterms:modified>
</cp:coreProperties>
</file>