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handoutMasterIdLst>
    <p:handoutMasterId r:id="rId35"/>
  </p:handoutMasterIdLst>
  <p:sldIdLst>
    <p:sldId id="312" r:id="rId2"/>
    <p:sldId id="415" r:id="rId3"/>
    <p:sldId id="440" r:id="rId4"/>
    <p:sldId id="464" r:id="rId5"/>
    <p:sldId id="461" r:id="rId6"/>
    <p:sldId id="462" r:id="rId7"/>
    <p:sldId id="453" r:id="rId8"/>
    <p:sldId id="467" r:id="rId9"/>
    <p:sldId id="465" r:id="rId10"/>
    <p:sldId id="497" r:id="rId11"/>
    <p:sldId id="469" r:id="rId12"/>
    <p:sldId id="460" r:id="rId13"/>
    <p:sldId id="468" r:id="rId14"/>
    <p:sldId id="470" r:id="rId15"/>
    <p:sldId id="493" r:id="rId16"/>
    <p:sldId id="450" r:id="rId17"/>
    <p:sldId id="471" r:id="rId18"/>
    <p:sldId id="353" r:id="rId19"/>
    <p:sldId id="449" r:id="rId20"/>
    <p:sldId id="472" r:id="rId21"/>
    <p:sldId id="473" r:id="rId22"/>
    <p:sldId id="495" r:id="rId23"/>
    <p:sldId id="474" r:id="rId24"/>
    <p:sldId id="475" r:id="rId25"/>
    <p:sldId id="476" r:id="rId26"/>
    <p:sldId id="477" r:id="rId27"/>
    <p:sldId id="496" r:id="rId28"/>
    <p:sldId id="498" r:id="rId29"/>
    <p:sldId id="499" r:id="rId30"/>
    <p:sldId id="500" r:id="rId31"/>
    <p:sldId id="501" r:id="rId32"/>
    <p:sldId id="318" r:id="rId3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808000"/>
    <a:srgbClr val="66FF99"/>
    <a:srgbClr val="660033"/>
    <a:srgbClr val="99FF33"/>
    <a:srgbClr val="CCFFCC"/>
    <a:srgbClr val="CCFFFF"/>
    <a:srgbClr val="E7E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82" autoAdjust="0"/>
    <p:restoredTop sz="94474" autoAdjust="0"/>
  </p:normalViewPr>
  <p:slideViewPr>
    <p:cSldViewPr>
      <p:cViewPr>
        <p:scale>
          <a:sx n="125" d="100"/>
          <a:sy n="125" d="100"/>
        </p:scale>
        <p:origin x="-1470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F1304EC5-A9BD-4426-8AE8-A9D28677F67D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8FF9F620-636B-4C78-8D91-448967C74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103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 b="0"/>
            </a:lvl1pPr>
          </a:lstStyle>
          <a:p>
            <a:pPr>
              <a:defRPr/>
            </a:pPr>
            <a:fld id="{7519BFBC-A603-4F80-85BC-21F7797232BC}" type="datetimeFigureOut">
              <a:rPr lang="ru-RU"/>
              <a:pPr>
                <a:defRPr/>
              </a:pPr>
              <a:t>18.02.2019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2" tIns="45715" rIns="91432" bIns="4571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 b="0"/>
            </a:lvl1pPr>
          </a:lstStyle>
          <a:p>
            <a:pPr>
              <a:defRPr/>
            </a:pPr>
            <a:fld id="{16FEA04A-1FAA-4033-9EEA-5E945803F1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545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223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115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602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611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268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371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581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144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814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732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0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611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994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732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2034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3915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053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8392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6111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9491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9491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949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2371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9491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52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87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530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078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576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992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74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757A-03C9-4BEA-800E-45B7B062A4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38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79F1E-E617-4A7B-A2D7-DAC75DEEA3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17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14752-AD6C-4F57-86AB-F990C1EDC1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75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F6B51-B100-441D-A02F-AE505A6A12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31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1104D-9D4F-4E0A-AAA7-45429A03CE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9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CFD3-FE6A-49FD-8397-85F338C9AD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5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AD450-9C55-412E-826B-0C83CAFB24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34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FC30A-9D12-4377-A1E7-614CE20964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90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B6459-360A-4D9F-A9EB-357C30748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62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E2005-9ACE-4150-8E0F-68FD019ECC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68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CD1A6-55DF-461E-A16E-B9A8B1B33F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16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BCCC6C-9DC4-4AB3-A320-4B04A5395C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ctrTitle"/>
          </p:nvPr>
        </p:nvSpPr>
        <p:spPr>
          <a:xfrm>
            <a:off x="865981" y="2564904"/>
            <a:ext cx="7412037" cy="647700"/>
          </a:xfrm>
        </p:spPr>
        <p:txBody>
          <a:bodyPr/>
          <a:lstStyle/>
          <a:p>
            <a:pPr>
              <a:defRPr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сельского и рыбного  хозяйства Республики Карелия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</a:br>
            <a:endParaRPr lang="ru-RU" sz="2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2051" name="Picture 3" descr="top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438400" y="228600"/>
            <a:ext cx="4870450" cy="866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Республика </a:t>
            </a:r>
          </a:p>
        </p:txBody>
      </p:sp>
      <p:sp>
        <p:nvSpPr>
          <p:cNvPr id="2053" name="Rectangle 5"/>
          <p:cNvSpPr>
            <a:spLocks noRot="1" noChangeArrowheads="1"/>
          </p:cNvSpPr>
          <p:nvPr/>
        </p:nvSpPr>
        <p:spPr bwMode="auto">
          <a:xfrm>
            <a:off x="683568" y="3357563"/>
            <a:ext cx="7776864" cy="2591717"/>
          </a:xfrm>
          <a:prstGeom prst="rect">
            <a:avLst/>
          </a:prstGeom>
          <a:gradFill flip="none" rotWithShape="1">
            <a:gsLst>
              <a:gs pos="50000">
                <a:schemeClr val="bg1">
                  <a:lumMod val="85000"/>
                </a:schemeClr>
              </a:gs>
              <a:gs pos="88000">
                <a:srgbClr val="FFC000"/>
              </a:gs>
            </a:gsLst>
            <a:path path="shape">
              <a:fillToRect l="50000" t="50000" r="50000" b="50000"/>
            </a:path>
            <a:tileRect/>
          </a:gradFill>
          <a:ln w="635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114300" sx="103000" sy="103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chemeClr val="tx2"/>
                </a:solidFill>
                <a:latin typeface="Arial" charset="0"/>
              </a:rPr>
              <a:t>Направления государственной поддержки крестьянских (фермерских) хозяйств и сельскохозяйственных потребительских кооперативов</a:t>
            </a:r>
          </a:p>
        </p:txBody>
      </p:sp>
      <p:sp>
        <p:nvSpPr>
          <p:cNvPr id="2054" name="Rectangle 6"/>
          <p:cNvSpPr>
            <a:spLocks noRot="1" noChangeArrowheads="1"/>
          </p:cNvSpPr>
          <p:nvPr/>
        </p:nvSpPr>
        <p:spPr bwMode="auto">
          <a:xfrm>
            <a:off x="2438400" y="4797425"/>
            <a:ext cx="65262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 typeface="Arial" charset="0"/>
              <a:buNone/>
            </a:pPr>
            <a:endParaRPr lang="ru-RU" altLang="ru-RU" sz="2000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/>
      <p:bldP spid="2053" grpId="0" animBg="1"/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3456384"/>
          </a:xfrm>
          <a:effectLst>
            <a:glow rad="190500">
              <a:schemeClr val="bg1">
                <a:lumMod val="6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ru-RU" sz="1600" b="1" dirty="0" smtClean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</a:t>
            </a:r>
            <a:r>
              <a:rPr lang="ru-RU" sz="16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реализацию гидромелиоративных </a:t>
            </a:r>
            <a:r>
              <a:rPr lang="ru-RU" sz="16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 (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строительство, реконструкция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мелиоративных систем общего и индивидуального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пользования, обязательно – наличие ПСД, земля в собственности и (или) в аренде</a:t>
            </a:r>
            <a:r>
              <a:rPr lang="ru-RU" sz="16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b="1" dirty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Ставка: бюджет РК – </a:t>
            </a:r>
            <a:r>
              <a:rPr lang="ru-RU" alt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32,8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85 %</a:t>
            </a:r>
            <a:r>
              <a:rPr lang="ru-RU" alt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бюджет </a:t>
            </a:r>
            <a:r>
              <a:rPr lang="ru-RU" alt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</a:t>
            </a:r>
            <a:r>
              <a:rPr lang="ru-RU" alt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22,12 %</a:t>
            </a:r>
            <a:r>
              <a:rPr lang="ru-RU" alt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объема фактически произведенных расходов</a:t>
            </a:r>
          </a:p>
          <a:p>
            <a:pPr marL="0" indent="0" algn="ctr">
              <a:buNone/>
            </a:pPr>
            <a:endParaRPr lang="ru-RU" sz="1600" b="1" dirty="0" smtClean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</a:t>
            </a:r>
            <a:r>
              <a:rPr lang="ru-RU" sz="16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реализацию культуртехнических мероприятий (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– наличие проектной документации, земля в собственности и (или) в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аренде</a:t>
            </a:r>
            <a:r>
              <a:rPr lang="ru-RU" sz="16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Ставка: бюджет РК – 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27,994 </a:t>
            </a:r>
            <a:r>
              <a:rPr lang="ru-RU" alt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alt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</a:t>
            </a:r>
            <a:r>
              <a:rPr lang="ru-RU" alt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– 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18,83 </a:t>
            </a:r>
            <a:r>
              <a:rPr lang="ru-RU" alt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alt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объема фактически произведенных расходов</a:t>
            </a:r>
          </a:p>
        </p:txBody>
      </p:sp>
      <p:pic>
        <p:nvPicPr>
          <p:cNvPr id="7170" name="Picture 2" descr="C:\Users\varchenya\Documents\Картинки для презентации\1e08e00b075139318e114ed8deb6b5b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21972"/>
            <a:ext cx="2653971" cy="212317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varchenya\Documents\Картинки для презентации\Корчевка-300x2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136" y="4521971"/>
            <a:ext cx="3062274" cy="212317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27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8352927" cy="3744416"/>
          </a:xfrm>
          <a:effectLst>
            <a:glow rad="190500">
              <a:schemeClr val="bg1">
                <a:lumMod val="6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18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на возмещение части затрат на разработку проектно-сметной документации на реконструкцию мелиоративных систем общего и индивидуального </a:t>
            </a:r>
            <a:r>
              <a:rPr lang="ru-RU" sz="18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пользования (собственности и (или) аренде)</a:t>
            </a:r>
          </a:p>
          <a:p>
            <a:pPr marL="0" indent="0" algn="ctr">
              <a:buNone/>
            </a:pPr>
            <a:endParaRPr lang="ru-RU" sz="1800" b="1" dirty="0" smtClean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Ставка:  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90 %</a:t>
            </a:r>
            <a:r>
              <a:rPr lang="ru-RU" altLang="ru-RU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стоимости работ (бюджет РК)</a:t>
            </a:r>
          </a:p>
          <a:p>
            <a:pPr marL="0" indent="0" algn="ctr">
              <a:buNone/>
            </a:pPr>
            <a:endParaRPr lang="ru-RU" sz="1800" b="1" dirty="0" smtClean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</a:t>
            </a:r>
            <a:r>
              <a:rPr lang="ru-RU" sz="18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возмещение части затрат на разработку </a:t>
            </a:r>
            <a:r>
              <a:rPr lang="ru-RU" sz="18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проектной документации на проведение культуртехнических мероприятий</a:t>
            </a:r>
          </a:p>
          <a:p>
            <a:pPr marL="0" indent="0" algn="ctr">
              <a:buNone/>
            </a:pPr>
            <a:endParaRPr lang="ru-RU" sz="1800" b="1" dirty="0" smtClean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</a:t>
            </a:r>
            <a:r>
              <a:rPr lang="ru-RU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50 %</a:t>
            </a:r>
            <a:r>
              <a:rPr lang="ru-RU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стоимости </a:t>
            </a:r>
            <a:r>
              <a:rPr lang="ru-RU" altLang="ru-RU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 (бюджет РК)</a:t>
            </a:r>
            <a:endParaRPr lang="ru-RU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altLang="ru-RU" sz="2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226" name="Picture 2" descr="C:\Users\varchenya\Documents\Картинки для презентации\stroitelnaya-expertiza-rost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00638"/>
            <a:ext cx="1819275" cy="10906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 descr="C:\Users\varchenya\Documents\Картинки для презентации\ПС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07" y="4723321"/>
            <a:ext cx="1845246" cy="18452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varchenya\Documents\Картинки для презентации\мел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68" y="4869160"/>
            <a:ext cx="2498725" cy="1874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22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3888432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16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на мероприятия по содействию ускорению технического обновления и модернизации производства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Ставка, бюджет РК: </a:t>
            </a:r>
          </a:p>
          <a:p>
            <a:pPr marL="0" indent="0" algn="just"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30 %</a:t>
            </a:r>
            <a:r>
              <a:rPr lang="ru-RU" alt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стоимости новой техники (без НДС и транспортных расходов).</a:t>
            </a:r>
          </a:p>
          <a:p>
            <a:pPr marL="0" indent="0" algn="just">
              <a:buNone/>
            </a:pPr>
            <a:endParaRPr lang="ru-RU" altLang="ru-RU" sz="1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техники утвержден приказом МСХ РК «Об утверждении перечня техники, машин и оборудования, в том числе сельскохозяйственной техники, специализированного автотранспорта и технологического оборудования, подлежащих субсидированию в рамках мероприятия по содействию ускорения технического обновления и модернизации производства».</a:t>
            </a:r>
          </a:p>
          <a:p>
            <a:pPr marL="0" indent="0" algn="just">
              <a:buNone/>
            </a:pPr>
            <a:endParaRPr lang="ru-RU" altLang="ru-RU" sz="1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Субсидируется новая техника, в том числе, импортная.</a:t>
            </a:r>
          </a:p>
        </p:txBody>
      </p:sp>
      <p:pic>
        <p:nvPicPr>
          <p:cNvPr id="51202" name="Picture 2" descr="C:\Users\varchenya\Documents\Картинки для инвестпроектов\природный газ\Gruzovik-bortovoy-GAZ-3309-1024x49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5020238"/>
            <a:ext cx="3240360" cy="1575878"/>
          </a:xfrm>
          <a:prstGeom prst="rect">
            <a:avLst/>
          </a:prstGeom>
          <a:noFill/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C:\Users\varchenya\Documents\Картинки для презентации\тракт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88314"/>
            <a:ext cx="2183997" cy="1774180"/>
          </a:xfrm>
          <a:prstGeom prst="rect">
            <a:avLst/>
          </a:prstGeom>
          <a:noFill/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33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104456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16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на </a:t>
            </a:r>
            <a:r>
              <a:rPr lang="ru-RU" sz="16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компенсацию части первоначального взноса по приобретению предметов лизинга сельскохозяйственной техники, специализированного автотранспорта и технологического оборудования</a:t>
            </a:r>
          </a:p>
          <a:p>
            <a:pPr marL="0" indent="0" algn="ctr">
              <a:buNone/>
            </a:pPr>
            <a:endParaRPr lang="ru-RU" sz="1600" b="1" dirty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Ставка, бюджет РК: первоначальный взнос по договору лизинга, но не более </a:t>
            </a:r>
          </a:p>
          <a:p>
            <a:pPr marL="0" indent="0" algn="just"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30 %</a:t>
            </a:r>
            <a:r>
              <a:rPr lang="ru-RU" alt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стоимости техники и оборудования (без НДС и транспортных расходов).</a:t>
            </a:r>
          </a:p>
          <a:p>
            <a:pPr marL="0" indent="0" algn="just">
              <a:buNone/>
            </a:pPr>
            <a:endParaRPr lang="ru-RU" altLang="ru-RU" sz="16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техники утвержден приказом МСХ РК «Об утверждении перечня техники, машин и оборудования, в том числе сельскохозяйственной техники, специализированного автотранспорта и технологического оборудования, подлежащих субсидированию в рамках мероприятия по содействию ускорения технического обновления и модернизации производства».</a:t>
            </a:r>
          </a:p>
          <a:p>
            <a:pPr marL="0" indent="0">
              <a:buNone/>
            </a:pPr>
            <a:endParaRPr lang="ru-RU" sz="1600" b="1" dirty="0" smtClean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C:\Users\varchenya\Documents\Картинки для инвестпроектов\природный газ\kombain-e-28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127639"/>
            <a:ext cx="2032271" cy="1523680"/>
          </a:xfrm>
          <a:prstGeom prst="rect">
            <a:avLst/>
          </a:prstGeom>
          <a:noFill/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varchenya\Documents\Картинки для презентации\b86b252f-509f-4bc8-9b2a-4fd3209fa53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13176"/>
            <a:ext cx="2417445" cy="1859573"/>
          </a:xfrm>
          <a:prstGeom prst="rect">
            <a:avLst/>
          </a:prstGeom>
          <a:noFill/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3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654117" y="260648"/>
            <a:ext cx="8229600" cy="4176464"/>
          </a:xfrm>
          <a:gradFill>
            <a:gsLst>
              <a:gs pos="88000">
                <a:schemeClr val="tx2">
                  <a:lumMod val="20000"/>
                  <a:lumOff val="80000"/>
                </a:schemeClr>
              </a:gs>
              <a:gs pos="0">
                <a:schemeClr val="accent4">
                  <a:tint val="50000"/>
                  <a:satMod val="300000"/>
                </a:schemeClr>
              </a:gs>
              <a:gs pos="10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на </a:t>
            </a:r>
            <a:r>
              <a:rPr lang="ru-RU" sz="16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реализации инвестиционных проектов в агропромышленном </a:t>
            </a:r>
            <a:r>
              <a:rPr lang="ru-RU" sz="16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комплексе</a:t>
            </a:r>
          </a:p>
          <a:p>
            <a:pPr marL="0" indent="0" algn="just">
              <a:buNone/>
            </a:pPr>
            <a:r>
              <a:rPr lang="ru-RU" altLang="ru-RU" sz="14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Ставка:</a:t>
            </a:r>
            <a:r>
              <a:rPr lang="ru-RU" alt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части (до </a:t>
            </a:r>
            <a:r>
              <a:rPr lang="ru-RU" alt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alt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прямых понесенных затрат на создание, реконструкцию и (или) 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модернизацию:</a:t>
            </a:r>
          </a:p>
          <a:p>
            <a:pPr marL="0" indent="0" algn="just">
              <a:buNone/>
            </a:pPr>
            <a:endParaRPr lang="ru-RU" sz="14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1600" dirty="0" smtClean="0"/>
              <a:t>животноводческих </a:t>
            </a:r>
            <a:r>
              <a:rPr lang="ru-RU" sz="1600" dirty="0"/>
              <a:t>комплексов молочного направления (молочных ферм) с поголовьем не менее 20 коров или 60 коз</a:t>
            </a:r>
            <a:r>
              <a:rPr lang="ru-RU" sz="1600" dirty="0" smtClean="0"/>
              <a:t>;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животноводческих </a:t>
            </a:r>
            <a:r>
              <a:rPr lang="ru-RU" sz="1600" dirty="0" smtClean="0"/>
              <a:t>комплексов </a:t>
            </a:r>
            <a:r>
              <a:rPr lang="ru-RU" sz="1600" dirty="0"/>
              <a:t>с </a:t>
            </a:r>
            <a:r>
              <a:rPr lang="ru-RU" sz="1600" dirty="0" smtClean="0"/>
              <a:t>поголовьем </a:t>
            </a:r>
            <a:r>
              <a:rPr lang="ru-RU" sz="1600" dirty="0"/>
              <a:t>не менее </a:t>
            </a:r>
            <a:r>
              <a:rPr lang="ru-RU" sz="1600" dirty="0" smtClean="0"/>
              <a:t>50 овец; 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ru-RU" sz="1600" dirty="0"/>
              <a:t>рыбоводных селекционно-племенных хозяйств;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специализированных линий для производства рыбных кормов;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овощехранилищ (картофелехранилищ</a:t>
            </a:r>
            <a:r>
              <a:rPr lang="ru-RU" sz="1600" dirty="0" smtClean="0"/>
              <a:t>);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производств по переработке дикорастущих плодов, ягод, грибов. </a:t>
            </a:r>
            <a:endParaRPr lang="ru-RU" sz="1600" dirty="0" smtClean="0"/>
          </a:p>
          <a:p>
            <a:pPr marL="0" indent="0"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marL="0" indent="0" algn="just">
              <a:buNone/>
            </a:pPr>
            <a:r>
              <a:rPr lang="ru-RU" sz="1400" u="sng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Условие: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принимаются </a:t>
            </a:r>
            <a:r>
              <a:rPr lang="ru-RU" sz="1600" dirty="0">
                <a:solidFill>
                  <a:srgbClr val="FF0000"/>
                </a:solidFill>
              </a:rPr>
              <a:t>затраты</a:t>
            </a:r>
            <a:r>
              <a:rPr lang="ru-RU" sz="1600" dirty="0" smtClean="0">
                <a:solidFill>
                  <a:srgbClr val="FF0000"/>
                </a:solidFill>
              </a:rPr>
              <a:t> текущего </a:t>
            </a:r>
            <a:r>
              <a:rPr lang="ru-RU" sz="1600" dirty="0">
                <a:solidFill>
                  <a:srgbClr val="FF0000"/>
                </a:solidFill>
              </a:rPr>
              <a:t>года и года, предшествующие году предоставления </a:t>
            </a:r>
            <a:r>
              <a:rPr lang="ru-RU" sz="1600" dirty="0" smtClean="0">
                <a:solidFill>
                  <a:srgbClr val="FF0000"/>
                </a:solidFill>
              </a:rPr>
              <a:t>субсидии;  акт ввода в эксплуатацию должен быть представлен не </a:t>
            </a:r>
            <a:r>
              <a:rPr lang="ru-RU" sz="1600" dirty="0">
                <a:solidFill>
                  <a:srgbClr val="FF0000"/>
                </a:solidFill>
              </a:rPr>
              <a:t>позднее 31 декабря года, следующего за годом предоставления </a:t>
            </a:r>
            <a:r>
              <a:rPr lang="ru-RU" sz="1600" dirty="0" smtClean="0">
                <a:solidFill>
                  <a:srgbClr val="FF0000"/>
                </a:solidFill>
              </a:rPr>
              <a:t>субсидии</a:t>
            </a:r>
            <a:r>
              <a:rPr lang="ru-RU" sz="1600" dirty="0" smtClean="0"/>
              <a:t>.</a:t>
            </a:r>
            <a:endParaRPr lang="ru-RU" sz="1600" dirty="0"/>
          </a:p>
          <a:p>
            <a:pPr marL="0" indent="0" algn="just">
              <a:buNone/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altLang="ru-RU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C:\Users\varchenya\Documents\Картинки для презентации\cf6351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653136"/>
            <a:ext cx="4815773" cy="18500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sx="104000" sy="104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varchenya\Documents\Картинки для презентации\d3d3LmFsdGFncm8yMi5ydS9waWMvaW1hZ2UvMTAxMS9pbWdfMjA5My5qcGc=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3563671" cy="18500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sx="104000" sy="104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62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99592" y="980728"/>
            <a:ext cx="7344816" cy="5400600"/>
          </a:xfrm>
          <a:prstGeom prst="round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Грантовая</a:t>
            </a:r>
            <a:r>
              <a:rPr lang="ru-RU" sz="3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поддержка </a:t>
            </a:r>
            <a:r>
              <a:rPr lang="ru-RU" sz="38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начинающих фермеров</a:t>
            </a:r>
            <a:r>
              <a:rPr lang="ru-RU" sz="38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3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семейных животноводческих ферм</a:t>
            </a:r>
            <a:r>
              <a:rPr lang="ru-RU" sz="3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3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сельскохозяйственных потребительских кооперативов</a:t>
            </a:r>
            <a:endParaRPr lang="ru-RU" sz="3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22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Grp="1" noChangeArrowheads="1"/>
          </p:cNvSpPr>
          <p:nvPr/>
        </p:nvSpPr>
        <p:spPr>
          <a:xfrm>
            <a:off x="514111875" y="299899388"/>
            <a:ext cx="2147483647" cy="1141634750"/>
          </a:xfrm>
          <a:prstGeom prst="roundRect">
            <a:avLst>
              <a:gd name="adj" fmla="val 16667"/>
            </a:avLst>
          </a:prstGeom>
          <a:solidFill>
            <a:srgbClr val="E55427"/>
          </a:solidFill>
        </p:spPr>
        <p:txBody>
          <a:bodyPr anchor="ctr"/>
          <a:lstStyle/>
          <a:p>
            <a:pPr algn="ctr">
              <a:defRPr/>
            </a:pPr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РАСХОДЫ, РАЗРЕШАЕМЫЕ ЗА СЧЕТ ГРАНТА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666899" y="1556792"/>
            <a:ext cx="7776864" cy="13849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году победителями конкурсного отбора стали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из 34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начинающих фермеров, подавших заявки на участие (2 отбора). Объем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грантовой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поддержки составил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29,9 млн.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рублей.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 период 2012-2018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г.г. гранты получили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56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начинающих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фермеров.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794394"/>
              </p:ext>
            </p:extLst>
          </p:nvPr>
        </p:nvGraphicFramePr>
        <p:xfrm>
          <a:off x="1043608" y="3140968"/>
          <a:ext cx="3905101" cy="3596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88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427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Муниципальный</a:t>
                      </a:r>
                      <a:r>
                        <a:rPr lang="ru-RU" sz="1600" baseline="0" dirty="0" smtClean="0"/>
                        <a:t> район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Кол-во начинающих фермеров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5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Олонецкий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5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Пряжинский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5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Прионежский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5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Сортавальский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5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Питкярантский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05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Суоярвский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05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Медвежьегорский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05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Лахденпохский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05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Лоухский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5" descr="C:\Users\varchenya\Documents\Картинки для презентации\обучение фермер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45024"/>
            <a:ext cx="3182312" cy="2652304"/>
          </a:xfrm>
          <a:prstGeom prst="rect">
            <a:avLst/>
          </a:prstGeom>
          <a:noFill/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39552" y="378007"/>
            <a:ext cx="8208912" cy="8187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Гранты начинающим фермерам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2508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Z:\Управление сельского хозяйства\Отдел инвестиций\Данные отдела\Варченя С.А\2016\Фото фермеров - архив\Фото фермеры 2015\Романов К.В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01" y="4294231"/>
            <a:ext cx="3975723" cy="2320756"/>
          </a:xfrm>
          <a:prstGeom prst="rect">
            <a:avLst/>
          </a:prstGeom>
          <a:noFill/>
          <a:ln w="63500" cmpd="sng">
            <a:solidFill>
              <a:srgbClr val="FFFF00">
                <a:alpha val="70000"/>
              </a:srgbClr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39552" y="188640"/>
            <a:ext cx="8208912" cy="8187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Гранты начинающим фермерам</a:t>
            </a:r>
            <a:endParaRPr lang="ru-RU" sz="3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097" y="1051310"/>
            <a:ext cx="4052903" cy="310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Z:\Управление сельского хозяйства\Отдел инвестиций\Данные отдела\Варченя С.А\2018\фото фермеры\константино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51800"/>
            <a:ext cx="3898931" cy="2563187"/>
          </a:xfrm>
          <a:prstGeom prst="rect">
            <a:avLst/>
          </a:prstGeom>
          <a:noFill/>
          <a:ln w="63500" cmpd="sng">
            <a:solidFill>
              <a:schemeClr val="accent1">
                <a:lumMod val="40000"/>
                <a:lumOff val="60000"/>
                <a:alpha val="70000"/>
              </a:schemeClr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Федотова 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01" y="1133838"/>
            <a:ext cx="3668618" cy="2793152"/>
          </a:xfrm>
          <a:prstGeom prst="rect">
            <a:avLst/>
          </a:prstGeom>
          <a:noFill/>
          <a:ln w="63500">
            <a:solidFill>
              <a:srgbClr val="FFFF00">
                <a:alpha val="70000"/>
              </a:srgbClr>
            </a:solidFill>
            <a:miter lim="800000"/>
            <a:headEnd/>
            <a:tailEnd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\\file-srv.mcx.local\диски министерства\Управление сельского хозяйства\Отдел инвестиций\Данные отдела\Варченя С.А\2017\Рогачева Е.А\овцы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669" y="2715500"/>
            <a:ext cx="3633110" cy="2422570"/>
          </a:xfrm>
          <a:prstGeom prst="rect">
            <a:avLst/>
          </a:prstGeom>
          <a:noFill/>
          <a:ln w="63500" cmpd="sng">
            <a:solidFill>
              <a:schemeClr val="accent6">
                <a:lumMod val="60000"/>
                <a:lumOff val="40000"/>
                <a:alpha val="70000"/>
              </a:schemeClr>
            </a:solidFill>
            <a:miter lim="800000"/>
            <a:headEnd/>
            <a:tailEnd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32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Субсидия на реализацию мероприятий по оказанию содействия достижению целевых показателей реализации региональных программ развития агропромышленного комплекса, в том числе источником финансового обеспечения которых являются средства федерального бюджета,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поддержку начинающих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фермеров</a:t>
            </a:r>
          </a:p>
          <a:p>
            <a:pPr marL="0" indent="0" algn="just">
              <a:buNone/>
              <a:defRPr/>
            </a:pP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в 2019 году: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000 тыс</a:t>
            </a:r>
            <a:r>
              <a:rPr lang="ru-RU" alt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рублей</a:t>
            </a:r>
            <a:r>
              <a:rPr lang="ru-RU" altLang="ru-RU" sz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бюджет РФ</a:t>
            </a:r>
            <a:endParaRPr lang="ru-RU" altLang="ru-RU" sz="1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20 000 </a:t>
            </a:r>
            <a:r>
              <a:rPr lang="ru-RU" alt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 рублей </a:t>
            </a:r>
            <a:r>
              <a:rPr lang="ru-RU" altLang="ru-RU" sz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бюджет </a:t>
            </a:r>
            <a:r>
              <a:rPr lang="ru-RU" altLang="ru-RU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1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Всего бюджетных средств: 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30 000 </a:t>
            </a:r>
            <a:r>
              <a:rPr lang="ru-RU" alt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 рублей. </a:t>
            </a:r>
          </a:p>
          <a:p>
            <a:pPr algn="just">
              <a:defRPr/>
            </a:pPr>
            <a:endParaRPr lang="ru-RU" altLang="ru-RU" sz="18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altLang="ru-RU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Конкурсный отбор</a:t>
            </a: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марте 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alt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(информация о конкурсном отборе будет размещена на официальном сайте Министерства: </a:t>
            </a:r>
            <a:r>
              <a:rPr lang="en-US" alt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msx.karelia.ru</a:t>
            </a:r>
            <a:r>
              <a:rPr lang="ru-RU" alt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378007"/>
            <a:ext cx="8208912" cy="8187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Гранты начинающим фермерам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39738" y="1412875"/>
            <a:ext cx="8229600" cy="3916363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Субсидия – до </a:t>
            </a:r>
            <a:r>
              <a:rPr lang="en-US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3,0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млн рублей:</a:t>
            </a:r>
            <a:endParaRPr lang="ru-RU" altLang="ru-RU" sz="18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разведение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крупного рогатого скота мясного или молочного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направлений.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Субсидия – до 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1,5 </a:t>
            </a:r>
            <a:r>
              <a:rPr lang="ru-RU" alt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рублей: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разведение овец;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разведение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коз;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выращивание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разведение лошадей;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разведение кроликов;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разведение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сельскохозяйственной птицы (только домашние виды птиц для производства мяса, яиц, пуха);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пчеловодство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растениеводство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(за исключением семенного картофелеводства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altLang="ru-RU" sz="18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130" name="Picture 2" descr="C:\Users\varchenya\Documents\Картинки для презентации\овц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5283374"/>
            <a:ext cx="1392560" cy="1574626"/>
          </a:xfrm>
          <a:prstGeom prst="rect">
            <a:avLst/>
          </a:prstGeom>
          <a:noFill/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3" descr="C:\Users\varchenya\Documents\Картинки для презентации\картофель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441950"/>
            <a:ext cx="2009775" cy="1257300"/>
          </a:xfrm>
          <a:prstGeom prst="rect">
            <a:avLst/>
          </a:prstGeom>
          <a:noFill/>
          <a:ln>
            <a:noFill/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 descr="C:\Users\varchenya\Documents\Картинки для презентации\клубник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362575"/>
            <a:ext cx="1839912" cy="1416050"/>
          </a:xfrm>
          <a:prstGeom prst="rect">
            <a:avLst/>
          </a:prstGeom>
          <a:noFill/>
          <a:ln>
            <a:noFill/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" descr="C:\Users\varchenya\Documents\Картинки для презентации\коров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362575"/>
            <a:ext cx="2347912" cy="1416050"/>
          </a:xfrm>
          <a:prstGeom prst="rect">
            <a:avLst/>
          </a:prstGeom>
          <a:noFill/>
          <a:ln>
            <a:noFill/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9552" y="378007"/>
            <a:ext cx="8208912" cy="8187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Гранты начинающим фермерам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82650" y="333375"/>
            <a:ext cx="7345363" cy="935038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08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сайт: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msx.karelia.ru</a:t>
            </a:r>
            <a:endParaRPr lang="ru-RU" sz="3200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1" y="1556792"/>
            <a:ext cx="7703840" cy="50019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87624" y="360754"/>
            <a:ext cx="7056784" cy="792088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Государственная поддержка начинающих фермеров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11559" y="1766068"/>
            <a:ext cx="3498033" cy="310309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Имеет: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3175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Бизнес-план </a:t>
            </a:r>
            <a:r>
              <a:rPr kumimoji="0" lang="ru-RU" alt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по направлению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План расходов </a:t>
            </a:r>
            <a:r>
              <a:rPr kumimoji="0" lang="ru-RU" alt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по форме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Не менее 10% собственных средств от суммы планируемых расходов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Сельскохозяйственное образование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Или трудовой стаж в сельском хозяйстве не менее 3 лет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Или опыт ведения личного подсобного хозяйства не менее 3 лет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690952" y="1766068"/>
            <a:ext cx="4129520" cy="31751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altLang="ru-RU" sz="1200" b="0" dirty="0" smtClean="0">
                <a:latin typeface="Calibri" pitchFamily="34" charset="0"/>
                <a:cs typeface="Arial" pitchFamily="34" charset="0"/>
              </a:rPr>
              <a:t>Отсутствует просроченная задолженность по налогам, сборам и иным обязательным платежам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Не получал грантов, субсидий и выплат (до регистрации КФХ):</a:t>
            </a:r>
          </a:p>
          <a:p>
            <a:pPr marL="171450" marR="0" lvl="0" indent="-171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На создание и развитие крестьянского (фермерского) хозяйства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На развитие семейных животноводческих ферм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На организацию начального этапа предпринимательской деятельности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Не был в течение последних 3 лет:</a:t>
            </a:r>
          </a:p>
          <a:p>
            <a:pPr marL="171450" marR="0" lvl="0" indent="-171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Индивидуальным предпринимателем (или деятельность ≤ 6 месяцев)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Учредителем/участником коммерческой организации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8" descr="k340297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81" y="1297583"/>
            <a:ext cx="401637" cy="40322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Безымянны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368" y="1249392"/>
            <a:ext cx="400050" cy="40322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187624" y="5453407"/>
            <a:ext cx="1800200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0" dirty="0"/>
              <a:t>От даты регистрации ≤ 24 месяца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27884" y="5453407"/>
            <a:ext cx="2376264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0" dirty="0"/>
              <a:t>Является микропредприятием (≤ 15 наемных работников)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568497" y="5453407"/>
            <a:ext cx="1656184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0" dirty="0"/>
              <a:t>Зарегистрировано на сельской территории</a:t>
            </a:r>
          </a:p>
        </p:txBody>
      </p:sp>
    </p:spTree>
    <p:extLst>
      <p:ext uri="{BB962C8B-B14F-4D97-AF65-F5344CB8AC3E}">
        <p14:creationId xmlns:p14="http://schemas.microsoft.com/office/powerpoint/2010/main" val="259364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17" grpId="0" animBg="1"/>
      <p:bldP spid="18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85938" y="2066795"/>
            <a:ext cx="3898030" cy="2658349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dirty="0"/>
              <a:t>Приобрести: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Сельскохозяйственных животных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Сельхозтехнику, инвентарь, грузовое авто, оборудование для переработки с/х продукции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Земельные участки и здания</a:t>
            </a:r>
          </a:p>
          <a:p>
            <a:r>
              <a:rPr lang="ru-RU" sz="1200" dirty="0"/>
              <a:t>Построить/реконструировать/модернизировать: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Склады, помещения, сооружения для с/х деятельности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Дороги, подъезды, инженерные сети и подключение к ним</a:t>
            </a:r>
          </a:p>
          <a:p>
            <a:r>
              <a:rPr lang="ru-RU" sz="1200" dirty="0"/>
              <a:t>Разработать: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ПСД на строительство, реконструкцию или модернизацию помещений, дорог, инженерных сетей</a:t>
            </a: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1525910" y="1340768"/>
            <a:ext cx="1143000" cy="557474"/>
          </a:xfrm>
          <a:prstGeom prst="flowChartTerminator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может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629332" y="2053100"/>
            <a:ext cx="4104456" cy="2456020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Использовать грант за 18 месяцев со дня поступления средств на счет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Оплачивать собственными средствами не менее 10% от каждого наименования статьи расходов согласно плану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Создать не менее 1 нового постоянного рабочего места на каждый 1 млн. рублей гранта и сохранять их в течение 5 лет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Использовать имущество, приобретенное за счет средств гранта только на развитие хозяйства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Работать в хозяйстве не менее 5 лет после получения гранта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Проживать по месту нахождения хозяйства</a:t>
            </a: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5957499" y="1340768"/>
            <a:ext cx="1143000" cy="571499"/>
          </a:xfrm>
          <a:prstGeom prst="flowChartTerminator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обязан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4701339" y="4725144"/>
            <a:ext cx="3960441" cy="1879271"/>
          </a:xfrm>
          <a:prstGeom prst="snip2Diag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Правительства Республики Карелия от 11 апреля 2017 года № 120-П</a:t>
            </a:r>
            <a:endParaRPr lang="ru-RU" sz="22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trak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42459"/>
            <a:ext cx="2664296" cy="16935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187624" y="360754"/>
            <a:ext cx="7056784" cy="792088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Государственная поддержка начинающих фермеров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1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19100" y="1484784"/>
            <a:ext cx="8229600" cy="3312269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Субсидия – до </a:t>
            </a:r>
            <a:r>
              <a:rPr lang="en-US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млн рублей:</a:t>
            </a:r>
            <a:endParaRPr lang="ru-RU" altLang="ru-RU" sz="18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разведение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крупного рогатого скота мясного или молочного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направлений;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Субсидия – до 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21,6 </a:t>
            </a:r>
            <a:r>
              <a:rPr lang="ru-RU" alt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рублей: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разведение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овец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разведение коз;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выращивание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разведение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лошадей;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разведение кроликов;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разведение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сельскохозяйственной птицы (только домашние виды птиц для производства мяса, яиц,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пуха).</a:t>
            </a:r>
            <a:endParaRPr lang="ru-RU" alt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130" name="Picture 2" descr="C:\Users\varchenya\Documents\Картинки для презентации\овц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3768" y="5278770"/>
            <a:ext cx="1392560" cy="1574626"/>
          </a:xfrm>
          <a:prstGeom prst="rect">
            <a:avLst/>
          </a:prstGeom>
          <a:noFill/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5" descr="C:\Users\varchenya\Documents\Картинки для презентации\коров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278770"/>
            <a:ext cx="2347912" cy="1416050"/>
          </a:xfrm>
          <a:prstGeom prst="rect">
            <a:avLst/>
          </a:prstGeom>
          <a:noFill/>
          <a:ln>
            <a:noFill/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187624" y="360754"/>
            <a:ext cx="7056784" cy="792088"/>
          </a:xfrm>
          <a:prstGeom prst="round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Государственная поддержка семейных животноводческих ферм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varchenya\Documents\Картинки для презентации\курица и петух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83148"/>
            <a:ext cx="1549006" cy="974899"/>
          </a:xfrm>
          <a:prstGeom prst="rect">
            <a:avLst/>
          </a:prstGeom>
          <a:noFill/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archenya\Documents\Картинки для презентации\rabbit_PNG379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744" y="5491506"/>
            <a:ext cx="1131537" cy="974899"/>
          </a:xfrm>
          <a:prstGeom prst="rect">
            <a:avLst/>
          </a:prstGeom>
          <a:noFill/>
          <a:ln>
            <a:noFill/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11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87624" y="360754"/>
            <a:ext cx="7056784" cy="792088"/>
          </a:xfrm>
          <a:prstGeom prst="round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Государственная поддержка семейных животноводческих ферм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467544" y="1700808"/>
            <a:ext cx="3600400" cy="172819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300" dirty="0"/>
              <a:t>Имеет: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00" b="0" dirty="0"/>
              <a:t>Бизнес-план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00" b="0" dirty="0"/>
              <a:t>План расходов </a:t>
            </a:r>
            <a:r>
              <a:rPr lang="ru-RU" sz="1300" b="0" u="sng" dirty="0"/>
              <a:t>по форме</a:t>
            </a:r>
            <a:endParaRPr lang="ru-RU" sz="1300" b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00" b="0" dirty="0"/>
              <a:t>Не менее </a:t>
            </a:r>
            <a:r>
              <a:rPr lang="ru-RU" sz="1300" b="0" dirty="0" smtClean="0"/>
              <a:t>20</a:t>
            </a:r>
            <a:r>
              <a:rPr lang="ru-RU" sz="1300" b="0" dirty="0"/>
              <a:t>% от суммы планируемых расходов на своем счете, где:</a:t>
            </a:r>
          </a:p>
          <a:p>
            <a:r>
              <a:rPr lang="en-US" sz="1300" b="0" dirty="0" smtClean="0"/>
              <a:t>         </a:t>
            </a:r>
            <a:r>
              <a:rPr lang="ru-RU" sz="1300" b="0" dirty="0" smtClean="0"/>
              <a:t>5% </a:t>
            </a:r>
            <a:r>
              <a:rPr lang="ru-RU" sz="1300" b="0" dirty="0"/>
              <a:t>- собственные средства</a:t>
            </a:r>
          </a:p>
          <a:p>
            <a:r>
              <a:rPr lang="en-US" sz="1300" b="0" dirty="0" smtClean="0"/>
              <a:t>         </a:t>
            </a:r>
            <a:r>
              <a:rPr lang="ru-RU" sz="1300" b="0" dirty="0" smtClean="0"/>
              <a:t>15% </a:t>
            </a:r>
            <a:r>
              <a:rPr lang="ru-RU" sz="1300" b="0" dirty="0"/>
              <a:t>- кредитные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690952" y="1700809"/>
            <a:ext cx="3913496" cy="172819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400" dirty="0"/>
              <a:t>Не получал грантов, субсидий и выплат: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0" dirty="0"/>
              <a:t>На создание и развитие крестьянского (фермерского) хозяйства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0" dirty="0"/>
              <a:t>На развитие семейных животноводческих ферм</a:t>
            </a:r>
          </a:p>
        </p:txBody>
      </p:sp>
      <p:pic>
        <p:nvPicPr>
          <p:cNvPr id="2056" name="Picture 8" descr="k340297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99" y="1284365"/>
            <a:ext cx="401637" cy="40322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Безымянны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84366"/>
            <a:ext cx="400050" cy="40322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33354" y="3789040"/>
            <a:ext cx="1368152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≥ 2 члена КФХ</a:t>
            </a:r>
            <a:r>
              <a:rPr lang="ru-RU" sz="1400" b="0" dirty="0"/>
              <a:t>, связанных </a:t>
            </a:r>
            <a:r>
              <a:rPr lang="ru-RU" sz="1400" b="0" dirty="0" smtClean="0"/>
              <a:t>родством</a:t>
            </a:r>
            <a:endParaRPr lang="ru-RU" sz="1400" b="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736918" y="3789040"/>
            <a:ext cx="1440160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Действует ≥ 24 мес.</a:t>
            </a:r>
            <a:r>
              <a:rPr lang="ru-RU" sz="1400" b="0" dirty="0"/>
              <a:t> с даты регистрации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315628" y="3789040"/>
            <a:ext cx="1944215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Регистрация на сельской местности</a:t>
            </a:r>
            <a:r>
              <a:rPr lang="ru-RU" sz="1400" b="0" dirty="0"/>
              <a:t> в Республике Карелия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42670" y="3781740"/>
            <a:ext cx="1872207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Является микропредприятием</a:t>
            </a:r>
            <a:r>
              <a:rPr lang="ru-RU" sz="1400" b="0" dirty="0"/>
              <a:t> (≤ 15 наемных работников)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4941168"/>
            <a:ext cx="1512168" cy="13681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0" dirty="0"/>
              <a:t>Намерено создать собственную или совместную кормовую </a:t>
            </a:r>
            <a:r>
              <a:rPr lang="ru-RU" sz="1400" b="0" dirty="0" smtClean="0"/>
              <a:t>базу</a:t>
            </a:r>
            <a:endParaRPr lang="ru-RU" sz="1400" b="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39752" y="4947558"/>
            <a:ext cx="1872208" cy="13617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0" dirty="0"/>
              <a:t>Заключены договоры (предварительные договоры) на приобретение кормов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318675" y="3808975"/>
            <a:ext cx="1728191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0" dirty="0"/>
              <a:t>Одна семейная ферма по одному направлению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18674" y="4941167"/>
            <a:ext cx="1461365" cy="13681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0" dirty="0"/>
              <a:t>Если нет собственной переработки – </a:t>
            </a:r>
            <a:r>
              <a:rPr lang="ru-RU" sz="1400" dirty="0"/>
              <a:t>не более 300 голов маточного стада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41929" y="4947558"/>
            <a:ext cx="2478343" cy="13617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0" dirty="0" smtClean="0"/>
              <a:t>Есть земельный участок в собственности и (или) в аренде для строительства (реконструкции) семейной фермы и (или) объекта переработки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8630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17" grpId="0" animBg="1"/>
      <p:bldP spid="18" grpId="0" animBg="1"/>
      <p:bldP spid="19" grpId="0" animBg="1"/>
      <p:bldP spid="2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85938" y="2066795"/>
            <a:ext cx="3898030" cy="2442325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dirty="0"/>
              <a:t>Приобрести: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Комплектацию для семейных животноводческих ферм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Оборудование и технику по переработке животноводческой продукции (+ монтаж)</a:t>
            </a:r>
          </a:p>
          <a:p>
            <a:pPr lvl="0"/>
            <a:r>
              <a:rPr lang="ru-RU" sz="1200" b="0" dirty="0"/>
              <a:t>Сельскохозяйственных животных</a:t>
            </a:r>
          </a:p>
          <a:p>
            <a:r>
              <a:rPr lang="ru-RU" sz="1200" dirty="0"/>
              <a:t>Построить/реконструировать/модернизировать: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Семейную животноводческую ферму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Перерабатывающее производство</a:t>
            </a:r>
          </a:p>
          <a:p>
            <a:r>
              <a:rPr lang="ru-RU" sz="1200" dirty="0"/>
              <a:t>Разработать: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ПСД на строительство, реконструкцию или модернизацию фермы</a:t>
            </a: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1525910" y="1340768"/>
            <a:ext cx="1143000" cy="557474"/>
          </a:xfrm>
          <a:prstGeom prst="flowChartTerminator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может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629332" y="2053100"/>
            <a:ext cx="4104456" cy="2456020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Создать не более одной семейной животноводческой фермы по одному направлению деятельности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Осуществлять деятельность ≤ 5 лет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Создать ≥ 3 новых постоянных рабочих мест и сохранить их в течение ≤ 5 лет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Проживать или принять обязательство по переезду на постоянное место жительства в муниципальное образование по месту нахождения и регистрации хозяйства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Освоить Грант ≤ 24 месяцев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dirty="0"/>
              <a:t>Не отчуждать и не передавать имущество, приобретенное за счет средств Гранта</a:t>
            </a: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5957499" y="1340768"/>
            <a:ext cx="1143000" cy="571499"/>
          </a:xfrm>
          <a:prstGeom prst="flowChartTerminator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обязан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4701339" y="4725144"/>
            <a:ext cx="3960441" cy="1879271"/>
          </a:xfrm>
          <a:prstGeom prst="snip2Diag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Правительства Республики Карелия от </a:t>
            </a:r>
            <a:r>
              <a:rPr lang="ru-RU" sz="22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ноября </a:t>
            </a:r>
            <a:r>
              <a:rPr lang="ru-RU" sz="22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года № </a:t>
            </a:r>
            <a:r>
              <a:rPr lang="ru-RU" sz="22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402-П</a:t>
            </a:r>
            <a:endParaRPr lang="ru-RU" sz="22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7624" y="360754"/>
            <a:ext cx="7056784" cy="792088"/>
          </a:xfrm>
          <a:prstGeom prst="round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Государственная поддержка семейных животноводческих ферм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4098" name="Picture 2" descr="Farm_produce_home_teacher_school_organ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71" y="4548655"/>
            <a:ext cx="2232248" cy="22322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63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maleta_icon-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67033"/>
            <a:ext cx="1658380" cy="16544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187624" y="360754"/>
            <a:ext cx="7056784" cy="792088"/>
          </a:xfrm>
          <a:prstGeom prst="round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0" dirty="0" smtClean="0">
                <a:solidFill>
                  <a:schemeClr val="tx1"/>
                </a:solidFill>
              </a:rPr>
              <a:t>Государственная поддержка сельскохозяйственных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потребительских</a:t>
            </a:r>
            <a:r>
              <a:rPr lang="ru-RU" sz="2000" b="0" dirty="0" smtClean="0">
                <a:solidFill>
                  <a:schemeClr val="tx1"/>
                </a:solidFill>
              </a:rPr>
              <a:t> кооперативов</a:t>
            </a:r>
            <a:endParaRPr lang="ru-RU" sz="2000" b="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485825"/>
            <a:ext cx="3528392" cy="2246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сельскохозяйственный потребительский кооператив:</a:t>
            </a:r>
          </a:p>
          <a:p>
            <a:r>
              <a:rPr lang="ru-RU" sz="1400" dirty="0"/>
              <a:t>Имеет: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b="0" dirty="0"/>
              <a:t>Бизнес-план со сроком окупаемости ≤5 лет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b="0" dirty="0"/>
              <a:t>План расходов </a:t>
            </a:r>
            <a:r>
              <a:rPr lang="ru-RU" sz="1400" b="0" u="sng" dirty="0"/>
              <a:t>по форме</a:t>
            </a:r>
            <a:endParaRPr lang="ru-RU" sz="1400" b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b="0" dirty="0"/>
              <a:t>Не менее </a:t>
            </a:r>
            <a:r>
              <a:rPr lang="ru-RU" sz="1400" b="0" dirty="0" smtClean="0"/>
              <a:t>20</a:t>
            </a:r>
            <a:r>
              <a:rPr lang="ru-RU" sz="1400" b="0" dirty="0"/>
              <a:t>% от суммы планируемых расходов на своем счете, где:</a:t>
            </a:r>
          </a:p>
          <a:p>
            <a:r>
              <a:rPr lang="ru-RU" sz="1400" b="0" dirty="0"/>
              <a:t> </a:t>
            </a:r>
            <a:r>
              <a:rPr lang="ru-RU" sz="1400" b="0" dirty="0" smtClean="0"/>
              <a:t>   5% </a:t>
            </a:r>
            <a:r>
              <a:rPr lang="ru-RU" sz="1400" b="0" dirty="0"/>
              <a:t>- собственные средства</a:t>
            </a:r>
          </a:p>
          <a:p>
            <a:r>
              <a:rPr lang="ru-RU" sz="1400" b="0" dirty="0" smtClean="0"/>
              <a:t>    15% </a:t>
            </a:r>
            <a:r>
              <a:rPr lang="ru-RU" sz="1400" b="0" dirty="0"/>
              <a:t>- </a:t>
            </a:r>
            <a:r>
              <a:rPr lang="ru-RU" sz="1400" b="0" dirty="0" smtClean="0"/>
              <a:t>кредитные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1485825"/>
            <a:ext cx="4176464" cy="2677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его деятельность: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0" dirty="0"/>
              <a:t>Действует ≥ 12 мес. с даты </a:t>
            </a:r>
            <a:r>
              <a:rPr lang="ru-RU" sz="1400" b="0" dirty="0" smtClean="0"/>
              <a:t>регистрации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0" dirty="0"/>
              <a:t>Приобретает у членов ≥ 50% общего объема с/х </a:t>
            </a:r>
            <a:r>
              <a:rPr lang="ru-RU" sz="1400" b="0" dirty="0" smtClean="0"/>
              <a:t>продукции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0" dirty="0" err="1"/>
              <a:t>СПоК</a:t>
            </a:r>
            <a:r>
              <a:rPr lang="ru-RU" sz="1400" b="0" dirty="0"/>
              <a:t> зарегистрирован на территории Республики Карелия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0" dirty="0"/>
              <a:t>≥ 70% выручки формируется за счет заготовки, хранения, переработки и сбыта с/х продукции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0" dirty="0"/>
              <a:t>≥ 10 членов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 членом ревизионного союза, представляет  ежегодно заключение о результатах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3084" y="4365104"/>
            <a:ext cx="7575736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ru-RU" sz="1800" b="0" dirty="0" smtClean="0">
                <a:solidFill>
                  <a:schemeClr val="tx1"/>
                </a:solidFill>
              </a:rPr>
              <a:t>Кооператив </a:t>
            </a:r>
            <a:r>
              <a:rPr lang="ru-RU" sz="1800" b="0" dirty="0">
                <a:solidFill>
                  <a:schemeClr val="tx1"/>
                </a:solidFill>
              </a:rPr>
              <a:t>может получить грант до </a:t>
            </a:r>
            <a:r>
              <a:rPr lang="ru-RU" sz="1800" dirty="0"/>
              <a:t>70 млн рублей</a:t>
            </a:r>
            <a:r>
              <a:rPr lang="ru-RU" sz="1800" b="0" dirty="0">
                <a:solidFill>
                  <a:schemeClr val="tx1"/>
                </a:solidFill>
              </a:rPr>
              <a:t> на развитие материально-технической базы</a:t>
            </a: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3707904" y="2420888"/>
            <a:ext cx="1152128" cy="403765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3" name="WordArt 4" descr="70"/>
          <p:cNvSpPr>
            <a:spLocks noChangeArrowheads="1" noChangeShapeType="1" noTextEdit="1"/>
          </p:cNvSpPr>
          <p:nvPr/>
        </p:nvSpPr>
        <p:spPr bwMode="auto">
          <a:xfrm>
            <a:off x="6586006" y="5564875"/>
            <a:ext cx="942736" cy="702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1352"/>
              </a:avLst>
            </a:prstTxWarp>
          </a:bodyPr>
          <a:lstStyle/>
          <a:p>
            <a:pPr algn="ctr" rtl="0">
              <a:lnSpc>
                <a:spcPct val="80000"/>
              </a:lnSpc>
              <a:buNone/>
            </a:pPr>
            <a:r>
              <a:rPr lang="ru-RU" sz="3600" kern="10" spc="0" dirty="0" smtClean="0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70</a:t>
            </a:r>
          </a:p>
          <a:p>
            <a:pPr algn="ctr" rtl="0">
              <a:lnSpc>
                <a:spcPct val="80000"/>
              </a:lnSpc>
              <a:buNone/>
            </a:pPr>
            <a:r>
              <a:rPr lang="ru-RU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</a:t>
            </a:r>
            <a:r>
              <a:rPr lang="ru-RU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лн</a:t>
            </a:r>
            <a:endParaRPr lang="ru-RU" sz="3600" kern="10" spc="0" dirty="0">
              <a:ln>
                <a:noFill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5122" name="Picture 2" descr="C:\Users\varchenya\Documents\картинки\manager_rande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15" y="5135202"/>
            <a:ext cx="1518074" cy="1518074"/>
          </a:xfrm>
          <a:prstGeom prst="rect">
            <a:avLst/>
          </a:prstGeom>
          <a:noFill/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74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2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87624" y="360754"/>
            <a:ext cx="7056784" cy="792088"/>
          </a:xfrm>
          <a:prstGeom prst="round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0" dirty="0" smtClean="0">
                <a:solidFill>
                  <a:schemeClr val="tx1"/>
                </a:solidFill>
              </a:rPr>
              <a:t>Государственная поддержка сельскохозяйственных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потребительских</a:t>
            </a:r>
            <a:r>
              <a:rPr lang="ru-RU" sz="2000" b="0" dirty="0" smtClean="0">
                <a:solidFill>
                  <a:schemeClr val="tx1"/>
                </a:solidFill>
              </a:rPr>
              <a:t> кооперативов</a:t>
            </a:r>
            <a:endParaRPr lang="ru-RU" sz="2000" b="0" dirty="0">
              <a:solidFill>
                <a:schemeClr val="tx1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85938" y="2271977"/>
            <a:ext cx="3739338" cy="2885215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Построить/реконструировать/модернизировать:</a:t>
            </a:r>
            <a:endParaRPr lang="ru-RU" altLang="ru-RU" sz="1600" b="0" dirty="0"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Производственные объекты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Приобрести/смонтировать: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Оборудование и технику для производственных помещений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Спецтранспорт, фургоны, прицепы и пр.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Оплатить:</a:t>
            </a:r>
            <a:endParaRPr lang="ru-RU" altLang="ru-RU" sz="1600" dirty="0"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≤ 8%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общей стоимости предметов лизинга</a:t>
            </a: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1525910" y="1545950"/>
            <a:ext cx="1143000" cy="557474"/>
          </a:xfrm>
          <a:prstGeom prst="flowChartTerminator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может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629332" y="2258282"/>
            <a:ext cx="4104456" cy="2250838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Создать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не менее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одного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нового рабочего места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на 3 млн.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рублей Гранта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и сохранять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их в течение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≥ 5 лет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Представлять отчетность по формам</a:t>
            </a:r>
          </a:p>
          <a:p>
            <a:pPr>
              <a:buFont typeface="Symbol" pitchFamily="18" charset="2"/>
              <a:buChar char="·"/>
            </a:pPr>
            <a:r>
              <a:rPr lang="ru-RU" altLang="ru-RU" sz="1600" b="0" dirty="0">
                <a:latin typeface="+mj-lt"/>
                <a:cs typeface="Arial" pitchFamily="34" charset="0"/>
              </a:rPr>
              <a:t>Осуществлять деятельность ≤ 5 </a:t>
            </a:r>
            <a:r>
              <a:rPr lang="ru-RU" altLang="ru-RU" sz="1600" b="0" dirty="0" smtClean="0">
                <a:latin typeface="+mj-lt"/>
                <a:cs typeface="Arial" pitchFamily="34" charset="0"/>
              </a:rPr>
              <a:t>лет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Использовать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Грант в течение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18 месяцев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Приобретенное имущество – неделимый фонд и не подлежит передаче прав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≤ 5 лет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5957499" y="1545950"/>
            <a:ext cx="1143000" cy="571499"/>
          </a:xfrm>
          <a:prstGeom prst="flowChartTerminator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обязан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1393403557_dlv_sr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01208"/>
            <a:ext cx="2353038" cy="14484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4701339" y="4725144"/>
            <a:ext cx="3960441" cy="1879271"/>
          </a:xfrm>
          <a:prstGeom prst="snip2Diag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Правительства Республики Карелия от 12 октября 2017 года № 348-П</a:t>
            </a:r>
            <a:endParaRPr lang="ru-RU" sz="22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213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82650" y="333375"/>
            <a:ext cx="7345363" cy="935038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08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сайт: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msx.karelia.ru</a:t>
            </a:r>
            <a:endParaRPr lang="ru-RU" sz="3200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40" y="1484784"/>
            <a:ext cx="7577781" cy="52161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3803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82650" y="333375"/>
            <a:ext cx="7345363" cy="935038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08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сайт: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msx.karelia.ru</a:t>
            </a:r>
            <a:endParaRPr lang="ru-RU" sz="3200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" y="1459978"/>
            <a:ext cx="7452320" cy="512639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436096" y="3789040"/>
            <a:ext cx="1296144" cy="629957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5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82650" y="333375"/>
            <a:ext cx="7345363" cy="935038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08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сайт: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msx.karelia.ru</a:t>
            </a:r>
            <a:endParaRPr lang="ru-RU" sz="3200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varchenya\Documents\Картинки для презентации\отчетност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71" y="1484784"/>
            <a:ext cx="7353288" cy="510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059832" y="4365104"/>
            <a:ext cx="2232248" cy="216024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2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968875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n-US" altLang="ru-RU" sz="1600" dirty="0" smtClean="0">
                <a:latin typeface="Arial" charset="0"/>
              </a:rPr>
              <a:t>	</a:t>
            </a:r>
            <a:r>
              <a:rPr lang="ru-RU" altLang="ru-RU" sz="1600" dirty="0" smtClean="0">
                <a:latin typeface="Arial" charset="0"/>
              </a:rPr>
              <a:t>Субсидии на мероприятия по развитию альтернативных видов  животноводства в малых формах хозяйствования </a:t>
            </a:r>
            <a:r>
              <a:rPr lang="ru-RU" altLang="ru-RU" sz="1600" dirty="0">
                <a:latin typeface="Arial" charset="0"/>
              </a:rPr>
              <a:t>(</a:t>
            </a:r>
            <a:r>
              <a:rPr lang="ru-RU" sz="1600" dirty="0">
                <a:latin typeface="Arial" charset="0"/>
              </a:rPr>
              <a:t>при </a:t>
            </a:r>
            <a:r>
              <a:rPr lang="ru-RU" sz="1600" dirty="0" smtClean="0">
                <a:latin typeface="Arial" charset="0"/>
              </a:rPr>
              <a:t>условии прироста поголовья и обеспечения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ветеринарного благополучия</a:t>
            </a:r>
            <a:r>
              <a:rPr lang="ru-RU" sz="1600" dirty="0">
                <a:latin typeface="Arial" charset="0"/>
              </a:rPr>
              <a:t> в хозяйстве на одно хозяйство один раз в течение текущего финансового </a:t>
            </a:r>
            <a:r>
              <a:rPr lang="ru-RU" sz="1600" dirty="0" smtClean="0">
                <a:latin typeface="Arial" charset="0"/>
              </a:rPr>
              <a:t>года</a:t>
            </a:r>
            <a:r>
              <a:rPr lang="ru-RU" altLang="ru-RU" sz="1600" dirty="0" smtClean="0">
                <a:latin typeface="Arial" charset="0"/>
              </a:rPr>
              <a:t>).</a:t>
            </a:r>
            <a:endParaRPr lang="ru-RU" altLang="ru-RU" sz="1600" dirty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sz="2000" dirty="0" smtClean="0">
                <a:latin typeface="Arial" charset="0"/>
              </a:rPr>
              <a:t>     </a:t>
            </a:r>
            <a:r>
              <a:rPr lang="ru-RU" altLang="ru-RU" sz="2000" u="sng" dirty="0" smtClean="0">
                <a:solidFill>
                  <a:srgbClr val="7030A0"/>
                </a:solidFill>
                <a:latin typeface="Arial" charset="0"/>
              </a:rPr>
              <a:t>Ставки на одну голову: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 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Дойное стадо коров –</a:t>
            </a: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16 000 рублей;</a:t>
            </a:r>
            <a:endParaRPr lang="ru-RU" altLang="ru-RU" sz="2000" dirty="0" smtClean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 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КРС</a:t>
            </a: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(за исключением дойного стада коров) – </a:t>
            </a:r>
            <a: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4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000 рублей;</a:t>
            </a: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 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Лошади</a:t>
            </a: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– 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4 000 рублей;</a:t>
            </a:r>
            <a:endParaRPr lang="ru-RU" altLang="ru-RU" sz="2000" dirty="0" smtClean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 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Куры, гуси, утки, индейки </a:t>
            </a: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(200 </a:t>
            </a:r>
            <a:r>
              <a:rPr lang="ru-RU" altLang="ru-RU" sz="2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и более</a:t>
            </a: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)– </a:t>
            </a:r>
            <a: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7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0 рублей;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 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Перепела (</a:t>
            </a: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500 и более голов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)</a:t>
            </a: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– </a:t>
            </a:r>
            <a: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0 рублей</a:t>
            </a:r>
            <a: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;</a:t>
            </a:r>
            <a:endParaRPr lang="ru-RU" alt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Пчелосемьи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altLang="ru-RU" sz="2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–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2 500 рублей;</a:t>
            </a:r>
            <a:endParaRPr lang="ru-RU" alt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 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Овцы, козы </a:t>
            </a: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– 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1 500 рублей;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  Кролики </a:t>
            </a:r>
            <a:r>
              <a:rPr lang="ru-RU" altLang="ru-RU" sz="2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(поголовье - 200 и более)– </a:t>
            </a:r>
            <a: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70 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рублей.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  </a:t>
            </a:r>
            <a:r>
              <a:rPr lang="ru-RU" altLang="ru-RU" sz="2000" b="1" dirty="0" smtClean="0">
                <a:solidFill>
                  <a:srgbClr val="00B0F0"/>
                </a:solidFill>
                <a:latin typeface="Arial" charset="0"/>
              </a:rPr>
              <a:t>На искусственное осеменение КРС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– </a:t>
            </a:r>
            <a: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1150 рублей.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                                                   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2650" y="333375"/>
            <a:ext cx="7345363" cy="935038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08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2018 году поддержкой воспользовались 65 К(Ф)Х на сумму 12,1 млн. рублей</a:t>
            </a:r>
            <a:endParaRPr lang="ru-RU" sz="22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0" name="Picture 4" descr="C:\Users\varchenya\Documents\Картинки для презентации\овц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288" y="4653136"/>
            <a:ext cx="1322388" cy="1493838"/>
          </a:xfrm>
          <a:prstGeom prst="rect">
            <a:avLst/>
          </a:prstGeom>
          <a:noFill/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C:\Users\varchenya\Documents\Картинки для презентации\коров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2204" y="2204864"/>
            <a:ext cx="1595438" cy="962025"/>
          </a:xfrm>
          <a:prstGeom prst="rect">
            <a:avLst/>
          </a:prstGeom>
          <a:noFill/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C:\Users\varchenya\Documents\Картинки для презентации\гуси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6296" y="3429000"/>
            <a:ext cx="1571625" cy="1092200"/>
          </a:xfrm>
          <a:prstGeom prst="rect">
            <a:avLst/>
          </a:prstGeom>
          <a:noFill/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82650" y="333375"/>
            <a:ext cx="7345363" cy="935038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08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Отчетность фермера</a:t>
            </a:r>
            <a:endParaRPr lang="ru-RU" sz="3200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419100" y="1484785"/>
            <a:ext cx="8229600" cy="259228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Отчетность в </a:t>
            </a:r>
            <a:r>
              <a:rPr lang="ru-RU" alt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Карелиястат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фермер </a:t>
            </a:r>
            <a:r>
              <a:rPr lang="ru-RU" altLang="ru-RU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«Сведения об итогах сева под урожай» – </a:t>
            </a:r>
            <a:r>
              <a:rPr lang="ru-RU" altLang="ru-RU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11 июня</a:t>
            </a:r>
            <a:r>
              <a:rPr lang="ru-RU" altLang="ru-RU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2-фермер</a:t>
            </a:r>
            <a:r>
              <a:rPr lang="ru-RU" altLang="ru-RU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«Сведения о сборе урожая сельскохозяйственных культур» – </a:t>
            </a:r>
            <a:r>
              <a:rPr lang="ru-RU" altLang="ru-RU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 ноября</a:t>
            </a:r>
            <a:r>
              <a:rPr lang="ru-RU" altLang="ru-RU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3-фермер</a:t>
            </a:r>
            <a:r>
              <a:rPr lang="ru-RU" altLang="ru-RU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«Сведения о </a:t>
            </a:r>
            <a:r>
              <a:rPr lang="ru-RU" altLang="ru-RU" sz="1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произ-ве</a:t>
            </a:r>
            <a:r>
              <a:rPr lang="ru-RU" altLang="ru-RU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продукции живот-</a:t>
            </a:r>
            <a:r>
              <a:rPr lang="ru-RU" altLang="ru-RU" sz="1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altLang="ru-RU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поголовье скота» </a:t>
            </a:r>
            <a:r>
              <a:rPr lang="ru-RU" altLang="ru-RU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altLang="ru-RU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6 </a:t>
            </a:r>
            <a:r>
              <a:rPr lang="ru-RU" altLang="ru-RU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января</a:t>
            </a:r>
            <a:r>
              <a:rPr lang="ru-RU" altLang="ru-RU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altLang="ru-RU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Отчетность в Министерство: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1-КФХ «Информация о производственной деятельности» – до 1 февраля;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№ 3 к Соглашению «О достижении целевых показателей» – до 10 января;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№ 4 – 9 «Производственная деятельность» – до 10 июля и до 10 января.</a:t>
            </a:r>
          </a:p>
        </p:txBody>
      </p:sp>
      <p:pic>
        <p:nvPicPr>
          <p:cNvPr id="1029" name="Picture 5" descr="C:\Users\varchenya\Documents\Картинки для презентации\отчетность-png-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8" y="4284136"/>
            <a:ext cx="4176464" cy="266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archenya\Documents\Картинки для презентации\client_report_dock_icon_by_ornorm-d5e0d34-1024x10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8694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09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82650" y="333375"/>
            <a:ext cx="7345363" cy="935038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08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Отчетность фермера</a:t>
            </a:r>
            <a:endParaRPr lang="ru-RU" sz="3200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419100" y="1484785"/>
            <a:ext cx="8229600" cy="288032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Ответственность за непредставление в </a:t>
            </a:r>
            <a:r>
              <a:rPr lang="ru-RU" alt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Карелиястат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13.19 КоАП - </a:t>
            </a:r>
            <a:r>
              <a:rPr lang="ru-RU" sz="14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влечет </a:t>
            </a:r>
            <a:r>
              <a:rPr lang="ru-RU" sz="14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наложение административного штрафа</a:t>
            </a:r>
            <a:r>
              <a:rPr lang="ru-RU" sz="14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на должностных лиц в размере от </a:t>
            </a:r>
            <a:r>
              <a:rPr lang="ru-RU" sz="1400" b="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10 000 </a:t>
            </a:r>
            <a:r>
              <a:rPr lang="ru-RU" sz="14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400" b="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20 000 </a:t>
            </a:r>
            <a:r>
              <a:rPr lang="ru-RU" sz="14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рублей; на юридических лиц - от </a:t>
            </a:r>
            <a:r>
              <a:rPr lang="ru-RU" sz="1400" b="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20 000 </a:t>
            </a:r>
            <a:r>
              <a:rPr lang="ru-RU" sz="14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400" b="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70 000 </a:t>
            </a:r>
            <a:r>
              <a:rPr lang="ru-RU" sz="14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r>
              <a:rPr lang="ru-RU" sz="1400" b="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1400" b="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Повторное нарушение</a:t>
            </a:r>
            <a:r>
              <a:rPr lang="ru-RU" sz="1400" b="0" i="1" dirty="0"/>
              <a:t> </a:t>
            </a:r>
            <a:r>
              <a:rPr lang="ru-RU" sz="14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влечет наложение административного штрафа</a:t>
            </a:r>
            <a:r>
              <a:rPr lang="ru-RU" sz="14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на должностных лиц в размере от </a:t>
            </a:r>
            <a:r>
              <a:rPr lang="ru-RU" sz="1400" b="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30 000 </a:t>
            </a:r>
            <a:r>
              <a:rPr lang="ru-RU" sz="14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400" b="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50 000 </a:t>
            </a:r>
            <a:r>
              <a:rPr lang="ru-RU" sz="14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рублей; на юридических лиц </a:t>
            </a:r>
            <a:r>
              <a:rPr lang="ru-RU" sz="1400" b="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100 000 </a:t>
            </a:r>
            <a:r>
              <a:rPr lang="ru-RU" sz="14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400" b="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150 000 </a:t>
            </a:r>
            <a:r>
              <a:rPr lang="ru-RU" sz="14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рублей.</a:t>
            </a:r>
            <a:endParaRPr lang="ru-RU" altLang="ru-RU" sz="1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altLang="ru-RU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Ответственность за непредставление </a:t>
            </a:r>
            <a:r>
              <a:rPr lang="ru-RU" alt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Министерство: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Возврат субсидии в доход бюджета Республики Карелия в добровольном порядке в течение 10 дней с момента извещения;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Возврат субсидии в доход бюджета Республики </a:t>
            </a:r>
            <a:r>
              <a:rPr lang="ru-RU" altLang="ru-RU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 в судебном порядке.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altLang="ru-RU" sz="1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C:\Users\varchenya\Documents\Картинки для презентации\13200_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01075"/>
            <a:ext cx="4464496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archenya\Documents\Картинки для презентации\icon-iuridiul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189" y="4776763"/>
            <a:ext cx="2480196" cy="162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29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772400" cy="1872208"/>
          </a:xfrm>
          <a:effectLst/>
        </p:spPr>
        <p:txBody>
          <a:bodyPr/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сельского и рыбного  хозяйства Республики Карелия</a:t>
            </a:r>
            <a:r>
              <a:rPr lang="ru-RU" altLang="ru-RU" sz="3200" b="1" dirty="0" smtClean="0">
                <a:solidFill>
                  <a:srgbClr val="FF9900"/>
                </a:solidFill>
                <a:latin typeface="Century" pitchFamily="18" charset="0"/>
              </a:rPr>
              <a:t/>
            </a:r>
            <a:br>
              <a:rPr lang="ru-RU" altLang="ru-RU" sz="3200" b="1" dirty="0" smtClean="0">
                <a:solidFill>
                  <a:srgbClr val="FF9900"/>
                </a:solidFill>
                <a:latin typeface="Century" pitchFamily="18" charset="0"/>
              </a:rPr>
            </a:br>
            <a:endParaRPr lang="ru-RU" altLang="ru-RU" sz="3200" b="1" dirty="0" smtClean="0">
              <a:solidFill>
                <a:srgbClr val="FF9900"/>
              </a:solidFill>
              <a:latin typeface="Century" pitchFamily="18" charset="0"/>
            </a:endParaRPr>
          </a:p>
        </p:txBody>
      </p:sp>
      <p:pic>
        <p:nvPicPr>
          <p:cNvPr id="34819" name="Picture 3" descr="top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2438400" y="228600"/>
            <a:ext cx="4870450" cy="866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Республика </a:t>
            </a:r>
          </a:p>
        </p:txBody>
      </p:sp>
      <p:sp>
        <p:nvSpPr>
          <p:cNvPr id="34821" name="Rectangle 5"/>
          <p:cNvSpPr>
            <a:spLocks noRot="1" noChangeArrowheads="1"/>
          </p:cNvSpPr>
          <p:nvPr/>
        </p:nvSpPr>
        <p:spPr bwMode="auto">
          <a:xfrm>
            <a:off x="250825" y="5589588"/>
            <a:ext cx="7777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i="1" dirty="0">
                <a:solidFill>
                  <a:schemeClr val="accent1"/>
                </a:solidFill>
                <a:latin typeface="Century" pitchFamily="18" charset="0"/>
              </a:rPr>
              <a:t>Спасибо за внимание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20" grpId="0"/>
      <p:bldP spid="348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496490" y="476672"/>
            <a:ext cx="8405713" cy="2376264"/>
          </a:xfrm>
          <a:effectLst>
            <a:glow rad="190500">
              <a:schemeClr val="bg1">
                <a:lumMod val="6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</a:t>
            </a:r>
            <a:r>
              <a:rPr lang="ru-RU" sz="20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мероприятия по закладке многолетних ягодных и (или) ягодных кустарниковых насаждений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Условие: </a:t>
            </a:r>
            <a:r>
              <a:rPr lang="ru-RU" sz="1600" dirty="0"/>
              <a:t> на площади не менее 1 гектара при условии увеличения площадей, занятых многолетними ягодными и (или) ягодными кустарниковыми насаждениями, исходя из ставки за 1 гектар площади, вводимой в </a:t>
            </a:r>
            <a:r>
              <a:rPr lang="ru-RU" sz="1600" dirty="0" smtClean="0"/>
              <a:t>оборот (прирост в га по отношению к предыдущему году). Земля </a:t>
            </a:r>
            <a:r>
              <a:rPr lang="ru-RU" sz="1600" dirty="0"/>
              <a:t>в собственности и (или) в </a:t>
            </a:r>
            <a:r>
              <a:rPr lang="ru-RU" sz="1600" dirty="0" smtClean="0"/>
              <a:t>аренде.</a:t>
            </a:r>
          </a:p>
          <a:p>
            <a:pPr marL="0" indent="0">
              <a:buNone/>
            </a:pP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 (на </a:t>
            </a:r>
            <a:r>
              <a:rPr lang="ru-RU" altLang="ru-RU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га): 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167 </a:t>
            </a:r>
            <a:r>
              <a:rPr lang="ru-RU" alt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рублей (бюджет РК), но не более 30% от стоимости прямых затрат (посадочный, укрывной материал, стоимость работ).</a:t>
            </a:r>
          </a:p>
        </p:txBody>
      </p:sp>
      <p:pic>
        <p:nvPicPr>
          <p:cNvPr id="9219" name="Picture 3" descr="C:\Users\varchenya\Documents\Картинки для презентации\Naydite-mesto-v-sadu-i-dlya-mali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92" y="3356992"/>
            <a:ext cx="4159795" cy="27870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varchenya\Documents\Картинки для презентации\6-700x5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716082" cy="27870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48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032448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</a:t>
            </a:r>
            <a:r>
              <a:rPr lang="ru-RU" sz="18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реализацию мероприятий по оказанию несвязанной поддержки </a:t>
            </a:r>
            <a:endParaRPr lang="ru-RU" sz="1800" b="1" dirty="0" smtClean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возмещение части затрат на проведение комплекса агротехнологических работ, повышение уровня экологической безопасности сельскохозяйственного производства, а также повышение плодородия и качества почв посевных площадей, занятых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кормовыми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сельскохозяйственными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культурами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Условие: наличие поголовья сельскохозяйственных животных,  земля в собственности и (или) в аренде.</a:t>
            </a:r>
            <a:endParaRPr lang="ru-RU" sz="1800" b="1" dirty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 </a:t>
            </a: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1 га): </a:t>
            </a:r>
            <a:r>
              <a:rPr lang="ru-RU" alt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15,32</a:t>
            </a: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рублей - </a:t>
            </a:r>
            <a:r>
              <a:rPr lang="ru-RU" altLang="ru-RU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РК; </a:t>
            </a:r>
          </a:p>
          <a:p>
            <a:pPr marL="0" indent="0" algn="just">
              <a:buNone/>
            </a:pPr>
            <a:r>
              <a:rPr lang="ru-RU" altLang="ru-RU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240 </a:t>
            </a:r>
            <a:r>
              <a:rPr lang="ru-RU" alt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рублей </a:t>
            </a:r>
            <a:r>
              <a:rPr lang="ru-RU" alt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</a:t>
            </a: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</a:p>
          <a:p>
            <a:pPr marL="0" indent="0" algn="just">
              <a:buNone/>
            </a:pPr>
            <a:r>
              <a:rPr lang="ru-RU" altLang="ru-RU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Повышающий коэффициент – 1,4 при условии известкования почв</a:t>
            </a:r>
            <a:endParaRPr lang="ru-RU" altLang="ru-RU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varchenya\Documents\Картинки для презентации\a4e36071e78641fa323b8c329d81f72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36" y="4941168"/>
            <a:ext cx="4076253" cy="173150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lumMod val="50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60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493204" y="692696"/>
            <a:ext cx="8229600" cy="3816424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</a:t>
            </a:r>
            <a:r>
              <a:rPr lang="ru-RU" sz="18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реализацию мероприятий по оказанию несвязанной поддержки </a:t>
            </a:r>
            <a:endParaRPr lang="ru-RU" sz="1800" b="1" dirty="0" smtClean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возмещение части затрат на проведение комплекса агротехнологических работ, обеспечивающих увеличение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производства семенного картофеля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(или)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овощей открытого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грунта.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Условие: </a:t>
            </a:r>
            <a:r>
              <a:rPr lang="ru-RU" sz="18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земля </a:t>
            </a:r>
            <a:r>
              <a:rPr lang="ru-RU" sz="18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собственности и (или) в аренде.</a:t>
            </a:r>
          </a:p>
          <a:p>
            <a:pPr marL="0" indent="0" algn="just">
              <a:buNone/>
            </a:pPr>
            <a:r>
              <a:rPr lang="ru-RU" altLang="ru-RU" sz="18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</a:t>
            </a: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(на 1 га): </a:t>
            </a:r>
          </a:p>
          <a:p>
            <a:pPr marL="0" indent="0" algn="just">
              <a:buNone/>
            </a:pPr>
            <a:r>
              <a:rPr lang="ru-RU" altLang="ru-RU" sz="18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Семенной картофель (элитный):</a:t>
            </a: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2 776,6 рублей </a:t>
            </a:r>
            <a:r>
              <a:rPr lang="ru-RU" altLang="ru-RU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бюджет </a:t>
            </a: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</a:t>
            </a:r>
            <a:endParaRPr lang="ru-RU" alt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ru-RU" sz="18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Овощи открытого грунта:</a:t>
            </a: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829,79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рублей - </a:t>
            </a:r>
            <a:r>
              <a:rPr lang="ru-RU" altLang="ru-RU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РК; </a:t>
            </a:r>
            <a:r>
              <a:rPr lang="ru-RU" alt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13 000 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рублей - </a:t>
            </a:r>
            <a:r>
              <a:rPr lang="ru-RU" altLang="ru-RU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</a:t>
            </a: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ru-RU" altLang="ru-RU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altLang="ru-RU" sz="18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varchenya\Documents\Картинки для презентации\семена-цветного-картофел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17232"/>
            <a:ext cx="1656184" cy="1241589"/>
          </a:xfrm>
          <a:prstGeom prst="rect">
            <a:avLst/>
          </a:prstGeom>
          <a:noFill/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archenya\Documents\презентация для министра\капуст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92595"/>
            <a:ext cx="1752361" cy="1290861"/>
          </a:xfrm>
          <a:prstGeom prst="rect">
            <a:avLst/>
          </a:prstGeom>
          <a:noFill/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varchenya\Documents\Картинки для презентации\свекл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92595"/>
            <a:ext cx="1368153" cy="1253121"/>
          </a:xfrm>
          <a:prstGeom prst="rect">
            <a:avLst/>
          </a:prstGeom>
          <a:noFill/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23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440530" y="476672"/>
            <a:ext cx="8229600" cy="4176464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17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на реализацию мероприятий по оказанию содействия достижению целевых показателей реализации региональных программ развития агропромышленного </a:t>
            </a:r>
            <a:r>
              <a:rPr lang="ru-RU" sz="17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комплекса</a:t>
            </a:r>
          </a:p>
          <a:p>
            <a:pPr marL="0" indent="0" algn="ctr">
              <a:buNone/>
            </a:pPr>
            <a:endParaRPr lang="en-US" sz="1700" b="1" dirty="0" smtClean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На 1 гектар посевной площади, занятой кормовыми культурами на территории, отнесенной к районам Крайнего Севера и приравненным к ним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местностям (однолетние и многолетние травы).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Условие</a:t>
            </a:r>
            <a:r>
              <a:rPr lang="ru-RU" sz="16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наличие поголовья сельскохозяйственных </a:t>
            </a:r>
            <a:r>
              <a:rPr lang="ru-RU" sz="16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животных.</a:t>
            </a:r>
          </a:p>
          <a:p>
            <a:pPr marL="0" indent="0" algn="just">
              <a:buNone/>
            </a:pPr>
            <a:endParaRPr lang="ru-RU" sz="1600" b="1" u="sng" dirty="0" smtClean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b="1" u="sng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</a:t>
            </a:r>
            <a:r>
              <a:rPr lang="ru-RU" sz="1600" b="1" dirty="0" smtClean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(на 1 га):</a:t>
            </a:r>
            <a:endParaRPr lang="ru-RU" sz="1600" b="1" dirty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17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РК – </a:t>
            </a:r>
            <a:r>
              <a:rPr lang="ru-RU" alt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165,96  рублей</a:t>
            </a:r>
            <a:r>
              <a:rPr lang="ru-RU" altLang="ru-RU" sz="17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бюджет РФ </a:t>
            </a:r>
            <a:r>
              <a:rPr lang="ru-RU" altLang="ru-RU" sz="1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2 600 </a:t>
            </a:r>
            <a:r>
              <a:rPr lang="ru-RU" altLang="ru-RU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r>
              <a:rPr lang="ru-RU" altLang="ru-RU" sz="17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50" name="Picture 2" descr="C:\Users\varchenya\Documents\Картинки для презентации\клеве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18834"/>
            <a:ext cx="2072605" cy="137482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rchenya\Documents\Картинки для презентации\тимофеев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57192"/>
            <a:ext cx="1768535" cy="13186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archenya\Documents\Картинки для презентации\ячмен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498" y="5136690"/>
            <a:ext cx="1774329" cy="13391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9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280921" cy="4104456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 1 гектар посевной площади, занятой под сельскохозяйственными культурами, засеваемыми элитными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семенами (в целях сортосмены и сортообновления).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17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</a:t>
            </a:r>
            <a:r>
              <a:rPr lang="ru-RU" altLang="ru-RU" sz="17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(на 1 га): </a:t>
            </a:r>
            <a:r>
              <a:rPr lang="ru-RU" altLang="ru-RU" sz="1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бюджет РК - </a:t>
            </a:r>
            <a:r>
              <a:rPr lang="ru-RU" altLang="ru-RU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800 </a:t>
            </a:r>
            <a:r>
              <a:rPr lang="ru-RU" altLang="ru-RU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r>
              <a:rPr lang="ru-RU" altLang="ru-RU" sz="17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бюджет РФ - </a:t>
            </a:r>
            <a:r>
              <a:rPr lang="ru-RU" alt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28 200 рублей</a:t>
            </a:r>
            <a:r>
              <a:rPr lang="ru-RU" altLang="ru-RU" sz="17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789150"/>
              </p:ext>
            </p:extLst>
          </p:nvPr>
        </p:nvGraphicFramePr>
        <p:xfrm>
          <a:off x="1979712" y="2492896"/>
          <a:ext cx="5256584" cy="2016223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98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Перечень сельскохозяйственных культур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3163">
                <a:tc>
                  <a:txBody>
                    <a:bodyPr/>
                    <a:lstStyle/>
                    <a:p>
                      <a:r>
                        <a:rPr lang="ru-RU" dirty="0" smtClean="0"/>
                        <a:t>Картофель, элита,</a:t>
                      </a:r>
                      <a:r>
                        <a:rPr lang="ru-RU" baseline="0" dirty="0" smtClean="0"/>
                        <a:t> включая супер-суперэлиту, суперэлиту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3163">
                <a:tc>
                  <a:txBody>
                    <a:bodyPr/>
                    <a:lstStyle/>
                    <a:p>
                      <a:r>
                        <a:rPr lang="ru-RU" dirty="0" smtClean="0"/>
                        <a:t>Овощные и бахчевые культуры, элита,</a:t>
                      </a:r>
                      <a:r>
                        <a:rPr lang="ru-RU" baseline="0" dirty="0" smtClean="0"/>
                        <a:t> включая суперэлиту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Picture 4" descr="C:\Users\varchenya\Documents\Картинки для презентации\морков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370510"/>
            <a:ext cx="1849847" cy="1334603"/>
          </a:xfrm>
          <a:prstGeom prst="rect">
            <a:avLst/>
          </a:prstGeom>
          <a:noFill/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varchenya\Documents\Картинки для презентации\свекл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413954"/>
            <a:ext cx="1368153" cy="1253121"/>
          </a:xfrm>
          <a:prstGeom prst="rect">
            <a:avLst/>
          </a:prstGeom>
          <a:noFill/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95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568951" cy="4176464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мероприятия по повышению почвенного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плодородия</a:t>
            </a:r>
          </a:p>
          <a:p>
            <a:pPr marL="0" indent="0" algn="ctr">
              <a:buNone/>
            </a:pPr>
            <a:endParaRPr lang="en-US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 приобретение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минеральных удобрений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российского производства.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18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 (от стоимости минеральных удобрений): </a:t>
            </a:r>
          </a:p>
          <a:p>
            <a:pPr marL="0" indent="0" algn="just">
              <a:buNone/>
            </a:pP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при сохранении удобренной площади на уровне 2018 года: 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40 %,</a:t>
            </a:r>
            <a:endParaRPr lang="ru-RU" alt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при увеличении удобренной площади к уровню 2018 года на 10%: 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50 %,</a:t>
            </a:r>
            <a:endParaRPr lang="ru-RU" alt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при </a:t>
            </a:r>
            <a:r>
              <a:rPr lang="ru-RU" altLang="ru-RU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увеличении удобренной площади к уровню </a:t>
            </a: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altLang="ru-RU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на </a:t>
            </a: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altLang="ru-RU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%: 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60 %.</a:t>
            </a:r>
          </a:p>
          <a:p>
            <a:pPr marL="0" indent="0" algn="just">
              <a:buNone/>
            </a:pPr>
            <a:endParaRPr lang="ru-RU" alt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 приобретение известковых материалов. При проведении мероприятий по освоению необрабатываемых земель сельскохозяйственного назначения.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8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</a:t>
            </a:r>
            <a:r>
              <a:rPr lang="ru-RU" altLang="ru-RU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35 000</a:t>
            </a:r>
            <a:r>
              <a:rPr lang="ru-RU" alt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(на 1 га), но не более 50 процентов от стоимости прямых затрат.</a:t>
            </a:r>
            <a:endParaRPr lang="ru-RU" altLang="ru-RU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altLang="ru-RU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76725"/>
            <a:ext cx="2232248" cy="20812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869160"/>
            <a:ext cx="2664296" cy="1774421"/>
          </a:xfrm>
          <a:prstGeom prst="rect">
            <a:avLst/>
          </a:prstGeom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8230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12401</TotalTime>
  <Words>2096</Words>
  <Application>Microsoft Office PowerPoint</Application>
  <PresentationFormat>Экран (4:3)</PresentationFormat>
  <Paragraphs>312</Paragraphs>
  <Slides>32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Министерство сельского и рыбного  хозяйства Республики Карелия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Министерство сельского и рыбного  хозяйства Республики Карелия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oem</dc:creator>
  <cp:lastModifiedBy>Сергей Александрович Варченя</cp:lastModifiedBy>
  <cp:revision>886</cp:revision>
  <cp:lastPrinted>2018-03-13T11:36:37Z</cp:lastPrinted>
  <dcterms:created xsi:type="dcterms:W3CDTF">2011-02-08T11:11:44Z</dcterms:created>
  <dcterms:modified xsi:type="dcterms:W3CDTF">2019-02-18T06:13:51Z</dcterms:modified>
</cp:coreProperties>
</file>