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576" r:id="rId2"/>
    <p:sldId id="479" r:id="rId3"/>
    <p:sldId id="477" r:id="rId4"/>
    <p:sldId id="616" r:id="rId5"/>
    <p:sldId id="587" r:id="rId6"/>
    <p:sldId id="618" r:id="rId7"/>
    <p:sldId id="453" r:id="rId8"/>
    <p:sldId id="494" r:id="rId9"/>
    <p:sldId id="284" r:id="rId10"/>
    <p:sldId id="285" r:id="rId11"/>
    <p:sldId id="283" r:id="rId12"/>
    <p:sldId id="490" r:id="rId13"/>
    <p:sldId id="511" r:id="rId14"/>
    <p:sldId id="515" r:id="rId15"/>
    <p:sldId id="518" r:id="rId16"/>
    <p:sldId id="456" r:id="rId17"/>
    <p:sldId id="532" r:id="rId18"/>
    <p:sldId id="533" r:id="rId19"/>
    <p:sldId id="539" r:id="rId20"/>
    <p:sldId id="540" r:id="rId21"/>
    <p:sldId id="541" r:id="rId22"/>
    <p:sldId id="435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82" autoAdjust="0"/>
    <p:restoredTop sz="94624" autoAdjust="0"/>
  </p:normalViewPr>
  <p:slideViewPr>
    <p:cSldViewPr>
      <p:cViewPr varScale="1">
        <p:scale>
          <a:sx n="70" d="100"/>
          <a:sy n="70" d="100"/>
        </p:scale>
        <p:origin x="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1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C0747-5076-4DB0-9945-F4A2867E5C3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9FD16EA-78FA-405D-B68F-6B5E36522217}">
      <dgm:prSet phldrT="[Текст]" custT="1"/>
      <dgm:spPr/>
      <dgm:t>
        <a:bodyPr/>
        <a:lstStyle/>
        <a:p>
          <a:r>
            <a:rPr lang="ru-RU" sz="2800" dirty="0"/>
            <a:t>ЦПЭ</a:t>
          </a:r>
        </a:p>
      </dgm:t>
    </dgm:pt>
    <dgm:pt modelId="{B257C338-1B36-4D33-BD4D-4514A6945A79}" type="parTrans" cxnId="{8D8BC340-AA79-41EB-A89E-6FAD955C670A}">
      <dgm:prSet/>
      <dgm:spPr/>
      <dgm:t>
        <a:bodyPr/>
        <a:lstStyle/>
        <a:p>
          <a:endParaRPr lang="ru-RU"/>
        </a:p>
      </dgm:t>
    </dgm:pt>
    <dgm:pt modelId="{471BEA5E-3C34-459D-8463-09E067A6EE72}" type="sibTrans" cxnId="{8D8BC340-AA79-41EB-A89E-6FAD955C670A}">
      <dgm:prSet/>
      <dgm:spPr/>
      <dgm:t>
        <a:bodyPr/>
        <a:lstStyle/>
        <a:p>
          <a:endParaRPr lang="ru-RU"/>
        </a:p>
      </dgm:t>
    </dgm:pt>
    <dgm:pt modelId="{25D1D052-715F-4123-856A-2EE4D46E36AD}">
      <dgm:prSet phldrT="[Текст]" custT="1"/>
      <dgm:spPr/>
      <dgm:t>
        <a:bodyPr/>
        <a:lstStyle/>
        <a:p>
          <a:r>
            <a:rPr lang="ru-RU" sz="2800" dirty="0"/>
            <a:t>ЦПП</a:t>
          </a:r>
        </a:p>
      </dgm:t>
    </dgm:pt>
    <dgm:pt modelId="{3C81481E-3535-47C7-9DC9-46BADB7E4C63}" type="parTrans" cxnId="{AC4DA7B2-C9E1-46AF-9752-FF860D9CD305}">
      <dgm:prSet/>
      <dgm:spPr/>
      <dgm:t>
        <a:bodyPr/>
        <a:lstStyle/>
        <a:p>
          <a:endParaRPr lang="ru-RU"/>
        </a:p>
      </dgm:t>
    </dgm:pt>
    <dgm:pt modelId="{6CAD3B04-C3B9-4D21-B92D-CD5B536DF669}" type="sibTrans" cxnId="{AC4DA7B2-C9E1-46AF-9752-FF860D9CD305}">
      <dgm:prSet/>
      <dgm:spPr/>
      <dgm:t>
        <a:bodyPr/>
        <a:lstStyle/>
        <a:p>
          <a:endParaRPr lang="ru-RU"/>
        </a:p>
      </dgm:t>
    </dgm:pt>
    <dgm:pt modelId="{71CC0DA1-2733-4CC0-8FBA-BC6EB04D0EEC}">
      <dgm:prSet phldrT="[Текст]" custT="1"/>
      <dgm:spPr/>
      <dgm:t>
        <a:bodyPr/>
        <a:lstStyle/>
        <a:p>
          <a:r>
            <a:rPr lang="ru-RU" sz="3200" dirty="0"/>
            <a:t>ЦКР</a:t>
          </a:r>
        </a:p>
      </dgm:t>
    </dgm:pt>
    <dgm:pt modelId="{24DE694C-35EC-455A-9C2C-D913C81E37A4}" type="parTrans" cxnId="{97875A2B-5381-4DE4-A9B0-615053FF71F6}">
      <dgm:prSet/>
      <dgm:spPr/>
      <dgm:t>
        <a:bodyPr/>
        <a:lstStyle/>
        <a:p>
          <a:endParaRPr lang="ru-RU"/>
        </a:p>
      </dgm:t>
    </dgm:pt>
    <dgm:pt modelId="{00A03A2D-6159-41ED-9A9F-524B45BB21DE}" type="sibTrans" cxnId="{97875A2B-5381-4DE4-A9B0-615053FF71F6}">
      <dgm:prSet/>
      <dgm:spPr/>
      <dgm:t>
        <a:bodyPr/>
        <a:lstStyle/>
        <a:p>
          <a:endParaRPr lang="ru-RU"/>
        </a:p>
      </dgm:t>
    </dgm:pt>
    <dgm:pt modelId="{40613F31-CC77-49FF-8CF4-8C2A7911DC2B}">
      <dgm:prSet phldrT="[Текст]" custT="1"/>
      <dgm:spPr/>
      <dgm:t>
        <a:bodyPr/>
        <a:lstStyle/>
        <a:p>
          <a:r>
            <a:rPr lang="ru-RU" sz="3200" b="1" dirty="0">
              <a:latin typeface="Sitka Banner" panose="02000505000000020004" pitchFamily="2" charset="0"/>
            </a:rPr>
            <a:t>БИ</a:t>
          </a:r>
        </a:p>
      </dgm:t>
    </dgm:pt>
    <dgm:pt modelId="{496B8850-841C-4901-9CA8-D3D71261BD7F}" type="sibTrans" cxnId="{ABB14188-E339-45A2-A241-B3CAAA95F324}">
      <dgm:prSet/>
      <dgm:spPr/>
      <dgm:t>
        <a:bodyPr/>
        <a:lstStyle/>
        <a:p>
          <a:endParaRPr lang="ru-RU"/>
        </a:p>
      </dgm:t>
    </dgm:pt>
    <dgm:pt modelId="{E0EFE6C6-3BD2-47AF-A80E-264E789B7D63}" type="parTrans" cxnId="{ABB14188-E339-45A2-A241-B3CAAA95F324}">
      <dgm:prSet/>
      <dgm:spPr/>
      <dgm:t>
        <a:bodyPr/>
        <a:lstStyle/>
        <a:p>
          <a:endParaRPr lang="ru-RU"/>
        </a:p>
      </dgm:t>
    </dgm:pt>
    <dgm:pt modelId="{699B9F0B-145B-475E-8BE9-A1A0CDAB78BB}">
      <dgm:prSet phldrT="[Текст]"/>
      <dgm:spPr/>
      <dgm:t>
        <a:bodyPr/>
        <a:lstStyle/>
        <a:p>
          <a:r>
            <a:rPr lang="ru-RU" dirty="0"/>
            <a:t>РЦИ</a:t>
          </a:r>
        </a:p>
      </dgm:t>
    </dgm:pt>
    <dgm:pt modelId="{956F94D2-D4FF-49BF-ADA0-B666027779F5}" type="parTrans" cxnId="{D4845079-591D-4878-AF48-1EC4E94361D6}">
      <dgm:prSet/>
      <dgm:spPr/>
      <dgm:t>
        <a:bodyPr/>
        <a:lstStyle/>
        <a:p>
          <a:endParaRPr lang="ru-RU"/>
        </a:p>
      </dgm:t>
    </dgm:pt>
    <dgm:pt modelId="{5639DB17-BEAB-4C11-82E7-91BF04C85540}" type="sibTrans" cxnId="{D4845079-591D-4878-AF48-1EC4E94361D6}">
      <dgm:prSet/>
      <dgm:spPr/>
      <dgm:t>
        <a:bodyPr/>
        <a:lstStyle/>
        <a:p>
          <a:endParaRPr lang="ru-RU"/>
        </a:p>
      </dgm:t>
    </dgm:pt>
    <dgm:pt modelId="{04A95713-636B-4915-B125-DC5A26AB9E4C}">
      <dgm:prSet phldrT="[Текст]"/>
      <dgm:spPr/>
      <dgm:t>
        <a:bodyPr/>
        <a:lstStyle/>
        <a:p>
          <a:r>
            <a:rPr lang="ru-RU" dirty="0"/>
            <a:t>ЦИСС</a:t>
          </a:r>
        </a:p>
      </dgm:t>
    </dgm:pt>
    <dgm:pt modelId="{A7BDA4B1-3EE2-4783-A5BC-DE7F1DBE3AD8}" type="parTrans" cxnId="{60CFDC19-97E8-48D3-B250-5E50EB3DA091}">
      <dgm:prSet/>
      <dgm:spPr/>
      <dgm:t>
        <a:bodyPr/>
        <a:lstStyle/>
        <a:p>
          <a:endParaRPr lang="ru-RU"/>
        </a:p>
      </dgm:t>
    </dgm:pt>
    <dgm:pt modelId="{F4B5B64E-A891-43FB-9DB0-F15A52A36F8F}" type="sibTrans" cxnId="{60CFDC19-97E8-48D3-B250-5E50EB3DA091}">
      <dgm:prSet/>
      <dgm:spPr/>
      <dgm:t>
        <a:bodyPr/>
        <a:lstStyle/>
        <a:p>
          <a:endParaRPr lang="ru-RU"/>
        </a:p>
      </dgm:t>
    </dgm:pt>
    <dgm:pt modelId="{6C820E24-B6D1-4BA5-88CF-6C1340263E88}">
      <dgm:prSet phldrT="[Текст]"/>
      <dgm:spPr/>
      <dgm:t>
        <a:bodyPr/>
        <a:lstStyle/>
        <a:p>
          <a:r>
            <a:rPr lang="ru-RU" dirty="0"/>
            <a:t>ЦССИ</a:t>
          </a:r>
        </a:p>
      </dgm:t>
    </dgm:pt>
    <dgm:pt modelId="{0F119DB5-5A9A-4776-8391-D43F1FD1C9EB}" type="parTrans" cxnId="{EFD898F6-9CCC-4D4F-AB29-0FFDA6D65D78}">
      <dgm:prSet/>
      <dgm:spPr/>
      <dgm:t>
        <a:bodyPr/>
        <a:lstStyle/>
        <a:p>
          <a:endParaRPr lang="ru-RU"/>
        </a:p>
      </dgm:t>
    </dgm:pt>
    <dgm:pt modelId="{3216FA22-13BA-4FB9-B8A9-FEC68A48175C}" type="sibTrans" cxnId="{EFD898F6-9CCC-4D4F-AB29-0FFDA6D65D78}">
      <dgm:prSet/>
      <dgm:spPr/>
      <dgm:t>
        <a:bodyPr/>
        <a:lstStyle/>
        <a:p>
          <a:endParaRPr lang="ru-RU"/>
        </a:p>
      </dgm:t>
    </dgm:pt>
    <dgm:pt modelId="{C639D9C4-46C4-4E27-8E18-4D4CA3086C9A}">
      <dgm:prSet phldrT="[Текст]"/>
      <dgm:spPr/>
      <dgm:t>
        <a:bodyPr/>
        <a:lstStyle/>
        <a:p>
          <a:r>
            <a:rPr lang="ru-RU" dirty="0"/>
            <a:t>ЦНХП</a:t>
          </a:r>
        </a:p>
      </dgm:t>
    </dgm:pt>
    <dgm:pt modelId="{7153BF59-7480-4E73-8F94-7277B7829105}" type="parTrans" cxnId="{88F3AF6A-8F0E-46F3-BE2D-D47E65276327}">
      <dgm:prSet/>
      <dgm:spPr/>
      <dgm:t>
        <a:bodyPr/>
        <a:lstStyle/>
        <a:p>
          <a:endParaRPr lang="ru-RU"/>
        </a:p>
      </dgm:t>
    </dgm:pt>
    <dgm:pt modelId="{E5729D19-717E-4B07-83E6-BD23686B5864}" type="sibTrans" cxnId="{88F3AF6A-8F0E-46F3-BE2D-D47E65276327}">
      <dgm:prSet/>
      <dgm:spPr/>
      <dgm:t>
        <a:bodyPr/>
        <a:lstStyle/>
        <a:p>
          <a:endParaRPr lang="ru-RU"/>
        </a:p>
      </dgm:t>
    </dgm:pt>
    <dgm:pt modelId="{15B9EBEB-24B4-4E92-A3E6-609E88A5A96C}">
      <dgm:prSet phldrT="[Текст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CC7D6E7-403A-4019-836A-4E9B51A35054}" type="sibTrans" cxnId="{190B907A-1885-43B5-80A4-4F81E3982C37}">
      <dgm:prSet/>
      <dgm:spPr/>
      <dgm:t>
        <a:bodyPr/>
        <a:lstStyle/>
        <a:p>
          <a:endParaRPr lang="ru-RU"/>
        </a:p>
      </dgm:t>
    </dgm:pt>
    <dgm:pt modelId="{C342ED6A-6E74-44E9-86E9-E430047B4CCC}" type="parTrans" cxnId="{190B907A-1885-43B5-80A4-4F81E3982C37}">
      <dgm:prSet/>
      <dgm:spPr/>
      <dgm:t>
        <a:bodyPr/>
        <a:lstStyle/>
        <a:p>
          <a:endParaRPr lang="ru-RU"/>
        </a:p>
      </dgm:t>
    </dgm:pt>
    <dgm:pt modelId="{5840BBF0-7B9F-49B0-A207-6DE154328F9D}" type="pres">
      <dgm:prSet presAssocID="{038C0747-5076-4DB0-9945-F4A2867E5C3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69C0B0-1D91-4E02-ADDE-6B832BE8210B}" type="pres">
      <dgm:prSet presAssocID="{15B9EBEB-24B4-4E92-A3E6-609E88A5A96C}" presName="centerShape" presStyleLbl="node0" presStyleIdx="0" presStyleCnt="1" custScaleX="60354" custScaleY="51156" custLinFactNeighborX="1982" custLinFactNeighborY="-401"/>
      <dgm:spPr/>
    </dgm:pt>
    <dgm:pt modelId="{A528ECB1-684E-4AA7-A685-16F0E93836C0}" type="pres">
      <dgm:prSet presAssocID="{29FD16EA-78FA-405D-B68F-6B5E36522217}" presName="node" presStyleLbl="node1" presStyleIdx="0" presStyleCnt="8">
        <dgm:presLayoutVars>
          <dgm:bulletEnabled val="1"/>
        </dgm:presLayoutVars>
      </dgm:prSet>
      <dgm:spPr/>
    </dgm:pt>
    <dgm:pt modelId="{2A0CF5E3-5DC5-44E9-B17F-16A388A3BD19}" type="pres">
      <dgm:prSet presAssocID="{29FD16EA-78FA-405D-B68F-6B5E36522217}" presName="dummy" presStyleCnt="0"/>
      <dgm:spPr/>
    </dgm:pt>
    <dgm:pt modelId="{EEB046E8-D5F7-4C7D-9E90-2CB19463F337}" type="pres">
      <dgm:prSet presAssocID="{471BEA5E-3C34-459D-8463-09E067A6EE72}" presName="sibTrans" presStyleLbl="sibTrans2D1" presStyleIdx="0" presStyleCnt="8"/>
      <dgm:spPr/>
    </dgm:pt>
    <dgm:pt modelId="{CF97536C-2DB9-4CF6-BE81-D43CE2A8995D}" type="pres">
      <dgm:prSet presAssocID="{699B9F0B-145B-475E-8BE9-A1A0CDAB78BB}" presName="node" presStyleLbl="node1" presStyleIdx="1" presStyleCnt="8">
        <dgm:presLayoutVars>
          <dgm:bulletEnabled val="1"/>
        </dgm:presLayoutVars>
      </dgm:prSet>
      <dgm:spPr/>
    </dgm:pt>
    <dgm:pt modelId="{90852A65-9410-44DD-BF02-289902CADDFA}" type="pres">
      <dgm:prSet presAssocID="{699B9F0B-145B-475E-8BE9-A1A0CDAB78BB}" presName="dummy" presStyleCnt="0"/>
      <dgm:spPr/>
    </dgm:pt>
    <dgm:pt modelId="{4F2DB0EC-5A5B-442F-9D34-B6BEEBEDA3B1}" type="pres">
      <dgm:prSet presAssocID="{5639DB17-BEAB-4C11-82E7-91BF04C85540}" presName="sibTrans" presStyleLbl="sibTrans2D1" presStyleIdx="1" presStyleCnt="8"/>
      <dgm:spPr/>
    </dgm:pt>
    <dgm:pt modelId="{308A501D-BC66-40EF-9F44-BB373DDBA7A7}" type="pres">
      <dgm:prSet presAssocID="{04A95713-636B-4915-B125-DC5A26AB9E4C}" presName="node" presStyleLbl="node1" presStyleIdx="2" presStyleCnt="8">
        <dgm:presLayoutVars>
          <dgm:bulletEnabled val="1"/>
        </dgm:presLayoutVars>
      </dgm:prSet>
      <dgm:spPr/>
    </dgm:pt>
    <dgm:pt modelId="{5F977D6A-C639-48B4-BB31-57A11C0D6025}" type="pres">
      <dgm:prSet presAssocID="{04A95713-636B-4915-B125-DC5A26AB9E4C}" presName="dummy" presStyleCnt="0"/>
      <dgm:spPr/>
    </dgm:pt>
    <dgm:pt modelId="{8AAB6D63-5F52-40DA-9B4E-DD9F22B44889}" type="pres">
      <dgm:prSet presAssocID="{F4B5B64E-A891-43FB-9DB0-F15A52A36F8F}" presName="sibTrans" presStyleLbl="sibTrans2D1" presStyleIdx="2" presStyleCnt="8"/>
      <dgm:spPr/>
    </dgm:pt>
    <dgm:pt modelId="{A47A4B52-6100-46E0-B65B-6B66DEE08234}" type="pres">
      <dgm:prSet presAssocID="{6C820E24-B6D1-4BA5-88CF-6C1340263E88}" presName="node" presStyleLbl="node1" presStyleIdx="3" presStyleCnt="8">
        <dgm:presLayoutVars>
          <dgm:bulletEnabled val="1"/>
        </dgm:presLayoutVars>
      </dgm:prSet>
      <dgm:spPr/>
    </dgm:pt>
    <dgm:pt modelId="{6BFEC3DE-1542-4332-A6AA-7FE1CB8AB60B}" type="pres">
      <dgm:prSet presAssocID="{6C820E24-B6D1-4BA5-88CF-6C1340263E88}" presName="dummy" presStyleCnt="0"/>
      <dgm:spPr/>
    </dgm:pt>
    <dgm:pt modelId="{E892ABA0-4A74-45A0-8F30-53566CCC4C3E}" type="pres">
      <dgm:prSet presAssocID="{3216FA22-13BA-4FB9-B8A9-FEC68A48175C}" presName="sibTrans" presStyleLbl="sibTrans2D1" presStyleIdx="3" presStyleCnt="8"/>
      <dgm:spPr/>
    </dgm:pt>
    <dgm:pt modelId="{04CD88D1-1309-4241-87DF-85032CA48FC5}" type="pres">
      <dgm:prSet presAssocID="{C639D9C4-46C4-4E27-8E18-4D4CA3086C9A}" presName="node" presStyleLbl="node1" presStyleIdx="4" presStyleCnt="8">
        <dgm:presLayoutVars>
          <dgm:bulletEnabled val="1"/>
        </dgm:presLayoutVars>
      </dgm:prSet>
      <dgm:spPr/>
    </dgm:pt>
    <dgm:pt modelId="{823C9BFE-7E51-46C5-A890-968BC7D8A7FD}" type="pres">
      <dgm:prSet presAssocID="{C639D9C4-46C4-4E27-8E18-4D4CA3086C9A}" presName="dummy" presStyleCnt="0"/>
      <dgm:spPr/>
    </dgm:pt>
    <dgm:pt modelId="{F7D275E2-DAB8-4DA4-8247-A28CA1BAB021}" type="pres">
      <dgm:prSet presAssocID="{E5729D19-717E-4B07-83E6-BD23686B5864}" presName="sibTrans" presStyleLbl="sibTrans2D1" presStyleIdx="4" presStyleCnt="8"/>
      <dgm:spPr/>
    </dgm:pt>
    <dgm:pt modelId="{63BABC66-5BDC-4A61-A6BE-6ACCA830DBD5}" type="pres">
      <dgm:prSet presAssocID="{25D1D052-715F-4123-856A-2EE4D46E36AD}" presName="node" presStyleLbl="node1" presStyleIdx="5" presStyleCnt="8">
        <dgm:presLayoutVars>
          <dgm:bulletEnabled val="1"/>
        </dgm:presLayoutVars>
      </dgm:prSet>
      <dgm:spPr/>
    </dgm:pt>
    <dgm:pt modelId="{F6F0DA7A-DE63-4B50-89AB-86A9947B3785}" type="pres">
      <dgm:prSet presAssocID="{25D1D052-715F-4123-856A-2EE4D46E36AD}" presName="dummy" presStyleCnt="0"/>
      <dgm:spPr/>
    </dgm:pt>
    <dgm:pt modelId="{DB9246CB-C8BA-43AA-BA40-EEB89C946A63}" type="pres">
      <dgm:prSet presAssocID="{6CAD3B04-C3B9-4D21-B92D-CD5B536DF669}" presName="sibTrans" presStyleLbl="sibTrans2D1" presStyleIdx="5" presStyleCnt="8"/>
      <dgm:spPr/>
    </dgm:pt>
    <dgm:pt modelId="{82060676-1781-44DB-BA1F-8B7D74D5027D}" type="pres">
      <dgm:prSet presAssocID="{40613F31-CC77-49FF-8CF4-8C2A7911DC2B}" presName="node" presStyleLbl="node1" presStyleIdx="6" presStyleCnt="8" custScaleX="123460" custScaleY="97616" custRadScaleRad="101512" custRadScaleInc="0">
        <dgm:presLayoutVars>
          <dgm:bulletEnabled val="1"/>
        </dgm:presLayoutVars>
      </dgm:prSet>
      <dgm:spPr/>
    </dgm:pt>
    <dgm:pt modelId="{CE292DDC-57D9-4794-9C46-6625EA3B4E41}" type="pres">
      <dgm:prSet presAssocID="{40613F31-CC77-49FF-8CF4-8C2A7911DC2B}" presName="dummy" presStyleCnt="0"/>
      <dgm:spPr/>
    </dgm:pt>
    <dgm:pt modelId="{9FC05E62-A3F5-4670-AD48-F00D3104587C}" type="pres">
      <dgm:prSet presAssocID="{496B8850-841C-4901-9CA8-D3D71261BD7F}" presName="sibTrans" presStyleLbl="sibTrans2D1" presStyleIdx="6" presStyleCnt="8"/>
      <dgm:spPr/>
    </dgm:pt>
    <dgm:pt modelId="{BE1E30F4-F7AA-403F-8AA1-D0F91D4AEEC2}" type="pres">
      <dgm:prSet presAssocID="{71CC0DA1-2733-4CC0-8FBA-BC6EB04D0EEC}" presName="node" presStyleLbl="node1" presStyleIdx="7" presStyleCnt="8">
        <dgm:presLayoutVars>
          <dgm:bulletEnabled val="1"/>
        </dgm:presLayoutVars>
      </dgm:prSet>
      <dgm:spPr/>
    </dgm:pt>
    <dgm:pt modelId="{1CB4886D-54AD-479D-A962-A895AE794FA7}" type="pres">
      <dgm:prSet presAssocID="{71CC0DA1-2733-4CC0-8FBA-BC6EB04D0EEC}" presName="dummy" presStyleCnt="0"/>
      <dgm:spPr/>
    </dgm:pt>
    <dgm:pt modelId="{6B59EE11-CA58-4E2A-89AF-63753A0C82D5}" type="pres">
      <dgm:prSet presAssocID="{00A03A2D-6159-41ED-9A9F-524B45BB21DE}" presName="sibTrans" presStyleLbl="sibTrans2D1" presStyleIdx="7" presStyleCnt="8" custLinFactNeighborX="246" custLinFactNeighborY="-492"/>
      <dgm:spPr/>
    </dgm:pt>
  </dgm:ptLst>
  <dgm:cxnLst>
    <dgm:cxn modelId="{A26C1C13-75F1-4FDF-ADED-BB2C0FF968A8}" type="presOf" srcId="{E5729D19-717E-4B07-83E6-BD23686B5864}" destId="{F7D275E2-DAB8-4DA4-8247-A28CA1BAB021}" srcOrd="0" destOrd="0" presId="urn:microsoft.com/office/officeart/2005/8/layout/radial6"/>
    <dgm:cxn modelId="{2DD77417-6BF5-4383-8ADF-4D9B836E7272}" type="presOf" srcId="{40613F31-CC77-49FF-8CF4-8C2A7911DC2B}" destId="{82060676-1781-44DB-BA1F-8B7D74D5027D}" srcOrd="0" destOrd="0" presId="urn:microsoft.com/office/officeart/2005/8/layout/radial6"/>
    <dgm:cxn modelId="{33114B18-5710-4ADF-8622-D5D873E554E1}" type="presOf" srcId="{29FD16EA-78FA-405D-B68F-6B5E36522217}" destId="{A528ECB1-684E-4AA7-A685-16F0E93836C0}" srcOrd="0" destOrd="0" presId="urn:microsoft.com/office/officeart/2005/8/layout/radial6"/>
    <dgm:cxn modelId="{60CFDC19-97E8-48D3-B250-5E50EB3DA091}" srcId="{15B9EBEB-24B4-4E92-A3E6-609E88A5A96C}" destId="{04A95713-636B-4915-B125-DC5A26AB9E4C}" srcOrd="2" destOrd="0" parTransId="{A7BDA4B1-3EE2-4783-A5BC-DE7F1DBE3AD8}" sibTransId="{F4B5B64E-A891-43FB-9DB0-F15A52A36F8F}"/>
    <dgm:cxn modelId="{97875A2B-5381-4DE4-A9B0-615053FF71F6}" srcId="{15B9EBEB-24B4-4E92-A3E6-609E88A5A96C}" destId="{71CC0DA1-2733-4CC0-8FBA-BC6EB04D0EEC}" srcOrd="7" destOrd="0" parTransId="{24DE694C-35EC-455A-9C2C-D913C81E37A4}" sibTransId="{00A03A2D-6159-41ED-9A9F-524B45BB21DE}"/>
    <dgm:cxn modelId="{E726F533-21D5-40FC-ACF3-FA5ACB5CEB51}" type="presOf" srcId="{3216FA22-13BA-4FB9-B8A9-FEC68A48175C}" destId="{E892ABA0-4A74-45A0-8F30-53566CCC4C3E}" srcOrd="0" destOrd="0" presId="urn:microsoft.com/office/officeart/2005/8/layout/radial6"/>
    <dgm:cxn modelId="{8D8BC340-AA79-41EB-A89E-6FAD955C670A}" srcId="{15B9EBEB-24B4-4E92-A3E6-609E88A5A96C}" destId="{29FD16EA-78FA-405D-B68F-6B5E36522217}" srcOrd="0" destOrd="0" parTransId="{B257C338-1B36-4D33-BD4D-4514A6945A79}" sibTransId="{471BEA5E-3C34-459D-8463-09E067A6EE72}"/>
    <dgm:cxn modelId="{76C1225E-5AFE-47FA-BFA8-49B03ECD5E2D}" type="presOf" srcId="{04A95713-636B-4915-B125-DC5A26AB9E4C}" destId="{308A501D-BC66-40EF-9F44-BB373DDBA7A7}" srcOrd="0" destOrd="0" presId="urn:microsoft.com/office/officeart/2005/8/layout/radial6"/>
    <dgm:cxn modelId="{372EDA65-1329-4E6F-8A6F-29B472CD7D10}" type="presOf" srcId="{C639D9C4-46C4-4E27-8E18-4D4CA3086C9A}" destId="{04CD88D1-1309-4241-87DF-85032CA48FC5}" srcOrd="0" destOrd="0" presId="urn:microsoft.com/office/officeart/2005/8/layout/radial6"/>
    <dgm:cxn modelId="{E77C4969-318E-4067-8B00-6490511A0357}" type="presOf" srcId="{496B8850-841C-4901-9CA8-D3D71261BD7F}" destId="{9FC05E62-A3F5-4670-AD48-F00D3104587C}" srcOrd="0" destOrd="0" presId="urn:microsoft.com/office/officeart/2005/8/layout/radial6"/>
    <dgm:cxn modelId="{88F3AF6A-8F0E-46F3-BE2D-D47E65276327}" srcId="{15B9EBEB-24B4-4E92-A3E6-609E88A5A96C}" destId="{C639D9C4-46C4-4E27-8E18-4D4CA3086C9A}" srcOrd="4" destOrd="0" parTransId="{7153BF59-7480-4E73-8F94-7277B7829105}" sibTransId="{E5729D19-717E-4B07-83E6-BD23686B5864}"/>
    <dgm:cxn modelId="{83546875-4475-403B-AA1C-9190ED9F50CE}" type="presOf" srcId="{25D1D052-715F-4123-856A-2EE4D46E36AD}" destId="{63BABC66-5BDC-4A61-A6BE-6ACCA830DBD5}" srcOrd="0" destOrd="0" presId="urn:microsoft.com/office/officeart/2005/8/layout/radial6"/>
    <dgm:cxn modelId="{B8703878-403F-494E-A123-A122ABB9AA30}" type="presOf" srcId="{6CAD3B04-C3B9-4D21-B92D-CD5B536DF669}" destId="{DB9246CB-C8BA-43AA-BA40-EEB89C946A63}" srcOrd="0" destOrd="0" presId="urn:microsoft.com/office/officeart/2005/8/layout/radial6"/>
    <dgm:cxn modelId="{D4845079-591D-4878-AF48-1EC4E94361D6}" srcId="{15B9EBEB-24B4-4E92-A3E6-609E88A5A96C}" destId="{699B9F0B-145B-475E-8BE9-A1A0CDAB78BB}" srcOrd="1" destOrd="0" parTransId="{956F94D2-D4FF-49BF-ADA0-B666027779F5}" sibTransId="{5639DB17-BEAB-4C11-82E7-91BF04C85540}"/>
    <dgm:cxn modelId="{190B907A-1885-43B5-80A4-4F81E3982C37}" srcId="{038C0747-5076-4DB0-9945-F4A2867E5C35}" destId="{15B9EBEB-24B4-4E92-A3E6-609E88A5A96C}" srcOrd="0" destOrd="0" parTransId="{C342ED6A-6E74-44E9-86E9-E430047B4CCC}" sibTransId="{3CC7D6E7-403A-4019-836A-4E9B51A35054}"/>
    <dgm:cxn modelId="{ABB14188-E339-45A2-A241-B3CAAA95F324}" srcId="{15B9EBEB-24B4-4E92-A3E6-609E88A5A96C}" destId="{40613F31-CC77-49FF-8CF4-8C2A7911DC2B}" srcOrd="6" destOrd="0" parTransId="{E0EFE6C6-3BD2-47AF-A80E-264E789B7D63}" sibTransId="{496B8850-841C-4901-9CA8-D3D71261BD7F}"/>
    <dgm:cxn modelId="{712CCC8F-A6F5-4F8F-B397-23774BD5A04E}" type="presOf" srcId="{00A03A2D-6159-41ED-9A9F-524B45BB21DE}" destId="{6B59EE11-CA58-4E2A-89AF-63753A0C82D5}" srcOrd="0" destOrd="0" presId="urn:microsoft.com/office/officeart/2005/8/layout/radial6"/>
    <dgm:cxn modelId="{DA2E37A7-B5EC-44DC-8E13-E95955968E30}" type="presOf" srcId="{71CC0DA1-2733-4CC0-8FBA-BC6EB04D0EEC}" destId="{BE1E30F4-F7AA-403F-8AA1-D0F91D4AEEC2}" srcOrd="0" destOrd="0" presId="urn:microsoft.com/office/officeart/2005/8/layout/radial6"/>
    <dgm:cxn modelId="{777F7BAB-887D-4698-BCC3-57C4C68A0FE6}" type="presOf" srcId="{6C820E24-B6D1-4BA5-88CF-6C1340263E88}" destId="{A47A4B52-6100-46E0-B65B-6B66DEE08234}" srcOrd="0" destOrd="0" presId="urn:microsoft.com/office/officeart/2005/8/layout/radial6"/>
    <dgm:cxn modelId="{004C9CAC-1703-4B8E-88D8-760B6EEF9BE1}" type="presOf" srcId="{F4B5B64E-A891-43FB-9DB0-F15A52A36F8F}" destId="{8AAB6D63-5F52-40DA-9B4E-DD9F22B44889}" srcOrd="0" destOrd="0" presId="urn:microsoft.com/office/officeart/2005/8/layout/radial6"/>
    <dgm:cxn modelId="{AC4DA7B2-C9E1-46AF-9752-FF860D9CD305}" srcId="{15B9EBEB-24B4-4E92-A3E6-609E88A5A96C}" destId="{25D1D052-715F-4123-856A-2EE4D46E36AD}" srcOrd="5" destOrd="0" parTransId="{3C81481E-3535-47C7-9DC9-46BADB7E4C63}" sibTransId="{6CAD3B04-C3B9-4D21-B92D-CD5B536DF669}"/>
    <dgm:cxn modelId="{18714FC0-B81E-44F8-9573-073B40DCBABB}" type="presOf" srcId="{5639DB17-BEAB-4C11-82E7-91BF04C85540}" destId="{4F2DB0EC-5A5B-442F-9D34-B6BEEBEDA3B1}" srcOrd="0" destOrd="0" presId="urn:microsoft.com/office/officeart/2005/8/layout/radial6"/>
    <dgm:cxn modelId="{F82952C1-38AD-4A42-B192-9221489556E1}" type="presOf" srcId="{15B9EBEB-24B4-4E92-A3E6-609E88A5A96C}" destId="{1169C0B0-1D91-4E02-ADDE-6B832BE8210B}" srcOrd="0" destOrd="0" presId="urn:microsoft.com/office/officeart/2005/8/layout/radial6"/>
    <dgm:cxn modelId="{818FD3C5-2BE2-4644-9FFC-BB84C23538DB}" type="presOf" srcId="{471BEA5E-3C34-459D-8463-09E067A6EE72}" destId="{EEB046E8-D5F7-4C7D-9E90-2CB19463F337}" srcOrd="0" destOrd="0" presId="urn:microsoft.com/office/officeart/2005/8/layout/radial6"/>
    <dgm:cxn modelId="{7895DBE8-D5EA-411E-BF84-A25BB2F345C1}" type="presOf" srcId="{038C0747-5076-4DB0-9945-F4A2867E5C35}" destId="{5840BBF0-7B9F-49B0-A207-6DE154328F9D}" srcOrd="0" destOrd="0" presId="urn:microsoft.com/office/officeart/2005/8/layout/radial6"/>
    <dgm:cxn modelId="{8FF3B6F1-3DD6-405B-9E33-D352D9200158}" type="presOf" srcId="{699B9F0B-145B-475E-8BE9-A1A0CDAB78BB}" destId="{CF97536C-2DB9-4CF6-BE81-D43CE2A8995D}" srcOrd="0" destOrd="0" presId="urn:microsoft.com/office/officeart/2005/8/layout/radial6"/>
    <dgm:cxn modelId="{EFD898F6-9CCC-4D4F-AB29-0FFDA6D65D78}" srcId="{15B9EBEB-24B4-4E92-A3E6-609E88A5A96C}" destId="{6C820E24-B6D1-4BA5-88CF-6C1340263E88}" srcOrd="3" destOrd="0" parTransId="{0F119DB5-5A9A-4776-8391-D43F1FD1C9EB}" sibTransId="{3216FA22-13BA-4FB9-B8A9-FEC68A48175C}"/>
    <dgm:cxn modelId="{10DCD6A4-7AC8-4F96-8B39-619E092EF9BE}" type="presParOf" srcId="{5840BBF0-7B9F-49B0-A207-6DE154328F9D}" destId="{1169C0B0-1D91-4E02-ADDE-6B832BE8210B}" srcOrd="0" destOrd="0" presId="urn:microsoft.com/office/officeart/2005/8/layout/radial6"/>
    <dgm:cxn modelId="{C1CB6202-6904-464E-B691-0FFA3FAEF1CD}" type="presParOf" srcId="{5840BBF0-7B9F-49B0-A207-6DE154328F9D}" destId="{A528ECB1-684E-4AA7-A685-16F0E93836C0}" srcOrd="1" destOrd="0" presId="urn:microsoft.com/office/officeart/2005/8/layout/radial6"/>
    <dgm:cxn modelId="{3282D648-69BA-4B1E-896A-E49E71F297D3}" type="presParOf" srcId="{5840BBF0-7B9F-49B0-A207-6DE154328F9D}" destId="{2A0CF5E3-5DC5-44E9-B17F-16A388A3BD19}" srcOrd="2" destOrd="0" presId="urn:microsoft.com/office/officeart/2005/8/layout/radial6"/>
    <dgm:cxn modelId="{60AF3A64-B704-4F19-835F-AD5EFB8E4108}" type="presParOf" srcId="{5840BBF0-7B9F-49B0-A207-6DE154328F9D}" destId="{EEB046E8-D5F7-4C7D-9E90-2CB19463F337}" srcOrd="3" destOrd="0" presId="urn:microsoft.com/office/officeart/2005/8/layout/radial6"/>
    <dgm:cxn modelId="{2F34F00D-FFF4-4AFE-B7AD-E7B42DD9807D}" type="presParOf" srcId="{5840BBF0-7B9F-49B0-A207-6DE154328F9D}" destId="{CF97536C-2DB9-4CF6-BE81-D43CE2A8995D}" srcOrd="4" destOrd="0" presId="urn:microsoft.com/office/officeart/2005/8/layout/radial6"/>
    <dgm:cxn modelId="{686D2D21-4230-442A-B44B-5C467FD79766}" type="presParOf" srcId="{5840BBF0-7B9F-49B0-A207-6DE154328F9D}" destId="{90852A65-9410-44DD-BF02-289902CADDFA}" srcOrd="5" destOrd="0" presId="urn:microsoft.com/office/officeart/2005/8/layout/radial6"/>
    <dgm:cxn modelId="{4511CAE9-DA14-4939-8D1D-A7CF1AA30CF3}" type="presParOf" srcId="{5840BBF0-7B9F-49B0-A207-6DE154328F9D}" destId="{4F2DB0EC-5A5B-442F-9D34-B6BEEBEDA3B1}" srcOrd="6" destOrd="0" presId="urn:microsoft.com/office/officeart/2005/8/layout/radial6"/>
    <dgm:cxn modelId="{44178E59-C818-4235-8DEE-33E287E3D0A2}" type="presParOf" srcId="{5840BBF0-7B9F-49B0-A207-6DE154328F9D}" destId="{308A501D-BC66-40EF-9F44-BB373DDBA7A7}" srcOrd="7" destOrd="0" presId="urn:microsoft.com/office/officeart/2005/8/layout/radial6"/>
    <dgm:cxn modelId="{D3E626DF-9146-46F7-B74B-0BAF35C635AD}" type="presParOf" srcId="{5840BBF0-7B9F-49B0-A207-6DE154328F9D}" destId="{5F977D6A-C639-48B4-BB31-57A11C0D6025}" srcOrd="8" destOrd="0" presId="urn:microsoft.com/office/officeart/2005/8/layout/radial6"/>
    <dgm:cxn modelId="{155532EA-21D5-4BB1-8D92-C8CE4A407DA5}" type="presParOf" srcId="{5840BBF0-7B9F-49B0-A207-6DE154328F9D}" destId="{8AAB6D63-5F52-40DA-9B4E-DD9F22B44889}" srcOrd="9" destOrd="0" presId="urn:microsoft.com/office/officeart/2005/8/layout/radial6"/>
    <dgm:cxn modelId="{51CDD476-AD27-48F6-8EA9-406B090AB743}" type="presParOf" srcId="{5840BBF0-7B9F-49B0-A207-6DE154328F9D}" destId="{A47A4B52-6100-46E0-B65B-6B66DEE08234}" srcOrd="10" destOrd="0" presId="urn:microsoft.com/office/officeart/2005/8/layout/radial6"/>
    <dgm:cxn modelId="{CF9E23DC-FD5F-453B-87AA-9F0D7AA1F159}" type="presParOf" srcId="{5840BBF0-7B9F-49B0-A207-6DE154328F9D}" destId="{6BFEC3DE-1542-4332-A6AA-7FE1CB8AB60B}" srcOrd="11" destOrd="0" presId="urn:microsoft.com/office/officeart/2005/8/layout/radial6"/>
    <dgm:cxn modelId="{ECAF0AA7-C808-4B7B-8C38-D71C5C1EAB8B}" type="presParOf" srcId="{5840BBF0-7B9F-49B0-A207-6DE154328F9D}" destId="{E892ABA0-4A74-45A0-8F30-53566CCC4C3E}" srcOrd="12" destOrd="0" presId="urn:microsoft.com/office/officeart/2005/8/layout/radial6"/>
    <dgm:cxn modelId="{75C7A3FF-BF77-4B85-B68B-AC26A6D3A0EE}" type="presParOf" srcId="{5840BBF0-7B9F-49B0-A207-6DE154328F9D}" destId="{04CD88D1-1309-4241-87DF-85032CA48FC5}" srcOrd="13" destOrd="0" presId="urn:microsoft.com/office/officeart/2005/8/layout/radial6"/>
    <dgm:cxn modelId="{51E84518-74D2-4DF2-B1A2-B9548A97AA39}" type="presParOf" srcId="{5840BBF0-7B9F-49B0-A207-6DE154328F9D}" destId="{823C9BFE-7E51-46C5-A890-968BC7D8A7FD}" srcOrd="14" destOrd="0" presId="urn:microsoft.com/office/officeart/2005/8/layout/radial6"/>
    <dgm:cxn modelId="{809106B5-4751-4B50-BD7D-2C5EA52942F8}" type="presParOf" srcId="{5840BBF0-7B9F-49B0-A207-6DE154328F9D}" destId="{F7D275E2-DAB8-4DA4-8247-A28CA1BAB021}" srcOrd="15" destOrd="0" presId="urn:microsoft.com/office/officeart/2005/8/layout/radial6"/>
    <dgm:cxn modelId="{E0436B87-8F01-4915-8477-DB2D7479E21F}" type="presParOf" srcId="{5840BBF0-7B9F-49B0-A207-6DE154328F9D}" destId="{63BABC66-5BDC-4A61-A6BE-6ACCA830DBD5}" srcOrd="16" destOrd="0" presId="urn:microsoft.com/office/officeart/2005/8/layout/radial6"/>
    <dgm:cxn modelId="{9D0460AE-E5D6-4FB6-8B32-AEB33554B495}" type="presParOf" srcId="{5840BBF0-7B9F-49B0-A207-6DE154328F9D}" destId="{F6F0DA7A-DE63-4B50-89AB-86A9947B3785}" srcOrd="17" destOrd="0" presId="urn:microsoft.com/office/officeart/2005/8/layout/radial6"/>
    <dgm:cxn modelId="{229548EA-678B-473F-BF08-4869F1AAB905}" type="presParOf" srcId="{5840BBF0-7B9F-49B0-A207-6DE154328F9D}" destId="{DB9246CB-C8BA-43AA-BA40-EEB89C946A63}" srcOrd="18" destOrd="0" presId="urn:microsoft.com/office/officeart/2005/8/layout/radial6"/>
    <dgm:cxn modelId="{409A3BCC-C12F-4EA7-AF6B-C3BCD9798617}" type="presParOf" srcId="{5840BBF0-7B9F-49B0-A207-6DE154328F9D}" destId="{82060676-1781-44DB-BA1F-8B7D74D5027D}" srcOrd="19" destOrd="0" presId="urn:microsoft.com/office/officeart/2005/8/layout/radial6"/>
    <dgm:cxn modelId="{20B0B783-0AC8-47D2-A9C5-0CF7204769E4}" type="presParOf" srcId="{5840BBF0-7B9F-49B0-A207-6DE154328F9D}" destId="{CE292DDC-57D9-4794-9C46-6625EA3B4E41}" srcOrd="20" destOrd="0" presId="urn:microsoft.com/office/officeart/2005/8/layout/radial6"/>
    <dgm:cxn modelId="{1AE57F4F-3E98-412C-A13D-BEB2B45DC320}" type="presParOf" srcId="{5840BBF0-7B9F-49B0-A207-6DE154328F9D}" destId="{9FC05E62-A3F5-4670-AD48-F00D3104587C}" srcOrd="21" destOrd="0" presId="urn:microsoft.com/office/officeart/2005/8/layout/radial6"/>
    <dgm:cxn modelId="{943B5A63-E24D-4E74-934E-BD533841A6C8}" type="presParOf" srcId="{5840BBF0-7B9F-49B0-A207-6DE154328F9D}" destId="{BE1E30F4-F7AA-403F-8AA1-D0F91D4AEEC2}" srcOrd="22" destOrd="0" presId="urn:microsoft.com/office/officeart/2005/8/layout/radial6"/>
    <dgm:cxn modelId="{843F7510-7479-4FE3-BEF0-56B8890D6880}" type="presParOf" srcId="{5840BBF0-7B9F-49B0-A207-6DE154328F9D}" destId="{1CB4886D-54AD-479D-A962-A895AE794FA7}" srcOrd="23" destOrd="0" presId="urn:microsoft.com/office/officeart/2005/8/layout/radial6"/>
    <dgm:cxn modelId="{11A91EAA-A042-402A-A4C5-5B9A70303C99}" type="presParOf" srcId="{5840BBF0-7B9F-49B0-A207-6DE154328F9D}" destId="{6B59EE11-CA58-4E2A-89AF-63753A0C82D5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9EE11-CA58-4E2A-89AF-63753A0C82D5}">
      <dsp:nvSpPr>
        <dsp:cNvPr id="0" name=""/>
        <dsp:cNvSpPr/>
      </dsp:nvSpPr>
      <dsp:spPr>
        <a:xfrm>
          <a:off x="2498548" y="472787"/>
          <a:ext cx="4434907" cy="4434907"/>
        </a:xfrm>
        <a:prstGeom prst="blockArc">
          <a:avLst>
            <a:gd name="adj1" fmla="val 13500000"/>
            <a:gd name="adj2" fmla="val 16200000"/>
            <a:gd name="adj3" fmla="val 34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05E62-A3F5-4670-AD48-F00D3104587C}">
      <dsp:nvSpPr>
        <dsp:cNvPr id="0" name=""/>
        <dsp:cNvSpPr/>
      </dsp:nvSpPr>
      <dsp:spPr>
        <a:xfrm>
          <a:off x="2454444" y="527101"/>
          <a:ext cx="4434907" cy="4434907"/>
        </a:xfrm>
        <a:prstGeom prst="blockArc">
          <a:avLst>
            <a:gd name="adj1" fmla="val 10851258"/>
            <a:gd name="adj2" fmla="val 13573274"/>
            <a:gd name="adj3" fmla="val 34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246CB-C8BA-43AA-BA40-EEB89C946A63}">
      <dsp:nvSpPr>
        <dsp:cNvPr id="0" name=""/>
        <dsp:cNvSpPr/>
      </dsp:nvSpPr>
      <dsp:spPr>
        <a:xfrm>
          <a:off x="2454444" y="462113"/>
          <a:ext cx="4434907" cy="4434907"/>
        </a:xfrm>
        <a:prstGeom prst="blockArc">
          <a:avLst>
            <a:gd name="adj1" fmla="val 8026726"/>
            <a:gd name="adj2" fmla="val 10748742"/>
            <a:gd name="adj3" fmla="val 34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275E2-DAB8-4DA4-8247-A28CA1BAB021}">
      <dsp:nvSpPr>
        <dsp:cNvPr id="0" name=""/>
        <dsp:cNvSpPr/>
      </dsp:nvSpPr>
      <dsp:spPr>
        <a:xfrm>
          <a:off x="2487638" y="494607"/>
          <a:ext cx="4434907" cy="4434907"/>
        </a:xfrm>
        <a:prstGeom prst="blockArc">
          <a:avLst>
            <a:gd name="adj1" fmla="val 5400000"/>
            <a:gd name="adj2" fmla="val 8100000"/>
            <a:gd name="adj3" fmla="val 34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2ABA0-4A74-45A0-8F30-53566CCC4C3E}">
      <dsp:nvSpPr>
        <dsp:cNvPr id="0" name=""/>
        <dsp:cNvSpPr/>
      </dsp:nvSpPr>
      <dsp:spPr>
        <a:xfrm>
          <a:off x="2487638" y="494607"/>
          <a:ext cx="4434907" cy="4434907"/>
        </a:xfrm>
        <a:prstGeom prst="blockArc">
          <a:avLst>
            <a:gd name="adj1" fmla="val 2700000"/>
            <a:gd name="adj2" fmla="val 5400000"/>
            <a:gd name="adj3" fmla="val 34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B6D63-5F52-40DA-9B4E-DD9F22B44889}">
      <dsp:nvSpPr>
        <dsp:cNvPr id="0" name=""/>
        <dsp:cNvSpPr/>
      </dsp:nvSpPr>
      <dsp:spPr>
        <a:xfrm>
          <a:off x="2487638" y="494607"/>
          <a:ext cx="4434907" cy="4434907"/>
        </a:xfrm>
        <a:prstGeom prst="blockArc">
          <a:avLst>
            <a:gd name="adj1" fmla="val 0"/>
            <a:gd name="adj2" fmla="val 2700000"/>
            <a:gd name="adj3" fmla="val 34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DB0EC-5A5B-442F-9D34-B6BEEBEDA3B1}">
      <dsp:nvSpPr>
        <dsp:cNvPr id="0" name=""/>
        <dsp:cNvSpPr/>
      </dsp:nvSpPr>
      <dsp:spPr>
        <a:xfrm>
          <a:off x="2487638" y="494607"/>
          <a:ext cx="4434907" cy="4434907"/>
        </a:xfrm>
        <a:prstGeom prst="blockArc">
          <a:avLst>
            <a:gd name="adj1" fmla="val 18900000"/>
            <a:gd name="adj2" fmla="val 0"/>
            <a:gd name="adj3" fmla="val 34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046E8-D5F7-4C7D-9E90-2CB19463F337}">
      <dsp:nvSpPr>
        <dsp:cNvPr id="0" name=""/>
        <dsp:cNvSpPr/>
      </dsp:nvSpPr>
      <dsp:spPr>
        <a:xfrm>
          <a:off x="2487638" y="494607"/>
          <a:ext cx="4434907" cy="4434907"/>
        </a:xfrm>
        <a:prstGeom prst="blockArc">
          <a:avLst>
            <a:gd name="adj1" fmla="val 16200000"/>
            <a:gd name="adj2" fmla="val 18900000"/>
            <a:gd name="adj3" fmla="val 34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9C0B0-1D91-4E02-ADDE-6B832BE8210B}">
      <dsp:nvSpPr>
        <dsp:cNvPr id="0" name=""/>
        <dsp:cNvSpPr/>
      </dsp:nvSpPr>
      <dsp:spPr>
        <a:xfrm>
          <a:off x="4335159" y="2307804"/>
          <a:ext cx="912644" cy="7735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4468813" y="2421089"/>
        <a:ext cx="645336" cy="546986"/>
      </dsp:txXfrm>
    </dsp:sp>
    <dsp:sp modelId="{A528ECB1-684E-4AA7-A685-16F0E93836C0}">
      <dsp:nvSpPr>
        <dsp:cNvPr id="0" name=""/>
        <dsp:cNvSpPr/>
      </dsp:nvSpPr>
      <dsp:spPr>
        <a:xfrm>
          <a:off x="4175839" y="3460"/>
          <a:ext cx="1058506" cy="10585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ЦПЭ</a:t>
          </a:r>
        </a:p>
      </dsp:txBody>
      <dsp:txXfrm>
        <a:off x="4330854" y="158475"/>
        <a:ext cx="748476" cy="748476"/>
      </dsp:txXfrm>
    </dsp:sp>
    <dsp:sp modelId="{CF97536C-2DB9-4CF6-BE81-D43CE2A8995D}">
      <dsp:nvSpPr>
        <dsp:cNvPr id="0" name=""/>
        <dsp:cNvSpPr/>
      </dsp:nvSpPr>
      <dsp:spPr>
        <a:xfrm>
          <a:off x="5716870" y="641776"/>
          <a:ext cx="1058506" cy="10585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РЦИ</a:t>
          </a:r>
        </a:p>
      </dsp:txBody>
      <dsp:txXfrm>
        <a:off x="5871885" y="796791"/>
        <a:ext cx="748476" cy="748476"/>
      </dsp:txXfrm>
    </dsp:sp>
    <dsp:sp modelId="{308A501D-BC66-40EF-9F44-BB373DDBA7A7}">
      <dsp:nvSpPr>
        <dsp:cNvPr id="0" name=""/>
        <dsp:cNvSpPr/>
      </dsp:nvSpPr>
      <dsp:spPr>
        <a:xfrm>
          <a:off x="6355186" y="2182808"/>
          <a:ext cx="1058506" cy="10585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ЦИСС</a:t>
          </a:r>
        </a:p>
      </dsp:txBody>
      <dsp:txXfrm>
        <a:off x="6510201" y="2337823"/>
        <a:ext cx="748476" cy="748476"/>
      </dsp:txXfrm>
    </dsp:sp>
    <dsp:sp modelId="{A47A4B52-6100-46E0-B65B-6B66DEE08234}">
      <dsp:nvSpPr>
        <dsp:cNvPr id="0" name=""/>
        <dsp:cNvSpPr/>
      </dsp:nvSpPr>
      <dsp:spPr>
        <a:xfrm>
          <a:off x="5716870" y="3723839"/>
          <a:ext cx="1058506" cy="10585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ЦССИ</a:t>
          </a:r>
        </a:p>
      </dsp:txBody>
      <dsp:txXfrm>
        <a:off x="5871885" y="3878854"/>
        <a:ext cx="748476" cy="748476"/>
      </dsp:txXfrm>
    </dsp:sp>
    <dsp:sp modelId="{04CD88D1-1309-4241-87DF-85032CA48FC5}">
      <dsp:nvSpPr>
        <dsp:cNvPr id="0" name=""/>
        <dsp:cNvSpPr/>
      </dsp:nvSpPr>
      <dsp:spPr>
        <a:xfrm>
          <a:off x="4175839" y="4362155"/>
          <a:ext cx="1058506" cy="10585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ЦНХП</a:t>
          </a:r>
        </a:p>
      </dsp:txBody>
      <dsp:txXfrm>
        <a:off x="4330854" y="4517170"/>
        <a:ext cx="748476" cy="748476"/>
      </dsp:txXfrm>
    </dsp:sp>
    <dsp:sp modelId="{63BABC66-5BDC-4A61-A6BE-6ACCA830DBD5}">
      <dsp:nvSpPr>
        <dsp:cNvPr id="0" name=""/>
        <dsp:cNvSpPr/>
      </dsp:nvSpPr>
      <dsp:spPr>
        <a:xfrm>
          <a:off x="2634807" y="3723839"/>
          <a:ext cx="1058506" cy="10585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ЦПП</a:t>
          </a:r>
        </a:p>
      </dsp:txBody>
      <dsp:txXfrm>
        <a:off x="2789822" y="3878854"/>
        <a:ext cx="748476" cy="748476"/>
      </dsp:txXfrm>
    </dsp:sp>
    <dsp:sp modelId="{82060676-1781-44DB-BA1F-8B7D74D5027D}">
      <dsp:nvSpPr>
        <dsp:cNvPr id="0" name=""/>
        <dsp:cNvSpPr/>
      </dsp:nvSpPr>
      <dsp:spPr>
        <a:xfrm>
          <a:off x="1839376" y="2195425"/>
          <a:ext cx="1306832" cy="10332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Sitka Banner" panose="02000505000000020004" pitchFamily="2" charset="0"/>
            </a:rPr>
            <a:t>БИ</a:t>
          </a:r>
        </a:p>
      </dsp:txBody>
      <dsp:txXfrm>
        <a:off x="2030757" y="2346744"/>
        <a:ext cx="924070" cy="730633"/>
      </dsp:txXfrm>
    </dsp:sp>
    <dsp:sp modelId="{BE1E30F4-F7AA-403F-8AA1-D0F91D4AEEC2}">
      <dsp:nvSpPr>
        <dsp:cNvPr id="0" name=""/>
        <dsp:cNvSpPr/>
      </dsp:nvSpPr>
      <dsp:spPr>
        <a:xfrm>
          <a:off x="2634807" y="641776"/>
          <a:ext cx="1058506" cy="10585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ЦКР</a:t>
          </a:r>
        </a:p>
      </dsp:txBody>
      <dsp:txXfrm>
        <a:off x="2789822" y="796791"/>
        <a:ext cx="748476" cy="74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DF260-E290-4802-AB5B-69D8286DE1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CCF99-12B0-416A-9740-624C72BE2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0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88629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65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3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65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01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EA04A-1FAA-4033-9EEA-5E945803F1C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94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4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1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5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8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9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5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9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5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29D23-099E-4C30-B3DB-D59DEEF060CA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0506-0FA5-40DD-9694-188DC4CD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intrud.karelia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/>
          <a:srcRect t="29636" r="25088"/>
          <a:stretch/>
        </p:blipFill>
        <p:spPr>
          <a:xfrm>
            <a:off x="4216228" y="61577"/>
            <a:ext cx="5683168" cy="5336584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1840789" y="5123912"/>
            <a:ext cx="4130577" cy="4130577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0997">
              <a:defRPr/>
            </a:pPr>
            <a:endParaRPr lang="ru-RU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/>
          <a:srcRect l="-17723" t="-26887" r="55976" b="59930"/>
          <a:stretch/>
        </p:blipFill>
        <p:spPr>
          <a:xfrm>
            <a:off x="3463666" y="-1823809"/>
            <a:ext cx="1103855" cy="1194305"/>
          </a:xfrm>
          <a:prstGeom prst="rect">
            <a:avLst/>
          </a:prstGeom>
        </p:spPr>
      </p:pic>
      <p:sp>
        <p:nvSpPr>
          <p:cNvPr id="21" name="Арка 20"/>
          <p:cNvSpPr/>
          <p:nvPr/>
        </p:nvSpPr>
        <p:spPr>
          <a:xfrm rot="9900000">
            <a:off x="7747136" y="5522124"/>
            <a:ext cx="2115381" cy="2115381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0997">
              <a:defRPr/>
            </a:pPr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lum contrast="-20000"/>
          </a:blip>
          <a:stretch>
            <a:fillRect/>
          </a:stretch>
        </p:blipFill>
        <p:spPr>
          <a:xfrm>
            <a:off x="4943631" y="-719441"/>
            <a:ext cx="1585639" cy="15851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097" y="464930"/>
            <a:ext cx="695381" cy="18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0997">
              <a:defRPr/>
            </a:pPr>
            <a:endParaRPr lang="ru-RU" sz="153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2688" y="6255081"/>
            <a:ext cx="484278" cy="32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/>
          <a:srcRect l="82864"/>
          <a:stretch/>
        </p:blipFill>
        <p:spPr>
          <a:xfrm>
            <a:off x="7248964" y="1978785"/>
            <a:ext cx="1313724" cy="22085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39294" y="416099"/>
            <a:ext cx="1311994" cy="44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C92764-18E9-431D-A2EF-039B6F2405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34062" r="28406" b="12565"/>
          <a:stretch/>
        </p:blipFill>
        <p:spPr>
          <a:xfrm>
            <a:off x="242956" y="1562654"/>
            <a:ext cx="2200165" cy="47703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64A3204-8AB5-4C18-90C6-ECF5DFD4C4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2" y="47466"/>
            <a:ext cx="2641505" cy="1467503"/>
          </a:xfrm>
          <a:prstGeom prst="rect">
            <a:avLst/>
          </a:prstGeom>
        </p:spPr>
      </p:pic>
      <p:pic>
        <p:nvPicPr>
          <p:cNvPr id="26" name="Picture 2" descr="http://xn--37-9kcqjffxnf3b.xn--p1ai/local/templates/illuminator/images/noroot_1.png">
            <a:extLst>
              <a:ext uri="{FF2B5EF4-FFF2-40B4-BE49-F238E27FC236}">
                <a16:creationId xmlns:a16="http://schemas.microsoft.com/office/drawing/2014/main" id="{60B827AA-64F7-43EC-ABDD-EF2B8A3A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25" y="280801"/>
            <a:ext cx="1366612" cy="114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7A1828-198E-4A5C-B7FC-5FF98E6824CD}"/>
              </a:ext>
            </a:extLst>
          </p:cNvPr>
          <p:cNvSpPr/>
          <p:nvPr/>
        </p:nvSpPr>
        <p:spPr>
          <a:xfrm>
            <a:off x="3325857" y="1514969"/>
            <a:ext cx="3471158" cy="114943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39" dirty="0">
                <a:solidFill>
                  <a:schemeClr val="bg1"/>
                </a:solidFill>
              </a:rPr>
              <a:t>Багрова Наталья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6B12AD-EB7B-42F2-A921-11513CDB2CD4}"/>
              </a:ext>
            </a:extLst>
          </p:cNvPr>
          <p:cNvSpPr/>
          <p:nvPr/>
        </p:nvSpPr>
        <p:spPr>
          <a:xfrm>
            <a:off x="3325856" y="2892997"/>
            <a:ext cx="3471157" cy="61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39" dirty="0"/>
              <a:t>Руководитель центра образовательных и международных программ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73745CF-1DD8-4C19-8956-1545156976CD}"/>
              </a:ext>
            </a:extLst>
          </p:cNvPr>
          <p:cNvSpPr/>
          <p:nvPr/>
        </p:nvSpPr>
        <p:spPr>
          <a:xfrm>
            <a:off x="3325855" y="3800866"/>
            <a:ext cx="3471158" cy="63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39" dirty="0"/>
              <a:t>Бизнес-тренер АО «Корпорация МСП»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1841AE-737A-48E8-8747-CAA3216E9723}"/>
              </a:ext>
            </a:extLst>
          </p:cNvPr>
          <p:cNvSpPr/>
          <p:nvPr/>
        </p:nvSpPr>
        <p:spPr>
          <a:xfrm>
            <a:off x="3325855" y="4750966"/>
            <a:ext cx="3471158" cy="63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39" dirty="0"/>
              <a:t>Юрист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B9B65D3-6076-4521-A8CB-1B0AFDD7BE0E}"/>
              </a:ext>
            </a:extLst>
          </p:cNvPr>
          <p:cNvSpPr/>
          <p:nvPr/>
        </p:nvSpPr>
        <p:spPr>
          <a:xfrm>
            <a:off x="3333493" y="5694791"/>
            <a:ext cx="3471158" cy="63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39" dirty="0"/>
              <a:t>Эксперт на налогу на профессиональный доход</a:t>
            </a:r>
          </a:p>
        </p:txBody>
      </p:sp>
    </p:spTree>
    <p:extLst>
      <p:ext uri="{BB962C8B-B14F-4D97-AF65-F5344CB8AC3E}">
        <p14:creationId xmlns:p14="http://schemas.microsoft.com/office/powerpoint/2010/main" val="119214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ino\Desktop\ФП\поверпоинт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" y="-118849"/>
            <a:ext cx="9460202" cy="70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Gothic Girl\Desktop\msp-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" y="0"/>
            <a:ext cx="1748367" cy="7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0343" y="548725"/>
            <a:ext cx="643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УПОЛНОМОЧЕННЫЙ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46410"/>
            <a:ext cx="5943512" cy="3960000"/>
          </a:xfrm>
          <a:prstGeom prst="rect">
            <a:avLst/>
          </a:prstGeom>
        </p:spPr>
      </p:pic>
      <p:pic>
        <p:nvPicPr>
          <p:cNvPr id="9" name="Picture 2" descr="http://xn--37-9kcqjffxnf3b.xn--p1ai/local/templates/illuminator/images/noroot_1.png">
            <a:extLst>
              <a:ext uri="{FF2B5EF4-FFF2-40B4-BE49-F238E27FC236}">
                <a16:creationId xmlns:a16="http://schemas.microsoft.com/office/drawing/2014/main" id="{A49222A6-DF8C-4249-9732-5E9F4120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25" y="0"/>
            <a:ext cx="7276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ino\Desktop\ФП\поверпоинт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682"/>
            <a:ext cx="9460202" cy="70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420888"/>
            <a:ext cx="7710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ПРЕДОСТАВЛЕНИЕ ГРАНТОВ НА </a:t>
            </a:r>
          </a:p>
          <a:p>
            <a:r>
              <a:rPr lang="ru-RU" dirty="0"/>
              <a:t>ОТКРЫТИЕ СОБСТВЕННОГО ДЕЛА </a:t>
            </a:r>
          </a:p>
          <a:p>
            <a:r>
              <a:rPr lang="ru-RU" dirty="0"/>
              <a:t>ДО 250 ТЫС.РУБ ( В ЗАВИСИМОСТИ ОТ СФЕРЫ ДЕЯТЕЛЬНОСТИ);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КОМПЕНСАЦИЯ РАСХОДОВ ЗА РЕГИСТРАЦИЮ  СУБЪЕКТА МСП  </a:t>
            </a:r>
          </a:p>
          <a:p>
            <a:r>
              <a:rPr lang="ru-RU" dirty="0"/>
              <a:t>(800 –ИП 4000- ООО)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10 СУТОК НА УЧЕТЕ В СТАТУСЕ БЕЗРАБОТНОГО;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ЗАЯВЛЕНИЕ;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БИЗНЕС – ПЛАН!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6E821C-CA23-4AA1-B4DE-37561B8E0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" y="-118104"/>
            <a:ext cx="8375103" cy="2106944"/>
          </a:xfrm>
          <a:prstGeom prst="rect">
            <a:avLst/>
          </a:prstGeom>
        </p:spPr>
      </p:pic>
      <p:pic>
        <p:nvPicPr>
          <p:cNvPr id="5" name="Picture 2" descr="http://xn--37-9kcqjffxnf3b.xn--p1ai/local/templates/illuminator/images/noroot_1.png">
            <a:extLst>
              <a:ext uri="{FF2B5EF4-FFF2-40B4-BE49-F238E27FC236}">
                <a16:creationId xmlns:a16="http://schemas.microsoft.com/office/drawing/2014/main" id="{19E7CAC1-153B-4E04-884C-B30450CD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9405"/>
            <a:ext cx="7276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7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ino\Desktop\ФП\поверпоинт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8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Поддержка не оказывается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412776"/>
            <a:ext cx="7715200" cy="490063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Игорному бизнесу</a:t>
            </a:r>
          </a:p>
          <a:p>
            <a:r>
              <a:rPr lang="ru-RU" dirty="0"/>
              <a:t>Производство и</a:t>
            </a:r>
            <a:r>
              <a:rPr lang="en-US" dirty="0"/>
              <a:t>/</a:t>
            </a:r>
            <a:r>
              <a:rPr lang="ru-RU" dirty="0"/>
              <a:t>или реализация подакцизных товаров</a:t>
            </a:r>
          </a:p>
          <a:p>
            <a:r>
              <a:rPr lang="ru-RU" dirty="0"/>
              <a:t>Кредитные организации</a:t>
            </a:r>
          </a:p>
          <a:p>
            <a:r>
              <a:rPr lang="ru-RU" dirty="0"/>
              <a:t>Страховые организации</a:t>
            </a:r>
          </a:p>
          <a:p>
            <a:r>
              <a:rPr lang="ru-RU" dirty="0"/>
              <a:t>Инвестиционные фонды</a:t>
            </a:r>
          </a:p>
          <a:p>
            <a:r>
              <a:rPr lang="ru-RU" dirty="0"/>
              <a:t>Негосударственные пенсионные фонды</a:t>
            </a:r>
          </a:p>
          <a:p>
            <a:r>
              <a:rPr lang="ru-RU" dirty="0"/>
              <a:t>Профессиональные участники рынка ценных бумаг</a:t>
            </a:r>
          </a:p>
          <a:p>
            <a:r>
              <a:rPr lang="ru-RU" dirty="0"/>
              <a:t>Ломбарды</a:t>
            </a:r>
          </a:p>
        </p:txBody>
      </p:sp>
      <p:pic>
        <p:nvPicPr>
          <p:cNvPr id="5" name="Picture 2" descr="http://xn--37-9kcqjffxnf3b.xn--p1ai/local/templates/illuminator/images/noroot_1.png">
            <a:extLst>
              <a:ext uri="{FF2B5EF4-FFF2-40B4-BE49-F238E27FC236}">
                <a16:creationId xmlns:a16="http://schemas.microsoft.com/office/drawing/2014/main" id="{170EDDEF-0F88-4B8D-B723-19B52A1AD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9405"/>
            <a:ext cx="7276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46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C:\Users\savenkova\Desktop\сайт\зс 2703\240_F_38150729_wuHbORGhdpqTG9TVtdtfx6Yi52Hqvd2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872067"/>
            <a:ext cx="1316038" cy="17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167892" y="356659"/>
            <a:ext cx="5906716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растениеводство, животноводство, рыбоводство, лесоводство, лесозаготовки, обрабатывающее производство, строительство зданий и инженерных сооружений,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сфера гостиничного бизнеса и прочих мест для временного проживания,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сфера сбора и заготовки пищевых лесных ресурсов (дикоросов)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2892" y="356659"/>
            <a:ext cx="1493814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 150 тысяч 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72892" y="4190203"/>
            <a:ext cx="1493814" cy="1152128"/>
          </a:xfrm>
          <a:prstGeom prst="roundRect">
            <a:avLst/>
          </a:prstGeom>
          <a:solidFill>
            <a:srgbClr val="FDC7DE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 250 тысяч рублей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84525" y="4191000"/>
            <a:ext cx="5875338" cy="1151467"/>
          </a:xfrm>
          <a:prstGeom prst="roundRect">
            <a:avLst/>
          </a:prstGeom>
          <a:solidFill>
            <a:srgbClr val="FDC7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i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инвалиды, организующие предпринимательство в сфере организации перевозок пассажиров и багажа легковым такси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70063" y="5535084"/>
            <a:ext cx="5834062" cy="1159933"/>
          </a:xfrm>
          <a:prstGeom prst="roundRect">
            <a:avLst/>
          </a:prstGeom>
          <a:solidFill>
            <a:srgbClr val="BDF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для всех безработных граждан, не относящихся к вышеуказанным категориям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6248" y="5532211"/>
            <a:ext cx="1391345" cy="1159015"/>
          </a:xfrm>
          <a:prstGeom prst="roundRect">
            <a:avLst/>
          </a:prstGeom>
          <a:solidFill>
            <a:srgbClr val="BDFFD3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 100 тысяч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248" y="2821180"/>
            <a:ext cx="1275417" cy="1152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 200 тысяч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32354" y="2857001"/>
            <a:ext cx="5909494" cy="11521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инвалиды,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граждане </a:t>
            </a:r>
            <a:r>
              <a:rPr lang="ru-RU" sz="13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возраста,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женщины с несовершеннолетними детьми,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услуги про присмотру и уходу за детьми</a:t>
            </a:r>
          </a:p>
        </p:txBody>
      </p:sp>
      <p:pic>
        <p:nvPicPr>
          <p:cNvPr id="65559" name="Picture 2" descr="C:\Users\savenkova\Desktop\сайт\зс 2703\depositphotos_77646188-stock-photo-person-and-cubes-with-id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4" y="3943351"/>
            <a:ext cx="12779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06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2484438" y="275167"/>
            <a:ext cx="6202362" cy="1143000"/>
          </a:xfrm>
        </p:spPr>
        <p:txBody>
          <a:bodyPr/>
          <a:lstStyle/>
          <a:p>
            <a:r>
              <a:rPr lang="ru-RU" altLang="ru-RU" sz="3200">
                <a:latin typeface="Arial" pitchFamily="34" charset="0"/>
              </a:rPr>
              <a:t>Порядок действий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altLang="ru-RU" sz="2000">
                <a:latin typeface="Arial" pitchFamily="34" charset="0"/>
              </a:rPr>
              <a:t>Обращение в СЗ, статус безработного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altLang="ru-RU" sz="2000">
                <a:latin typeface="Arial" pitchFamily="34" charset="0"/>
              </a:rPr>
              <a:t>Составление бизнес-плана, консультирование, работа с психологом-профконсультантом, обучение (курсы, семинары, тренинги).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altLang="ru-RU" sz="2000">
                <a:latin typeface="Arial" pitchFamily="34" charset="0"/>
              </a:rPr>
              <a:t>Комиссия по рассмотрению б.п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altLang="ru-RU" sz="2000">
                <a:latin typeface="Arial" pitchFamily="34" charset="0"/>
              </a:rPr>
              <a:t>Заключение Соглашения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altLang="ru-RU" sz="2000">
                <a:latin typeface="Arial" pitchFamily="34" charset="0"/>
              </a:rPr>
              <a:t>Регистрация ИП, КФХ, предоставление документов в СЗ,финансовая помощь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altLang="ru-RU" sz="2000">
                <a:latin typeface="Arial" pitchFamily="34" charset="0"/>
              </a:rPr>
              <a:t>Предоставление отчетности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altLang="ru-RU" sz="2000">
                <a:latin typeface="Arial" pitchFamily="34" charset="0"/>
              </a:rPr>
              <a:t>Ведение бизнеса 3 года, предоставление в СЗ копий налоговых деклараций</a:t>
            </a:r>
          </a:p>
        </p:txBody>
      </p:sp>
      <p:pic>
        <p:nvPicPr>
          <p:cNvPr id="4" name="Picture 2" descr="http://xn--37-9kcqjffxnf3b.xn--p1ai/local/templates/illuminator/images/noroot_1.png">
            <a:extLst>
              <a:ext uri="{FF2B5EF4-FFF2-40B4-BE49-F238E27FC236}">
                <a16:creationId xmlns:a16="http://schemas.microsoft.com/office/drawing/2014/main" id="{60423E44-C365-45A6-999C-C23FE285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9405"/>
            <a:ext cx="7276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0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836084"/>
            <a:ext cx="8229600" cy="585681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400" b="1" dirty="0"/>
              <a:t>С информацией о порядке предоставления услуги и правовой основе можно ознакомиться: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/>
              <a:t> на сайте Управления труда и занятости РК  </a:t>
            </a:r>
            <a:r>
              <a:rPr lang="ru-RU" sz="2400" u="sng" dirty="0">
                <a:hlinkClick r:id="rId2"/>
              </a:rPr>
              <a:t>https://mintrud.karelia.ru</a:t>
            </a:r>
            <a:r>
              <a:rPr lang="ru-RU" sz="2400" dirty="0"/>
              <a:t>, в разделе «гражданам» - «услуги гражданам» - «содействие </a:t>
            </a:r>
            <a:r>
              <a:rPr lang="ru-RU" sz="2400" dirty="0" err="1"/>
              <a:t>самозанятости</a:t>
            </a:r>
            <a:r>
              <a:rPr lang="ru-RU" sz="2400" dirty="0"/>
              <a:t> безработных граждан»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/>
              <a:t>АЗН г.Петрозаводска (межрайонное)</a:t>
            </a:r>
            <a:r>
              <a:rPr lang="ru-RU" sz="2400" dirty="0"/>
              <a:t> </a:t>
            </a:r>
            <a:r>
              <a:rPr lang="ru-RU" sz="2400" dirty="0" err="1"/>
              <a:t>г.Петрозаводск</a:t>
            </a:r>
            <a:r>
              <a:rPr lang="ru-RU" sz="2400" dirty="0"/>
              <a:t>, </a:t>
            </a:r>
            <a:r>
              <a:rPr lang="ru-RU" sz="2400" dirty="0" err="1"/>
              <a:t>ул.М.Мерецкова</a:t>
            </a:r>
            <a:r>
              <a:rPr lang="ru-RU" sz="2400" dirty="0"/>
              <a:t>, д.14 (88142) 59-26-09 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/>
              <a:t>В АЗН по месту жительства ( </a:t>
            </a:r>
            <a:r>
              <a:rPr lang="en-US" sz="2400" b="1" dirty="0">
                <a:hlinkClick r:id="rId2"/>
              </a:rPr>
              <a:t>https://mintrud.karelia.ru</a:t>
            </a:r>
            <a:r>
              <a:rPr lang="ru-RU" sz="2400" b="1" dirty="0"/>
              <a:t> – </a:t>
            </a:r>
            <a:r>
              <a:rPr lang="ru-RU" sz="2400" dirty="0"/>
              <a:t>Управление- подведомственные учреждения - ГКУ РК «ЦЗН РК») </a:t>
            </a:r>
          </a:p>
          <a:p>
            <a:pPr>
              <a:buFont typeface="Arial" charset="0"/>
              <a:buChar char="•"/>
              <a:defRPr/>
            </a:pPr>
            <a:endParaRPr lang="ru-RU" sz="2400" b="1" dirty="0"/>
          </a:p>
          <a:p>
            <a:pPr marL="0" indent="0">
              <a:buFont typeface="Arial" charset="0"/>
              <a:buNone/>
              <a:defRPr/>
            </a:pPr>
            <a:endParaRPr lang="ru-RU" sz="2400" dirty="0"/>
          </a:p>
        </p:txBody>
      </p:sp>
      <p:pic>
        <p:nvPicPr>
          <p:cNvPr id="4" name="Picture 2" descr="http://xn--37-9kcqjffxnf3b.xn--p1ai/local/templates/illuminator/images/noroot_1.png">
            <a:extLst>
              <a:ext uri="{FF2B5EF4-FFF2-40B4-BE49-F238E27FC236}">
                <a16:creationId xmlns:a16="http://schemas.microsoft.com/office/drawing/2014/main" id="{1531B47C-BA42-4F58-98D3-4C685CBF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9405"/>
            <a:ext cx="7276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9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ino\Desktop\ФП\поверпоинт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" y="0"/>
            <a:ext cx="9148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Gothic Girl\Desktop\msp-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" y="0"/>
            <a:ext cx="1748367" cy="7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1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266429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 – до </a:t>
            </a:r>
            <a:r>
              <a:rPr lang="en-US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рублей:</a:t>
            </a:r>
            <a:endParaRPr lang="ru-RU" alt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Любые направления деятельности (растениеводство и животноводство);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 – до 4 млн рублей: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условии формирования неделимого фонда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размере от 25 до 50% средств Гранта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1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участия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конкурсе </a:t>
            </a:r>
            <a:r>
              <a:rPr lang="ru-RU" sz="1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качестве К(Ф)Х </a:t>
            </a:r>
            <a:r>
              <a:rPr lang="ru-RU" sz="1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требуется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Агростартап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50639"/>
            <a:ext cx="2592288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6" y="4550639"/>
            <a:ext cx="3084286" cy="1949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7" y="4550640"/>
            <a:ext cx="2754011" cy="17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2304256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Субсидирование:</a:t>
            </a:r>
            <a:endParaRPr lang="ru-RU" alt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 90% от суммы понесенных затрат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Обязательства: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Создание не менее 1 постоянного рабочего места до 2 млн. рублей и 2 рабочих мест, если сумма Гранта выше;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в качестве К(Ф)Х в течение 15 дней со дня признания победителем.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Агростартап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2152650" cy="2152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55048"/>
            <a:ext cx="2095556" cy="2245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55049"/>
            <a:ext cx="2954134" cy="22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87624" y="260648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Поддержка малых форм хозяйствования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 bwMode="auto">
          <a:xfrm>
            <a:off x="395536" y="1340768"/>
            <a:ext cx="8229600" cy="35283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начинающих фермеров (</a:t>
            </a:r>
            <a:r>
              <a:rPr lang="ru-RU" alt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5 млн руб.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Любые направления деятельности (растениеводство и животноводство), 90% - Грант, 10% - средства фермера.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семейных ферм (</a:t>
            </a:r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млн руб.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Любые направления растениеводства и животноводства (кроме свиноводства), 80% - Грант, 20% - средства фермера.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 СПоК на развитие материально-технической базы (</a:t>
            </a:r>
            <a:r>
              <a:rPr lang="ru-RU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70 млн руб.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и покупка оборудования, 80% - Гранта, 20% - средства кооператива.</a:t>
            </a:r>
          </a:p>
          <a:p>
            <a:pPr marL="0" indent="0">
              <a:buNone/>
              <a:defRPr/>
            </a:pP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56900"/>
            <a:ext cx="1521979" cy="1630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94630"/>
            <a:ext cx="2145554" cy="1629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94630"/>
            <a:ext cx="203679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244CC-C035-49B4-ACDE-9E795DB7C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7" y="842884"/>
            <a:ext cx="8620387" cy="5172232"/>
          </a:xfrm>
          <a:prstGeom prst="rect">
            <a:avLst/>
          </a:prstGeom>
        </p:spPr>
      </p:pic>
      <p:pic>
        <p:nvPicPr>
          <p:cNvPr id="4" name="Picture 2" descr="http://xn--37-9kcqjffxnf3b.xn--p1ai/local/templates/illuminator/images/noroot_1.png">
            <a:extLst>
              <a:ext uri="{FF2B5EF4-FFF2-40B4-BE49-F238E27FC236}">
                <a16:creationId xmlns:a16="http://schemas.microsoft.com/office/drawing/2014/main" id="{CA2BE253-8402-4A0A-81CB-74091416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80" y="230884"/>
            <a:ext cx="7276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3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19100" y="1484784"/>
            <a:ext cx="8229600" cy="3168352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alt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субсидирования:</a:t>
            </a:r>
            <a:endParaRPr lang="ru-RU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проведение гидромелиоративных и культуртехнических работ + разработка ПСД;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приобретение минеральных удобрений и извести;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приобретение племенного молодняка КРС;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1 кг реализованного молока;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приобретение техники и оборудования (в т.ч. и в лизинг);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приобретение семян и  посадочного материала;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Несвязанная поддержка;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Страхование;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Уплата процентов по кредитным договорам;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альтернативные виды животноводства;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реализацию инвестиционных проектов.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60754"/>
            <a:ext cx="7056784" cy="792088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Меры государственной поддержки сельскохозяйственных товаропроизводителей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61980"/>
            <a:ext cx="2448272" cy="1630549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varchenya\Documents\Картинки для презентации\1e08e00b075139318e114ed8deb6b5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0" y="5085184"/>
            <a:ext cx="1980148" cy="1584119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varchenya\Documents\Картинки для презентации\тракто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77217"/>
            <a:ext cx="2096589" cy="1703174"/>
          </a:xfrm>
          <a:prstGeom prst="rect">
            <a:avLst/>
          </a:prstGeom>
          <a:noFill/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650" y="333375"/>
            <a:ext cx="7345363" cy="935038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сайт: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msx.karelia.ru</a:t>
            </a:r>
            <a:endParaRPr lang="ru-RU" sz="32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" y="1628800"/>
            <a:ext cx="7488832" cy="500034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364088" y="5301208"/>
            <a:ext cx="1224136" cy="576064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3808" y="2132856"/>
            <a:ext cx="2376264" cy="1368152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4005064"/>
            <a:ext cx="1872208" cy="72008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3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ino\Desktop\ФП\поверпоинт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" y="7665"/>
            <a:ext cx="9148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77AD286-7870-45CD-AD47-0EDA94DB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Гранты</a:t>
            </a:r>
            <a:r>
              <a:rPr lang="ru-RU" sz="3000" dirty="0"/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субсидии министерства экономического развития и промышленности Республики Карелия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E0E9946-D53F-4D2A-B75E-FA302717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7715200" cy="4708527"/>
          </a:xfrm>
        </p:spPr>
        <p:txBody>
          <a:bodyPr>
            <a:normAutofit/>
          </a:bodyPr>
          <a:lstStyle/>
          <a:p>
            <a:r>
              <a:rPr lang="ru-RU" dirty="0"/>
              <a:t>Общие меры</a:t>
            </a:r>
          </a:p>
          <a:p>
            <a:r>
              <a:rPr lang="ru-RU" dirty="0"/>
              <a:t>Туризм</a:t>
            </a:r>
          </a:p>
          <a:p>
            <a:r>
              <a:rPr lang="ru-RU" dirty="0"/>
              <a:t>Народно художественные промыслы</a:t>
            </a:r>
          </a:p>
          <a:p>
            <a:r>
              <a:rPr lang="ru-RU" dirty="0"/>
              <a:t>Социальное предпринимательство</a:t>
            </a:r>
          </a:p>
          <a:p>
            <a:r>
              <a:rPr lang="ru-RU" dirty="0"/>
              <a:t>Начало бизнеса</a:t>
            </a:r>
          </a:p>
          <a:p>
            <a:r>
              <a:rPr lang="ru-RU" dirty="0"/>
              <a:t>Производство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157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33538" y="1053040"/>
            <a:ext cx="4604724" cy="1810851"/>
          </a:xfrm>
          <a:prstGeom prst="rect">
            <a:avLst/>
          </a:prstGeom>
        </p:spPr>
        <p:txBody>
          <a:bodyPr vert="horz" wrap="square" lIns="0" tIns="11972" rIns="0" bIns="0" rtlCol="0">
            <a:spAutoFit/>
          </a:bodyPr>
          <a:lstStyle/>
          <a:p>
            <a:pPr marR="4789" algn="ctr">
              <a:spcBef>
                <a:spcPts val="94"/>
              </a:spcBef>
            </a:pPr>
            <a:r>
              <a:rPr sz="4148" b="1" spc="-5" dirty="0">
                <a:solidFill>
                  <a:srgbClr val="E36C09"/>
                </a:solidFill>
                <a:latin typeface="Carlito"/>
                <a:cs typeface="Carlito"/>
              </a:rPr>
              <a:t>Спасибо </a:t>
            </a:r>
            <a:r>
              <a:rPr sz="4148" b="1" dirty="0">
                <a:solidFill>
                  <a:srgbClr val="E36C09"/>
                </a:solidFill>
                <a:latin typeface="Carlito"/>
                <a:cs typeface="Carlito"/>
              </a:rPr>
              <a:t>за</a:t>
            </a:r>
            <a:r>
              <a:rPr sz="4148" b="1" spc="-52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4148" b="1" spc="-5" dirty="0">
                <a:solidFill>
                  <a:srgbClr val="E36C09"/>
                </a:solidFill>
                <a:latin typeface="Carlito"/>
                <a:cs typeface="Carlito"/>
              </a:rPr>
              <a:t>внимание!</a:t>
            </a:r>
            <a:endParaRPr sz="4148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393" dirty="0">
              <a:latin typeface="Carlito"/>
              <a:cs typeface="Carlit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8E79DD-6083-47FB-BF4A-3EACFBE8F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09" y="2818039"/>
            <a:ext cx="5973182" cy="33599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0A8A3-BE72-4694-A406-EAE327538A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77" r="218" b="-1"/>
          <a:stretch/>
        </p:blipFill>
        <p:spPr>
          <a:xfrm>
            <a:off x="5731201" y="-649130"/>
            <a:ext cx="1889206" cy="1991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37C275-33DF-48D5-9141-0155303349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6000" contrast="-8000"/>
          </a:blip>
          <a:srcRect t="29636" r="25088"/>
          <a:stretch/>
        </p:blipFill>
        <p:spPr>
          <a:xfrm rot="5400000">
            <a:off x="6765420" y="4403534"/>
            <a:ext cx="3779317" cy="3548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C4747D-FB06-462A-9190-10EB701DE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pic>
        <p:nvPicPr>
          <p:cNvPr id="4" name="Picture 2" descr="http://xn--37-9kcqjffxnf3b.xn--p1ai/local/templates/illuminator/images/noroot_1.png">
            <a:extLst>
              <a:ext uri="{FF2B5EF4-FFF2-40B4-BE49-F238E27FC236}">
                <a16:creationId xmlns:a16="http://schemas.microsoft.com/office/drawing/2014/main" id="{16A41D8E-C88E-44C1-962E-40C714950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9405"/>
            <a:ext cx="7276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2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4F262D-861D-4294-A261-1CA227F42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8" b="4784"/>
          <a:stretch/>
        </p:blipFill>
        <p:spPr>
          <a:xfrm>
            <a:off x="1016" y="518220"/>
            <a:ext cx="9142984" cy="622314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65C739-58FA-4F2C-A926-C2CA77076831}"/>
              </a:ext>
            </a:extLst>
          </p:cNvPr>
          <p:cNvSpPr/>
          <p:nvPr/>
        </p:nvSpPr>
        <p:spPr>
          <a:xfrm>
            <a:off x="1259632" y="1166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Трансграничный инвестиционный навигатор для моногородов»/ CINNAMON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A0F56-E5A1-4E60-8C4B-369E4EC1B2C3}"/>
              </a:ext>
            </a:extLst>
          </p:cNvPr>
          <p:cNvSpPr txBox="1"/>
          <p:nvPr/>
        </p:nvSpPr>
        <p:spPr>
          <a:xfrm>
            <a:off x="3851920" y="765730"/>
            <a:ext cx="4790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https://cinnamon.mybusiness10.ru/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75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рка 20"/>
          <p:cNvSpPr/>
          <p:nvPr/>
        </p:nvSpPr>
        <p:spPr>
          <a:xfrm rot="9900000">
            <a:off x="7747136" y="5522124"/>
            <a:ext cx="2115381" cy="2115381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2" tIns="39097" rIns="78192" bIns="39097" rtlCol="0" anchor="ctr"/>
          <a:lstStyle/>
          <a:p>
            <a:pPr algn="ctr" defTabSz="390949">
              <a:defRPr/>
            </a:pPr>
            <a:endParaRPr lang="ru-RU" sz="136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98" y="464930"/>
            <a:ext cx="695381" cy="18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2" tIns="39097" rIns="78192" bIns="39097" rtlCol="0" anchor="ctr"/>
          <a:lstStyle/>
          <a:p>
            <a:pPr algn="ctr" defTabSz="390949">
              <a:defRPr/>
            </a:pPr>
            <a:endParaRPr lang="ru-RU" sz="153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2688" y="6255082"/>
            <a:ext cx="484278" cy="32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2" tIns="39097" rIns="78192" bIns="39097" rtlCol="0" anchor="ctr"/>
          <a:lstStyle/>
          <a:p>
            <a:pPr algn="ctr"/>
            <a:endParaRPr lang="ru-RU" sz="1539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/>
          <a:srcRect l="82864"/>
          <a:stretch/>
        </p:blipFill>
        <p:spPr>
          <a:xfrm>
            <a:off x="7772062" y="1241207"/>
            <a:ext cx="1313724" cy="22085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39294" y="416099"/>
            <a:ext cx="1311994" cy="44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2" tIns="39097" rIns="78192" bIns="39097" rtlCol="0" anchor="ctr"/>
          <a:lstStyle/>
          <a:p>
            <a:pPr algn="ctr"/>
            <a:endParaRPr lang="ru-RU" sz="1539"/>
          </a:p>
        </p:txBody>
      </p:sp>
      <p:graphicFrame>
        <p:nvGraphicFramePr>
          <p:cNvPr id="11" name="Объект 7">
            <a:extLst>
              <a:ext uri="{FF2B5EF4-FFF2-40B4-BE49-F238E27FC236}">
                <a16:creationId xmlns:a16="http://schemas.microsoft.com/office/drawing/2014/main" id="{BFF2B75B-5458-4358-9C69-CA75C945DA1D}"/>
              </a:ext>
            </a:extLst>
          </p:cNvPr>
          <p:cNvGraphicFramePr>
            <a:graphicFrameLocks noGrp="1"/>
          </p:cNvGraphicFramePr>
          <p:nvPr/>
        </p:nvGraphicFramePr>
        <p:xfrm>
          <a:off x="-136118" y="509965"/>
          <a:ext cx="9286022" cy="542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993740-B34F-44EE-A3ED-6C8B2F4866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38" y="2682272"/>
            <a:ext cx="2735652" cy="11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3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ino\Desktop\ФП\поверпоинт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601742"/>
            <a:ext cx="8136904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357024"/>
            <a:ext cx="4896544" cy="11490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667" dirty="0"/>
          </a:p>
          <a:p>
            <a:pPr algn="ctr"/>
            <a:r>
              <a:rPr lang="ru-RU" sz="2600" b="1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ТРЕБОВАНИЯ</a:t>
            </a:r>
            <a:r>
              <a:rPr lang="ru-RU" sz="26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2600" b="1" i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 ПОЛУЧАТЕЛЮ СУБСИДИИ: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79154"/>
            <a:ext cx="2250000" cy="225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5897" y="2708919"/>
            <a:ext cx="7074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buFont typeface="Wingdings" panose="05000000000000000000" pitchFamily="2" charset="2"/>
              <a:buChar char="ü"/>
            </a:pPr>
            <a:r>
              <a:rPr lang="ru-RU" sz="2400" b="1" dirty="0">
                <a:latin typeface="Monotype Corsiva" panose="03010101010201010101" pitchFamily="66" charset="0"/>
              </a:rPr>
              <a:t>На момент подачи отсутствовать </a:t>
            </a:r>
          </a:p>
          <a:p>
            <a:r>
              <a:rPr lang="ru-RU" sz="2400" b="1" dirty="0">
                <a:latin typeface="Monotype Corsiva" panose="03010101010201010101" pitchFamily="66" charset="0"/>
              </a:rPr>
              <a:t>налоговая задолженность;</a:t>
            </a:r>
          </a:p>
          <a:p>
            <a:endParaRPr lang="ru-RU" sz="2400" b="1" dirty="0">
              <a:latin typeface="Monotype Corsiva" panose="03010101010201010101" pitchFamily="66" charset="0"/>
            </a:endParaRPr>
          </a:p>
          <a:p>
            <a:pPr marL="238115" indent="-238115">
              <a:buFont typeface="Wingdings" panose="05000000000000000000" pitchFamily="2" charset="2"/>
              <a:buChar char="ü"/>
            </a:pPr>
            <a:r>
              <a:rPr lang="ru-RU" sz="2400" b="1" dirty="0">
                <a:latin typeface="Monotype Corsiva" panose="03010101010201010101" pitchFamily="66" charset="0"/>
              </a:rPr>
              <a:t> в отношении субъекта не применяются </a:t>
            </a:r>
          </a:p>
          <a:p>
            <a:r>
              <a:rPr lang="ru-RU" sz="2400" b="1" dirty="0">
                <a:latin typeface="Monotype Corsiva" panose="03010101010201010101" pitchFamily="66" charset="0"/>
              </a:rPr>
              <a:t>Процедуры  несостоятельности (банкротства)</a:t>
            </a:r>
          </a:p>
          <a:p>
            <a:endParaRPr lang="ru-RU" sz="2400" b="1" dirty="0">
              <a:latin typeface="Monotype Corsiva" panose="03010101010201010101" pitchFamily="66" charset="0"/>
            </a:endParaRPr>
          </a:p>
          <a:p>
            <a:pPr marL="238115" indent="-238115">
              <a:buFont typeface="Wingdings" panose="05000000000000000000" pitchFamily="2" charset="2"/>
              <a:buChar char="ü"/>
            </a:pPr>
            <a:r>
              <a:rPr lang="ru-RU" sz="2400" b="1" dirty="0">
                <a:latin typeface="Monotype Corsiva" panose="03010101010201010101" pitchFamily="66" charset="0"/>
              </a:rPr>
              <a:t> отсутствует задолженность по выплате заработной</a:t>
            </a:r>
          </a:p>
          <a:p>
            <a:r>
              <a:rPr lang="ru-RU" sz="2400" b="1" dirty="0">
                <a:latin typeface="Monotype Corsiva" panose="03010101010201010101" pitchFamily="66" charset="0"/>
              </a:rPr>
              <a:t>платы работникам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F1C79F-86A9-4FDE-9369-E131175E0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10" y="679155"/>
            <a:ext cx="2645669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1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ino\Desktop\ФП\поверпоинт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7888"/>
            <a:ext cx="8460432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77AD286-7870-45CD-AD47-0EDA94DB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00365"/>
            <a:ext cx="6237312" cy="14285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Требования к предпринимателям для получения поддержки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E0E9946-D53F-4D2A-B75E-FA302717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48880"/>
            <a:ext cx="6429333" cy="33277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Регистрация налоговыми органами на территории РК, адрес места нахождения и регистрации на территории РК и/или осуществление деятельности на территории РК через филиалы или обособленные подразделения;</a:t>
            </a:r>
          </a:p>
          <a:p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Наличие записи о субъекте в реестре МСП;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Отсутствие на дату подачи заявки просроченной задолженности по начисленным налогам, сборам,  пеням, штрафам;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7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pionline.com/storyimage/CO/20180329/ONLINE/180329826/AR/0/AR-180329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pacity"/>
          <p:cNvSpPr/>
          <p:nvPr/>
        </p:nvSpPr>
        <p:spPr>
          <a:xfrm>
            <a:off x="4761" y="6351"/>
            <a:ext cx="6436124" cy="6858000"/>
          </a:xfrm>
          <a:prstGeom prst="rect">
            <a:avLst/>
          </a:prstGeom>
          <a:gradFill>
            <a:gsLst>
              <a:gs pos="0">
                <a:srgbClr val="002060">
                  <a:alpha val="90000"/>
                </a:srgbClr>
              </a:gs>
              <a:gs pos="100000">
                <a:srgbClr val="002060">
                  <a:alpha val="0"/>
                </a:srgbClr>
              </a:gs>
            </a:gsLst>
            <a:lin ang="0" scaled="0"/>
          </a:gra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defTabSz="412750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"/>
            <a:ext cx="7056784" cy="753026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25400" tIns="25400" rIns="25400" bIns="25400" spcCol="381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ПРОГРАММЫ ФОНДА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ПО МИКРОЗАЙМАМ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Стандарт – 5% годовых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«Свое дело» – 5%; ½ ставки- для моно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Антикризисная – 1,8%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STARTUP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– 4% годовых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Приоритет – 3,5 %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Моногород – от 1/2 ставки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Арктика – ½ ставки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Женское предпринимательство – от 3%  годовых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Развитие – 4 %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Технопарк – 3 %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FFFFFF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ino\Desktop\ФП\поверпоинт\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" y="-118849"/>
            <a:ext cx="9460202" cy="70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Gothic Girl\Desktop\msp-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" y="0"/>
            <a:ext cx="1748367" cy="7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7744" y="564875"/>
            <a:ext cx="507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МУН.РАЙОНА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783507"/>
            <a:ext cx="325101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ГРАНТ НА ОТКРЫТИЕ </a:t>
            </a:r>
          </a:p>
          <a:p>
            <a:r>
              <a:rPr lang="ru-RU" sz="2400" dirty="0"/>
              <a:t>СОБСТВЕННОГО ДЕЛА </a:t>
            </a:r>
          </a:p>
          <a:p>
            <a:r>
              <a:rPr lang="ru-RU" sz="2400" dirty="0"/>
              <a:t>ДО 500 ТЫС. РУБЛЕЙ!!!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 ЗАЯВЛЕНИЕ;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БИЗНЕС - ПЛАН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35284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2544000" cy="1908000"/>
          </a:xfrm>
          <a:prstGeom prst="rect">
            <a:avLst/>
          </a:prstGeom>
        </p:spPr>
      </p:pic>
      <p:pic>
        <p:nvPicPr>
          <p:cNvPr id="9" name="Picture 2" descr="http://xn--37-9kcqjffxnf3b.xn--p1ai/local/templates/illuminator/images/noroot_1.png">
            <a:extLst>
              <a:ext uri="{FF2B5EF4-FFF2-40B4-BE49-F238E27FC236}">
                <a16:creationId xmlns:a16="http://schemas.microsoft.com/office/drawing/2014/main" id="{3E0D8E19-4DD4-4B94-8E52-DA69A6FE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28967"/>
            <a:ext cx="7276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0721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_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</Template>
  <TotalTime>1534</TotalTime>
  <Words>854</Words>
  <Application>Microsoft Office PowerPoint</Application>
  <PresentationFormat>Экран (4:3)</PresentationFormat>
  <Paragraphs>150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Carlito</vt:lpstr>
      <vt:lpstr>Monotype Corsiva</vt:lpstr>
      <vt:lpstr>Sitka Banner</vt:lpstr>
      <vt:lpstr>Times New Roman</vt:lpstr>
      <vt:lpstr>Wingdings</vt:lpstr>
      <vt:lpstr>Шаблон_презентации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предпринимателям для получения поддержки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не оказывается</vt:lpstr>
      <vt:lpstr>Презентация PowerPoint</vt:lpstr>
      <vt:lpstr>Порядок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Гранты и субсидии министерства экономического развития и промышленности Республики Карелия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Domino</dc:creator>
  <cp:lastModifiedBy>Cpp</cp:lastModifiedBy>
  <cp:revision>287</cp:revision>
  <dcterms:created xsi:type="dcterms:W3CDTF">2016-06-09T09:54:27Z</dcterms:created>
  <dcterms:modified xsi:type="dcterms:W3CDTF">2021-06-07T04:25:33Z</dcterms:modified>
</cp:coreProperties>
</file>