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16" r:id="rId2"/>
  </p:sldMasterIdLst>
  <p:notesMasterIdLst>
    <p:notesMasterId r:id="rId25"/>
  </p:notesMasterIdLst>
  <p:sldIdLst>
    <p:sldId id="339" r:id="rId3"/>
    <p:sldId id="442" r:id="rId4"/>
    <p:sldId id="444" r:id="rId5"/>
    <p:sldId id="445" r:id="rId6"/>
    <p:sldId id="446" r:id="rId7"/>
    <p:sldId id="450" r:id="rId8"/>
    <p:sldId id="448" r:id="rId9"/>
    <p:sldId id="453" r:id="rId10"/>
    <p:sldId id="464" r:id="rId11"/>
    <p:sldId id="454" r:id="rId12"/>
    <p:sldId id="455" r:id="rId13"/>
    <p:sldId id="456" r:id="rId14"/>
    <p:sldId id="467" r:id="rId15"/>
    <p:sldId id="468" r:id="rId16"/>
    <p:sldId id="469" r:id="rId17"/>
    <p:sldId id="458" r:id="rId18"/>
    <p:sldId id="459" r:id="rId19"/>
    <p:sldId id="460" r:id="rId20"/>
    <p:sldId id="461" r:id="rId21"/>
    <p:sldId id="462" r:id="rId22"/>
    <p:sldId id="463" r:id="rId23"/>
    <p:sldId id="344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FF218D5-B383-4775-A92A-A4D590CFEAF2}">
          <p14:sldIdLst>
            <p14:sldId id="339"/>
            <p14:sldId id="442"/>
            <p14:sldId id="444"/>
            <p14:sldId id="445"/>
            <p14:sldId id="446"/>
            <p14:sldId id="450"/>
            <p14:sldId id="448"/>
            <p14:sldId id="453"/>
            <p14:sldId id="464"/>
            <p14:sldId id="454"/>
            <p14:sldId id="455"/>
            <p14:sldId id="456"/>
            <p14:sldId id="467"/>
            <p14:sldId id="468"/>
            <p14:sldId id="469"/>
            <p14:sldId id="458"/>
            <p14:sldId id="459"/>
            <p14:sldId id="460"/>
            <p14:sldId id="461"/>
            <p14:sldId id="462"/>
            <p14:sldId id="463"/>
            <p14:sldId id="34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374175"/>
    <a:srgbClr val="80C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929" autoAdjust="0"/>
    <p:restoredTop sz="94940" autoAdjust="0"/>
  </p:normalViewPr>
  <p:slideViewPr>
    <p:cSldViewPr>
      <p:cViewPr>
        <p:scale>
          <a:sx n="93" d="100"/>
          <a:sy n="93" d="100"/>
        </p:scale>
        <p:origin x="-234" y="-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8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95504115256468"/>
          <c:y val="4.5189580285704189E-2"/>
          <c:w val="0.74658390201835412"/>
          <c:h val="0.5068554957271390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'собств. доходы'!$B$1:$B$3</c:f>
              <c:strCache>
                <c:ptCount val="1"/>
                <c:pt idx="0">
                  <c:v>Исполнение бюджета по всем видам доходов Исполнение за 2016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8846815834767853E-3"/>
                  <c:y val="-9.28074245939675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179575444635643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9667240390131958E-2"/>
                  <c:y val="3.09358081979891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Georgia" panose="02040502050405020303" pitchFamily="18" charset="0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'собств. доходы'!$A$4:$A$6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межбюджетные трансферты из бюджета РК</c:v>
                </c:pt>
              </c:strCache>
            </c:strRef>
          </c:cat>
          <c:val>
            <c:numRef>
              <c:f>'собств. доходы'!$B$4:$B$6</c:f>
              <c:numCache>
                <c:formatCode>\О\с\н\о\в\н\о\й</c:formatCode>
                <c:ptCount val="3"/>
                <c:pt idx="0">
                  <c:v>95046</c:v>
                </c:pt>
                <c:pt idx="1">
                  <c:v>42534</c:v>
                </c:pt>
                <c:pt idx="2">
                  <c:v>357825</c:v>
                </c:pt>
              </c:numCache>
            </c:numRef>
          </c:val>
        </c:ser>
        <c:ser>
          <c:idx val="1"/>
          <c:order val="1"/>
          <c:tx>
            <c:strRef>
              <c:f>'собств. доходы'!$C$1:$C$3</c:f>
              <c:strCache>
                <c:ptCount val="1"/>
                <c:pt idx="0">
                  <c:v>Исполнение бюджета по всем видам доходов Исполнение за 2017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02862284344172E-2"/>
                  <c:y val="-3.15913025258802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877323549790886E-2"/>
                  <c:y val="-5.16689687158633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395550548579575E-2"/>
                  <c:y val="-3.05571094670162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Georgia" panose="02040502050405020303" pitchFamily="18" charset="0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'собств. доходы'!$A$4:$A$6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межбюджетные трансферты из бюджета РК</c:v>
                </c:pt>
              </c:strCache>
            </c:strRef>
          </c:cat>
          <c:val>
            <c:numRef>
              <c:f>'собств. доходы'!$C$4:$C$6</c:f>
              <c:numCache>
                <c:formatCode>\О\с\н\о\в\н\о\й</c:formatCode>
                <c:ptCount val="3"/>
                <c:pt idx="0">
                  <c:v>70595</c:v>
                </c:pt>
                <c:pt idx="1">
                  <c:v>39994</c:v>
                </c:pt>
                <c:pt idx="2">
                  <c:v>391363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9082240"/>
        <c:axId val="39092224"/>
        <c:axId val="0"/>
      </c:bar3DChart>
      <c:catAx>
        <c:axId val="39082240"/>
        <c:scaling>
          <c:orientation val="minMax"/>
        </c:scaling>
        <c:delete val="0"/>
        <c:axPos val="b"/>
        <c:numFmt formatCode="\О\с\н\о\в\н\о\й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Georgia" panose="02040502050405020303" pitchFamily="18" charset="0"/>
                <a:ea typeface="Calibri"/>
                <a:cs typeface="Calibri"/>
              </a:defRPr>
            </a:pPr>
            <a:endParaRPr lang="ru-RU"/>
          </a:p>
        </c:txPr>
        <c:crossAx val="39092224"/>
        <c:crosses val="autoZero"/>
        <c:auto val="1"/>
        <c:lblAlgn val="ctr"/>
        <c:lblOffset val="100"/>
        <c:noMultiLvlLbl val="0"/>
      </c:catAx>
      <c:valAx>
        <c:axId val="39092224"/>
        <c:scaling>
          <c:orientation val="minMax"/>
        </c:scaling>
        <c:delete val="0"/>
        <c:axPos val="l"/>
        <c:majorGridlines/>
        <c:numFmt formatCode="\О\с\н\о\в\н\о\й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390822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8657594651874976"/>
          <c:y val="0.64001978159401329"/>
          <c:w val="0.31342400894395117"/>
          <c:h val="0.34148041766427784"/>
        </c:manualLayout>
      </c:layout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Georgia" panose="02040502050405020303" pitchFamily="18" charset="0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'расх.по вид.'!$B$1:$B$3</c:f>
              <c:strCache>
                <c:ptCount val="1"/>
                <c:pt idx="0">
                  <c:v>Расходы бюджета за 11 месяцев 2017 года</c:v>
                </c:pt>
              </c:strCache>
            </c:strRef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2400" dirty="0" smtClean="0"/>
                      <a:t>289809,1</a:t>
                    </a:r>
                    <a:endParaRPr lang="ru-RU" dirty="0" smtClean="0"/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2400" dirty="0" smtClean="0"/>
                      <a:t>192395,5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\О\с\н\о\в\н\о\й" sourceLinked="0"/>
            <c:txPr>
              <a:bodyPr/>
              <a:lstStyle/>
              <a:p>
                <a:pPr>
                  <a:defRPr sz="24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'расх.по вид.'!$A$4:$A$5</c:f>
              <c:strCache>
                <c:ptCount val="2"/>
                <c:pt idx="0">
                  <c:v>Расходы за счет субвенций, субсидий, иных межбюджетных трансфертов (тыс.руб.)</c:v>
                </c:pt>
                <c:pt idx="1">
                  <c:v>Расходы за счет собственнных доходов, дотации и субсидии на выравнивание, источников финансирования дефицита бюджета (тыс.руб.)</c:v>
                </c:pt>
              </c:strCache>
            </c:strRef>
          </c:cat>
          <c:val>
            <c:numRef>
              <c:f>'расх.по вид.'!$B$4:$B$5</c:f>
              <c:numCache>
                <c:formatCode>\О\с\н\о\в\н\о\й</c:formatCode>
                <c:ptCount val="2"/>
                <c:pt idx="0">
                  <c:v>289809.09999999998</c:v>
                </c:pt>
                <c:pt idx="1">
                  <c:v>192395.5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600" b="1" baseline="0">
                <a:latin typeface="Georgia" panose="02040502050405020303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 baseline="0">
                <a:latin typeface="Georgia" panose="02040502050405020303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116695367181427"/>
          <c:y val="9.5941521475903374E-2"/>
          <c:w val="0.39903475231147217"/>
          <c:h val="0.88930261922013498"/>
        </c:manualLayout>
      </c:layout>
      <c:overlay val="0"/>
      <c:txPr>
        <a:bodyPr/>
        <a:lstStyle/>
        <a:p>
          <a:pPr>
            <a:defRPr b="1">
              <a:latin typeface="Georgia" panose="02040502050405020303" pitchFamily="18" charset="0"/>
            </a:defRPr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0"/>
          <c:y val="3.271930954527888E-2"/>
          <c:w val="0.62772897058240851"/>
          <c:h val="0.22014344561148247"/>
        </c:manualLayout>
      </c:layout>
      <c:overlay val="0"/>
      <c:txPr>
        <a:bodyPr/>
        <a:lstStyle/>
        <a:p>
          <a:pPr>
            <a:defRPr sz="1200">
              <a:latin typeface="Georgia" panose="02040502050405020303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0.05607</cdr:x>
      <cdr:y>0.06793</cdr:y>
    </cdr:from>
    <cdr:to>
      <cdr:x>0.73209</cdr:x>
      <cdr:y>0.27224</cdr:y>
    </cdr:to>
    <cdr:sp macro="" textlink="">
      <cdr:nvSpPr>
        <cdr:cNvPr id="3" name="TextBox 2" title="125562"/>
        <cdr:cNvSpPr txBox="1"/>
      </cdr:nvSpPr>
      <cdr:spPr>
        <a:xfrm xmlns:a="http://schemas.openxmlformats.org/drawingml/2006/main">
          <a:off x="217926" y="239418"/>
          <a:ext cx="2627497" cy="7200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0.29692</cdr:x>
      <cdr:y>0.03033</cdr:y>
    </cdr:from>
    <cdr:to>
      <cdr:x>0.81566</cdr:x>
      <cdr:y>0.09545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54030" y="106882"/>
          <a:ext cx="2016224" cy="2295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BF60C-E529-459B-9F19-6313C6CF372D}" type="datetimeFigureOut">
              <a:rPr lang="ru-RU" smtClean="0"/>
              <a:pPr/>
              <a:t>28.12.2017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718CB-2916-436B-8795-96974FEF90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58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451C1-CB6E-4909-AE2B-9FB983620DB3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57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D5E1B-7686-4B08-B1A8-97AAB20F320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817AC-633C-40BD-ADA5-707B921568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A412D-D6D3-4CCC-BBA9-A473EC9726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755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873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98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8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954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74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9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4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6A758-5D10-4FB4-85F7-EEF89293BE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771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63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78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EF2FB-51C0-4663-82BA-A684786E92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B4818-F8CA-4B68-ADF0-7F592DAB4B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5E572-6A86-4365-8262-AD50EDD387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59DF8-F72E-4CB0-ACC7-FD290E4DDD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B9D1-A827-4A03-B418-ED0F41274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42048-4AB8-4612-86B7-07D66F0578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82475-D5E7-4A57-B833-63C7033394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3A51CAB-206F-4D70-AC47-C2DB15AFAC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28.12.2017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2072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jpeg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5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22483" y="836712"/>
            <a:ext cx="5836798" cy="1848118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 работе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администрации </a:t>
            </a:r>
            <a:b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Олонецкого национального</a:t>
            </a:r>
            <a:b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муниципального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района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за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800" dirty="0"/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endParaRPr lang="ru-RU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11499" y="620688"/>
            <a:ext cx="8579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74425" y="113475"/>
            <a:ext cx="778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Администрация Олонецкого национального муниципального района 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34" y="620688"/>
            <a:ext cx="8001454" cy="50813"/>
          </a:xfrm>
          <a:prstGeom prst="rect">
            <a:avLst/>
          </a:prstGeom>
          <a:solidFill>
            <a:schemeClr val="bg2">
              <a:lumMod val="50000"/>
              <a:alpha val="79000"/>
            </a:schemeClr>
          </a:solidFill>
          <a:ln>
            <a:noFill/>
          </a:ln>
          <a:effectLst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79712" y="5711231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Прокопьев С.К., глава администрации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Олонецкого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национального муниципального района 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1665" y="6357563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декабря 2017 года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9" descr="\\server\shared\Бабинова Л.Н\100-летие фото\Олонецкий район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57460"/>
            <a:ext cx="3098151" cy="414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90" y="113475"/>
            <a:ext cx="906035" cy="1192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36" y="2584228"/>
            <a:ext cx="4216619" cy="280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49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1311" y="195366"/>
            <a:ext cx="5022529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200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Жилищно-коммунальное хозяйство</a:t>
            </a:r>
            <a:endParaRPr lang="ru-RU" altLang="ru-RU" sz="22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99593" y="764705"/>
            <a:ext cx="3672407" cy="24882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О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лонецкий район </a:t>
            </a:r>
          </a:p>
          <a:p>
            <a:pPr marL="45720" indent="0" algn="ctr" fontAlgn="auto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активно участвует в конкурсном отборе в рамках Программы поддержки местных инициатив и Программы «Комфортная городская среда»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931" y="940738"/>
            <a:ext cx="3995489" cy="248826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75" y="4344252"/>
            <a:ext cx="3139041" cy="235428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40" y="2564903"/>
            <a:ext cx="3918964" cy="220441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Shape 68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06967" y="2780928"/>
            <a:ext cx="3289656" cy="219376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784" y="4580246"/>
            <a:ext cx="1588716" cy="211828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362" y="4586300"/>
            <a:ext cx="1584176" cy="211223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8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93421" y="195366"/>
            <a:ext cx="3198312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200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храна прав детства</a:t>
            </a:r>
            <a:endParaRPr lang="ru-RU" altLang="ru-RU" sz="24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99593" y="764705"/>
            <a:ext cx="4265623" cy="22764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800" indent="0" algn="ctr" fontAlgn="auto">
              <a:spcBef>
                <a:spcPts val="384"/>
              </a:spcBef>
              <a:spcAft>
                <a:spcPts val="0"/>
              </a:spcAft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Общая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численность детей-сирот и детей, оставшихся без попечения родителей,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составляет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201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человек.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Под опекой находится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98 детей.</a:t>
            </a:r>
          </a:p>
          <a:p>
            <a:pPr marL="46800" indent="0" algn="ctr" fontAlgn="auto">
              <a:spcBef>
                <a:spcPts val="384"/>
              </a:spcBef>
              <a:spcAft>
                <a:spcPts val="0"/>
              </a:spcAft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56 детей воспитывается в приемных семьях, 47 детей – воспитанники ГБУ СО «Центр помощи детям №8». </a:t>
            </a:r>
          </a:p>
          <a:p>
            <a:pPr marL="46800" indent="0" algn="ctr" fontAlgn="auto">
              <a:spcBef>
                <a:spcPts val="384"/>
              </a:spcBef>
              <a:spcAft>
                <a:spcPts val="0"/>
              </a:spcAft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Приобретено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3 жилых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помещения.</a:t>
            </a:r>
            <a:endParaRPr lang="ru-RU" sz="1600" b="1" dirty="0"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000563" y="4546096"/>
            <a:ext cx="3851353" cy="2130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Комиссией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по делам несовершеннолетних и защите их прав  проведено 24 заседания, рассмотрено 334 персональных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дела. Наложено штрафов на сумму 124,7 тысяч рублей, взыскано штрафов на сумму 102,8 тысяч рублей.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140" y="663805"/>
            <a:ext cx="1783048" cy="237739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533465"/>
            <a:ext cx="2780531" cy="196615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867" y="4797152"/>
            <a:ext cx="2688784" cy="181047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34" y="3137256"/>
            <a:ext cx="3662666" cy="206131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4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18268" y="195366"/>
            <a:ext cx="3148619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200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Г</a:t>
            </a:r>
            <a:r>
              <a:rPr lang="ru-RU" sz="22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ражданская оборона</a:t>
            </a:r>
            <a:endParaRPr lang="ru-RU" altLang="ru-RU" sz="22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99593" y="764704"/>
            <a:ext cx="3672407" cy="16906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В единую дежурно-диспетчерскую службу поступило 2206 сообщений.</a:t>
            </a:r>
          </a:p>
          <a:p>
            <a:pPr marL="45720" indent="0" algn="ctr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Режим чрезвычайной ситуации не вводился.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747565" y="5157192"/>
            <a:ext cx="4100086" cy="14319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Проводились различные тренировки, смотры, конкурсы, обучение должностных лиц на курсах по направлениям ГО и ЧС.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5" name="Picture 3" descr="C:\Users\Виктор Борисович\Desktop\Нюппиев\ТРЕНИРОВКИ\2014\Тренировка 04.10.2014\Фото Олонец ГО 06.10.2014\ПЭП № 1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07658"/>
            <a:ext cx="2664296" cy="246388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94" y="710335"/>
            <a:ext cx="2729054" cy="196781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222" y="2455385"/>
            <a:ext cx="3096344" cy="232117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684538"/>
            <a:ext cx="2743716" cy="205683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63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00100" y="195366"/>
            <a:ext cx="7643866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200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+mj-lt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Дошкольное образование</a:t>
            </a:r>
            <a:endParaRPr lang="ru-RU" altLang="ru-RU" sz="2200" b="1" i="1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714348" y="5500702"/>
            <a:ext cx="4143404" cy="10001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 fontAlgn="auto">
              <a:buFont typeface="Georgia" pitchFamily="18" charset="0"/>
              <a:buNone/>
            </a:pPr>
            <a: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  <a:t>Очередь на получение места (п. Ильинский) – 30 детей</a:t>
            </a:r>
            <a:endParaRPr lang="ru-RU" sz="2400" b="1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3929066"/>
            <a:ext cx="3524274" cy="264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571472" y="714356"/>
          <a:ext cx="8358246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6544"/>
                <a:gridCol w="1000132"/>
                <a:gridCol w="107157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Количество образовательных организаций, реализующих</a:t>
                      </a:r>
                      <a:r>
                        <a:rPr lang="ru-RU" baseline="0" dirty="0" smtClean="0"/>
                        <a:t> программы дошкольного образования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 том числе, расположенных в городе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7"/>
                      <a:r>
                        <a:rPr lang="ru-RU" dirty="0" smtClean="0"/>
                        <a:t>в сельской местности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обучающихся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1379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1351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 том числе, в городе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833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843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3"/>
                      <a:r>
                        <a:rPr lang="ru-RU" dirty="0" smtClean="0"/>
                        <a:t>в сельской местности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546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508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571472" y="4000504"/>
            <a:ext cx="4572032" cy="13573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 fontAlgn="auto">
              <a:buNone/>
            </a:pPr>
            <a: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  <a:t>Очередь на </a:t>
            </a:r>
            <a:r>
              <a:rPr lang="ru-RU" sz="2000" dirty="0" smtClean="0">
                <a:solidFill>
                  <a:schemeClr val="tx1"/>
                </a:solidFill>
              </a:rPr>
              <a:t>получение направления для зачисления в образовательную организацию </a:t>
            </a:r>
            <a: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  <a:t>- 144 ребенка в возрасте от 1 года до 3 лет</a:t>
            </a:r>
          </a:p>
          <a:p>
            <a:pPr marL="45720" indent="0" algn="just" fontAlgn="auto">
              <a:buNone/>
            </a:pPr>
            <a:endParaRPr lang="ru-RU" sz="2400" b="1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54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00100" y="195366"/>
            <a:ext cx="7572428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200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Общее образование</a:t>
            </a:r>
            <a:endParaRPr lang="ru-RU" altLang="ru-RU" sz="2200" b="1" i="1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571472" y="642918"/>
          <a:ext cx="8358246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6544"/>
                <a:gridCol w="1000132"/>
                <a:gridCol w="107157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Количество образовательных организаций, реализующих</a:t>
                      </a:r>
                      <a:r>
                        <a:rPr lang="ru-RU" baseline="0" dirty="0" smtClean="0"/>
                        <a:t> программы начального, основного и среднего общего образования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 том числе, расположенных в городе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7"/>
                      <a:r>
                        <a:rPr lang="ru-RU" dirty="0" smtClean="0"/>
                        <a:t>в сельской местности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обучающихся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2404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2448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 том числе, в городе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3"/>
                      <a:r>
                        <a:rPr lang="ru-RU" dirty="0" smtClean="0"/>
                        <a:t>в сельской местности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1086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 descr="1372250988_gi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4000504"/>
            <a:ext cx="3628087" cy="2524128"/>
          </a:xfrm>
          <a:prstGeom prst="rect">
            <a:avLst/>
          </a:prstGeom>
        </p:spPr>
      </p:pic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4572000" y="4071941"/>
          <a:ext cx="4357687" cy="2433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16"/>
                <a:gridCol w="999032"/>
                <a:gridCol w="1072639"/>
              </a:tblGrid>
              <a:tr h="67999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 класс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 класс</a:t>
                      </a:r>
                      <a:endParaRPr lang="ru-RU" dirty="0"/>
                    </a:p>
                  </a:txBody>
                  <a:tcPr anchor="ctr"/>
                </a:tc>
              </a:tr>
              <a:tr h="679997">
                <a:tc>
                  <a:txBody>
                    <a:bodyPr/>
                    <a:lstStyle/>
                    <a:p>
                      <a:r>
                        <a:rPr lang="ru-RU" dirty="0" smtClean="0"/>
                        <a:t>Допущено к ГИА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236</a:t>
                      </a:r>
                    </a:p>
                    <a:p>
                      <a:pPr algn="ctr"/>
                      <a:r>
                        <a:rPr lang="ru-RU" dirty="0" smtClean="0"/>
                        <a:t>(99,2%)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77</a:t>
                      </a:r>
                    </a:p>
                    <a:p>
                      <a:pPr algn="ctr"/>
                      <a:r>
                        <a:rPr lang="ru-RU" dirty="0" smtClean="0"/>
                        <a:t>(100%)</a:t>
                      </a:r>
                      <a:endParaRPr lang="ru-RU" dirty="0"/>
                    </a:p>
                  </a:txBody>
                  <a:tcPr/>
                </a:tc>
              </a:tr>
              <a:tr h="679997"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Средний балл</a:t>
                      </a:r>
                    </a:p>
                    <a:p>
                      <a:pPr lvl="1"/>
                      <a:r>
                        <a:rPr lang="ru-RU" dirty="0" smtClean="0"/>
                        <a:t>русский</a:t>
                      </a:r>
                      <a:r>
                        <a:rPr lang="ru-RU" baseline="0" dirty="0" smtClean="0"/>
                        <a:t> язык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29,7</a:t>
                      </a:r>
                      <a:endParaRPr lang="ru-RU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72,2</a:t>
                      </a:r>
                      <a:endParaRPr lang="ru-RU" dirty="0"/>
                    </a:p>
                  </a:txBody>
                  <a:tcPr anchor="b"/>
                </a:tc>
              </a:tr>
              <a:tr h="393966">
                <a:tc>
                  <a:txBody>
                    <a:bodyPr/>
                    <a:lstStyle/>
                    <a:p>
                      <a:pPr lvl="1"/>
                      <a:r>
                        <a:rPr lang="ru-RU" dirty="0" smtClean="0"/>
                        <a:t>математика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38,7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86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28662" y="195366"/>
            <a:ext cx="7078898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200" dirty="0" smtClean="0">
                <a:latin typeface="Georgia" pitchFamily="18" charset="0"/>
              </a:rPr>
              <a:t> </a:t>
            </a:r>
            <a:r>
              <a:rPr lang="ru-RU" sz="2200" dirty="0" smtClean="0">
                <a:latin typeface="+mj-lt"/>
              </a:rPr>
              <a:t>Дополнительное о</a:t>
            </a:r>
            <a:r>
              <a:rPr lang="ru-RU" sz="2200" dirty="0" smtClean="0">
                <a:latin typeface="+mj-lt"/>
                <a:cs typeface="Times New Roman" panose="02020603050405020304" pitchFamily="18" charset="0"/>
              </a:rPr>
              <a:t>бразование</a:t>
            </a:r>
            <a:endParaRPr lang="ru-RU" altLang="ru-RU" sz="2200" b="1" i="1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3714752"/>
            <a:ext cx="2292773" cy="152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5143512"/>
            <a:ext cx="238180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36541"/>
              </p:ext>
            </p:extLst>
          </p:nvPr>
        </p:nvGraphicFramePr>
        <p:xfrm>
          <a:off x="642910" y="785794"/>
          <a:ext cx="821537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5394"/>
                <a:gridCol w="792088"/>
                <a:gridCol w="757888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образовательных организаций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обучающихся (всего)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1790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1691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 том числе, занимающихся в кружках </a:t>
                      </a:r>
                    </a:p>
                    <a:p>
                      <a:pPr lvl="4"/>
                      <a:r>
                        <a:rPr lang="ru-RU" dirty="0" smtClean="0"/>
                        <a:t>технической направленности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33</a:t>
                      </a:r>
                      <a:endParaRPr lang="ru-RU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55</a:t>
                      </a:r>
                      <a:endParaRPr lang="ru-RU" dirty="0"/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pPr lvl="4"/>
                      <a:r>
                        <a:rPr lang="ru-RU" dirty="0" smtClean="0"/>
                        <a:t>спортивной направленности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470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490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4"/>
                      <a:r>
                        <a:rPr lang="ru-RU" dirty="0" smtClean="0"/>
                        <a:t>художественной направленности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1188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1096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4"/>
                      <a:r>
                        <a:rPr lang="ru-RU" dirty="0" smtClean="0"/>
                        <a:t>туристско – краеведческой направленности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72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42910" y="3718679"/>
            <a:ext cx="50720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2017 год</a:t>
            </a:r>
          </a:p>
          <a:p>
            <a:r>
              <a:rPr lang="ru-RU" dirty="0" smtClean="0">
                <a:latin typeface="+mn-lt"/>
              </a:rPr>
              <a:t>2  стипендиата Министерства культуры Республики Карелия для учащихся образовательных учреждений</a:t>
            </a:r>
          </a:p>
          <a:p>
            <a:r>
              <a:rPr lang="ru-RU" dirty="0" smtClean="0">
                <a:latin typeface="+mn-lt"/>
              </a:rPr>
              <a:t>1 стипендиат Министерства образования Республики Карелия «За особые успехи в интеллектуальной, художественно-творческой, спортивной и общественной деятельности» в номинации художественно-творческая деятельность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013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59041" y="195366"/>
            <a:ext cx="1467068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200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Культура</a:t>
            </a:r>
            <a:endParaRPr lang="ru-RU" altLang="ru-RU" sz="22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81900"/>
            <a:ext cx="3862833" cy="264707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18" y="855957"/>
            <a:ext cx="4001624" cy="267072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6" y="3813761"/>
            <a:ext cx="3964439" cy="264591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141" y="3832911"/>
            <a:ext cx="3935748" cy="262676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07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31759" y="195366"/>
            <a:ext cx="4121641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200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Ф</a:t>
            </a:r>
            <a:r>
              <a:rPr lang="ru-RU" sz="22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изическая культура и спорт</a:t>
            </a:r>
            <a:endParaRPr lang="ru-RU" altLang="ru-RU" sz="22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99593" y="764705"/>
            <a:ext cx="3650067" cy="10801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Проведено 69 спортивных мероприятий, в которых приняло участие 2797 человек.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s://pp.userapi.com/c837524/v837524597/3d2a0/-SFVC2UA_n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411" y="743277"/>
            <a:ext cx="4144586" cy="276197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pp.userapi.com/c631316/v631316597/19c24/UW1QMj09c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00" y="1823396"/>
            <a:ext cx="3373408" cy="253005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pp.userapi.com/c840621/v840621206/7549/jmMYX0Z0ey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4461615"/>
            <a:ext cx="3373408" cy="22480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Картинки по запросу фото футбол олонец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411" y="3767611"/>
            <a:ext cx="4144586" cy="27630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43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44531" y="195366"/>
            <a:ext cx="3296095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200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</a:t>
            </a:r>
            <a:r>
              <a:rPr lang="ru-RU" sz="22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олодежная политика</a:t>
            </a:r>
            <a:endParaRPr lang="ru-RU" altLang="ru-RU" sz="22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001974" y="3063585"/>
            <a:ext cx="4119625" cy="7594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Военно-патриотическая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игра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«Равнение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на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Победу-2017»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436096" y="4463562"/>
            <a:ext cx="2914912" cy="22778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Команда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волонтеров Олонецкого района приняла участие в образовательном республиканском форуме добровольцев Карелии «PRO ДОБРО».</a:t>
            </a:r>
            <a:endParaRPr lang="ru-RU" sz="1600" b="1" dirty="0" smtClean="0"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6148" name="Picture 4" descr="https://pp.userapi.com/c636718/v636718597/71948/T5zVlAntyI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382" y="792504"/>
            <a:ext cx="3345758" cy="22322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Картинки по запросу фото волонтеров олонец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95860"/>
            <a:ext cx="4406450" cy="25104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Картинки по запросу фото равнение на победу 2017 олонец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92503"/>
            <a:ext cx="2508034" cy="22322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5121599" y="3057505"/>
            <a:ext cx="3770882" cy="13075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Традиционный молодежный военно-патриотический слет «</a:t>
            </a:r>
            <a:r>
              <a:rPr lang="ru-RU" sz="1600" b="1" dirty="0" err="1" smtClean="0">
                <a:latin typeface="Georgia" panose="02040502050405020303" pitchFamily="18" charset="0"/>
                <a:cs typeface="Times New Roman" pitchFamily="18" charset="0"/>
              </a:rPr>
              <a:t>Сяндеба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30400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-33033" y="-17925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20456" y="195366"/>
            <a:ext cx="5944256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200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</a:t>
            </a:r>
            <a:r>
              <a:rPr lang="ru-RU" sz="22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рганизация муниципального управления</a:t>
            </a:r>
            <a:endParaRPr lang="ru-RU" altLang="ru-RU" sz="22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91751" y="4797152"/>
            <a:ext cx="84941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Начала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свою работу официальная интернет – страница Администрации Олонецкого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района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в социальной сети «В контакте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».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Издано 2177 постановлений и распоряжений.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Предоставляется 27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муниципальных и 12 государственных услуг (в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рамках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переданных государственных полномочий).   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    </a:t>
            </a:r>
          </a:p>
        </p:txBody>
      </p:sp>
      <p:pic>
        <p:nvPicPr>
          <p:cNvPr id="15" name="Рисунок 14"/>
          <p:cNvPicPr/>
          <p:nvPr/>
        </p:nvPicPr>
        <p:blipFill rotWithShape="1">
          <a:blip r:embed="rId4"/>
          <a:srcRect l="3466" t="3120" r="1147" b="3292"/>
          <a:stretch/>
        </p:blipFill>
        <p:spPr bwMode="auto">
          <a:xfrm>
            <a:off x="932528" y="1135009"/>
            <a:ext cx="3909974" cy="3384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5"/>
          <a:srcRect l="9151" t="8666" r="12067" b="3820"/>
          <a:stretch/>
        </p:blipFill>
        <p:spPr bwMode="auto">
          <a:xfrm>
            <a:off x="5305465" y="1135009"/>
            <a:ext cx="3298983" cy="3384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847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61117" y="0"/>
            <a:ext cx="6062877" cy="61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Празднование 97-летия Республики Карелия  </a:t>
            </a:r>
          </a:p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Олонецком</a:t>
            </a:r>
            <a:r>
              <a:rPr lang="ru-RU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национальном муниципальном районе</a:t>
            </a:r>
            <a:r>
              <a:rPr lang="ru-RU" altLang="ru-RU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endParaRPr lang="ru-RU" altLang="ru-RU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28955" y="544522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24452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19" y="764704"/>
            <a:ext cx="1789139" cy="246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133" y="612475"/>
            <a:ext cx="4907304" cy="244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116712"/>
            <a:ext cx="2674394" cy="189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90194"/>
            <a:ext cx="2524705" cy="189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388" y="4701284"/>
            <a:ext cx="3442931" cy="206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2" y="4727598"/>
            <a:ext cx="2686225" cy="201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Картинки по запросу фото дня республики карелия в олонц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артинки по запросу фото дня республики карелия в олонц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67" y="5190006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94871"/>
            <a:ext cx="2204783" cy="174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32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-33033" y="-17925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20456" y="195366"/>
            <a:ext cx="5944256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200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</a:t>
            </a:r>
            <a:r>
              <a:rPr lang="ru-RU" sz="22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рганизация муниципального управления</a:t>
            </a:r>
            <a:endParaRPr lang="ru-RU" altLang="ru-RU" sz="22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15638" y="4581128"/>
            <a:ext cx="82956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 Зарегистрировано 1731 письменных обращений граждан.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 Главой администрации проводится ежемесячный прием граждан, принято </a:t>
            </a:r>
            <a:r>
              <a:rPr lang="en-US" sz="1600" b="1" dirty="0" smtClean="0">
                <a:latin typeface="Georgia" panose="02040502050405020303" pitchFamily="18" charset="0"/>
                <a:cs typeface="Times New Roman" pitchFamily="18" charset="0"/>
              </a:rPr>
              <a:t>1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56 человек.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Ежеквартально проводится единый день приема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граждан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с участием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представителей органов исполнительной власти.</a:t>
            </a:r>
            <a:endParaRPr lang="ru-RU" sz="1600" b="1" dirty="0" smtClean="0"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4968552" cy="331621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78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-33033" y="-17925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64731" y="195366"/>
            <a:ext cx="5655715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sz="2200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Юридическое обеспечение деятельности</a:t>
            </a:r>
            <a:endParaRPr lang="ru-RU" altLang="ru-RU" sz="22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669360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118844250"/>
              </p:ext>
            </p:extLst>
          </p:nvPr>
        </p:nvGraphicFramePr>
        <p:xfrm>
          <a:off x="4772836" y="764704"/>
          <a:ext cx="4243912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83568" y="3513662"/>
            <a:ext cx="8266229" cy="3155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algn="just" fontAlgn="auto"/>
            <a:r>
              <a:rPr lang="ru-RU" sz="1800" b="1" dirty="0" smtClean="0">
                <a:latin typeface="Georgia" panose="02040502050405020303" pitchFamily="18" charset="0"/>
                <a:cs typeface="Times New Roman" pitchFamily="18" charset="0"/>
              </a:rPr>
              <a:t>	Администрация инициировала иски о взыскании задолженности в Арбитражный суд Республики Карелия, в результате взыскано 12450,8 тысяч рублей.</a:t>
            </a:r>
          </a:p>
          <a:p>
            <a:pPr marL="45720" algn="just" fontAlgn="auto"/>
            <a:r>
              <a:rPr lang="ru-RU" sz="1800" b="1" dirty="0" smtClean="0">
                <a:latin typeface="Georgia" panose="02040502050405020303" pitchFamily="18" charset="0"/>
                <a:cs typeface="Times New Roman" pitchFamily="18" charset="0"/>
              </a:rPr>
              <a:t>	Администрация выступала ответчиком по 21 гражданскому делу, рассматриваемому Арбитражным судом. Взыскано 9724,3 тысяч рублей.</a:t>
            </a:r>
          </a:p>
          <a:p>
            <a:pPr marL="45720" algn="just" fontAlgn="auto"/>
            <a:r>
              <a:rPr lang="ru-RU" sz="1800" b="1" dirty="0" smtClean="0">
                <a:latin typeface="Georgia" panose="02040502050405020303" pitchFamily="18" charset="0"/>
                <a:cs typeface="Times New Roman" pitchFamily="18" charset="0"/>
              </a:rPr>
              <a:t>	В судах общей юрисдикции рассматривалось 46 дел.</a:t>
            </a:r>
          </a:p>
          <a:p>
            <a:pPr marL="45720" algn="just" fontAlgn="auto"/>
            <a:r>
              <a:rPr lang="ru-RU" sz="1800" b="1" dirty="0" smtClean="0">
                <a:latin typeface="Georgia" panose="02040502050405020303" pitchFamily="18" charset="0"/>
                <a:cs typeface="Times New Roman" pitchFamily="18" charset="0"/>
              </a:rPr>
              <a:t>	Проведена антикоррупционная экспертиза 6 проектов нормативных правовых актов и 46 нормативных правовых актов.</a:t>
            </a:r>
          </a:p>
        </p:txBody>
      </p:sp>
      <p:pic>
        <p:nvPicPr>
          <p:cNvPr id="10242" name="Picture 2" descr="http://files.sudrf.ru/1630/user/olonets_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554" y="848728"/>
            <a:ext cx="5181600" cy="23812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81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Евгения\Desktop\Презентация\Тема\Слайд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8433755" cy="191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69547" y="1412776"/>
            <a:ext cx="5313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23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4134" y="195366"/>
            <a:ext cx="8396849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Исполнение доходной части бюджета по всем видам доходов</a:t>
            </a:r>
            <a:r>
              <a:rPr lang="ru-RU" altLang="ru-RU" sz="220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endParaRPr lang="ru-RU" altLang="ru-RU" sz="22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28955" y="544522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4015679"/>
              </p:ext>
            </p:extLst>
          </p:nvPr>
        </p:nvGraphicFramePr>
        <p:xfrm>
          <a:off x="796111" y="1177386"/>
          <a:ext cx="8194872" cy="5491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4084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75972" y="195366"/>
            <a:ext cx="6433172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Расходы бюджета за 11 месяцев 2017 года</a:t>
            </a:r>
            <a:r>
              <a:rPr lang="ru-RU" altLang="ru-RU" sz="240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endParaRPr lang="ru-RU" altLang="ru-RU" sz="24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28955" y="544522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5118660"/>
              </p:ext>
            </p:extLst>
          </p:nvPr>
        </p:nvGraphicFramePr>
        <p:xfrm>
          <a:off x="833324" y="1196752"/>
          <a:ext cx="7771124" cy="4824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8050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20333" y="195366"/>
            <a:ext cx="4344458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Муниципальное имущество</a:t>
            </a:r>
            <a:r>
              <a:rPr lang="ru-RU" altLang="ru-RU" sz="240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endParaRPr lang="ru-RU" altLang="ru-RU" sz="24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28955" y="544522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001180" y="719583"/>
            <a:ext cx="5035315" cy="6021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       Заключено 14 договоров аренды имущества на сумму 3318,0 тысяч </a:t>
            </a:r>
            <a:r>
              <a:rPr lang="ru-RU" sz="1700" b="1" dirty="0">
                <a:latin typeface="Georgia" panose="02040502050405020303" pitchFamily="18" charset="0"/>
                <a:cs typeface="Times New Roman" panose="02020603050405020304" pitchFamily="18" charset="0"/>
              </a:rPr>
              <a:t>рублей, 14 договоров на возмещение эксплуатационных </a:t>
            </a:r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расходов, </a:t>
            </a:r>
            <a:r>
              <a:rPr lang="ru-RU" sz="1700" b="1" dirty="0">
                <a:latin typeface="Georgia" panose="02040502050405020303" pitchFamily="18" charset="0"/>
                <a:cs typeface="Times New Roman" panose="02020603050405020304" pitchFamily="18" charset="0"/>
              </a:rPr>
              <a:t>4 договора безвозмездного пользования, 2 договора оперативного управления </a:t>
            </a:r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и 1 договор хозяйственного ведения.</a:t>
            </a:r>
          </a:p>
          <a:p>
            <a:pPr algn="just"/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      Доходы от аренды имущества составили 5758,0 тысяч рублей.</a:t>
            </a:r>
          </a:p>
          <a:p>
            <a:pPr algn="just"/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      Проданы </a:t>
            </a:r>
            <a:r>
              <a:rPr lang="ru-RU" sz="1700" b="1" dirty="0">
                <a:latin typeface="Georgia" panose="02040502050405020303" pitchFamily="18" charset="0"/>
                <a:cs typeface="Times New Roman" panose="02020603050405020304" pitchFamily="18" charset="0"/>
              </a:rPr>
              <a:t>ларек на автостанции на сумму 9,8 </a:t>
            </a:r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тысяч рублей </a:t>
            </a:r>
            <a:r>
              <a:rPr lang="ru-RU" sz="1700" b="1" dirty="0">
                <a:latin typeface="Georgia" panose="02040502050405020303" pitchFamily="18" charset="0"/>
                <a:cs typeface="Times New Roman" panose="02020603050405020304" pitchFamily="18" charset="0"/>
              </a:rPr>
              <a:t>и 5 объектов движимого имущества </a:t>
            </a:r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на </a:t>
            </a:r>
            <a:r>
              <a:rPr lang="ru-RU" sz="1700" b="1" dirty="0">
                <a:latin typeface="Georgia" panose="02040502050405020303" pitchFamily="18" charset="0"/>
                <a:cs typeface="Times New Roman" panose="02020603050405020304" pitchFamily="18" charset="0"/>
              </a:rPr>
              <a:t>сумму 335,25 </a:t>
            </a:r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тысяч рублей</a:t>
            </a:r>
            <a:r>
              <a:rPr lang="ru-RU" sz="1700" b="1" dirty="0">
                <a:latin typeface="Georgia" panose="02040502050405020303" pitchFamily="18" charset="0"/>
                <a:cs typeface="Times New Roman" panose="02020603050405020304" pitchFamily="18" charset="0"/>
              </a:rPr>
              <a:t>. </a:t>
            </a:r>
            <a:endParaRPr lang="ru-RU" sz="1700" b="1" dirty="0" smtClean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      ГКУ </a:t>
            </a:r>
            <a:r>
              <a:rPr lang="ru-RU" sz="1700" b="1" dirty="0">
                <a:latin typeface="Georgia" panose="02040502050405020303" pitchFamily="18" charset="0"/>
                <a:cs typeface="Times New Roman" panose="02020603050405020304" pitchFamily="18" charset="0"/>
              </a:rPr>
              <a:t>РК «Управление земельными ресурсами» заключено 30 договоров аренды земельных участков на годовую арендную плату 769,2 </a:t>
            </a:r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тысяч рублей.</a:t>
            </a:r>
          </a:p>
          <a:p>
            <a:pPr algn="just"/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     Доходы </a:t>
            </a:r>
            <a:r>
              <a:rPr lang="ru-RU" sz="1700" b="1" dirty="0">
                <a:latin typeface="Georgia" panose="02040502050405020303" pitchFamily="18" charset="0"/>
                <a:cs typeface="Times New Roman" panose="02020603050405020304" pitchFamily="18" charset="0"/>
              </a:rPr>
              <a:t>от аренды земельных участков составили </a:t>
            </a:r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4065,0 </a:t>
            </a:r>
            <a:r>
              <a:rPr lang="ru-RU" sz="1700" b="1" dirty="0">
                <a:latin typeface="Georgia" panose="02040502050405020303" pitchFamily="18" charset="0"/>
                <a:cs typeface="Times New Roman" panose="02020603050405020304" pitchFamily="18" charset="0"/>
              </a:rPr>
              <a:t>тысяч рублей.</a:t>
            </a:r>
          </a:p>
          <a:p>
            <a:pPr algn="just"/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Заключено 52 </a:t>
            </a:r>
            <a:r>
              <a:rPr lang="ru-RU" sz="1700" b="1" dirty="0">
                <a:latin typeface="Georgia" panose="02040502050405020303" pitchFamily="18" charset="0"/>
                <a:cs typeface="Times New Roman" panose="02020603050405020304" pitchFamily="18" charset="0"/>
              </a:rPr>
              <a:t>договора купли-продажи земельных участков на сумму </a:t>
            </a:r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1695,4 </a:t>
            </a:r>
            <a:r>
              <a:rPr lang="ru-RU" sz="1700" b="1" dirty="0">
                <a:latin typeface="Georgia" panose="02040502050405020303" pitchFamily="18" charset="0"/>
                <a:cs typeface="Times New Roman" panose="02020603050405020304" pitchFamily="18" charset="0"/>
              </a:rPr>
              <a:t>тысяч рублей</a:t>
            </a:r>
            <a:r>
              <a:rPr lang="ru-RU" sz="17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  <a:endParaRPr lang="ru-RU" sz="17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83" y="620688"/>
            <a:ext cx="2738329" cy="205374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\\SERVER\shared\Бабинова Л.Н\БКМ 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0" y="2404342"/>
            <a:ext cx="2492658" cy="25905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34" y="5005477"/>
            <a:ext cx="3124835" cy="1676400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693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80666" y="191172"/>
            <a:ext cx="6827510" cy="437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80000"/>
              </a:lnSpc>
              <a:spcBef>
                <a:spcPts val="600"/>
              </a:spcBef>
              <a:buClr>
                <a:srgbClr val="3333CC"/>
              </a:buClr>
              <a:buSzPct val="60000"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 </a:t>
            </a:r>
            <a:r>
              <a:rPr lang="ru-RU" sz="2800" dirty="0" smtClean="0">
                <a:latin typeface="Georgia" pitchFamily="18" charset="0"/>
              </a:rPr>
              <a:t>Поддержка малого и среднего бизнеса</a:t>
            </a:r>
            <a:r>
              <a:rPr lang="ru-RU" altLang="ru-RU" sz="2800" b="1" dirty="0" smtClean="0">
                <a:latin typeface="Arial" charset="0"/>
              </a:rPr>
              <a:t> </a:t>
            </a:r>
            <a:endParaRPr lang="ru-RU" altLang="ru-RU" sz="2800" b="1" i="1" dirty="0">
              <a:latin typeface="Arial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28955" y="544522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90" y="32695"/>
            <a:ext cx="71278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94446" y="3383035"/>
            <a:ext cx="25171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Georgia" panose="02040502050405020303" pitchFamily="18" charset="0"/>
              </a:rPr>
              <a:t>Бизнес-неделя в г. Петрозаводске</a:t>
            </a:r>
            <a:endParaRPr lang="ru-RU" sz="1100" dirty="0"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04" y="3881612"/>
            <a:ext cx="2615952" cy="255055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136" y="977814"/>
            <a:ext cx="3500939" cy="233590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59355" y="6441896"/>
            <a:ext cx="25171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Georgia" panose="02040502050405020303" pitchFamily="18" charset="0"/>
              </a:rPr>
              <a:t>Поездка в Липецкую область</a:t>
            </a:r>
            <a:endParaRPr lang="ru-RU" sz="1100" dirty="0"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56466" y="6310481"/>
            <a:ext cx="3519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Georgia" panose="02040502050405020303" pitchFamily="18" charset="0"/>
              </a:rPr>
              <a:t>Рабочее совещание с Главами крестьянских (фермерских) хозяйств</a:t>
            </a:r>
            <a:endParaRPr lang="ru-RU" sz="1100" dirty="0">
              <a:latin typeface="Georgia" panose="02040502050405020303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284" y="3790201"/>
            <a:ext cx="3360374" cy="252028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42" y="1052736"/>
            <a:ext cx="3096343" cy="205815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180665" y="3265074"/>
            <a:ext cx="3277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Georgia" panose="02040502050405020303" pitchFamily="18" charset="0"/>
              </a:rPr>
              <a:t>Победитель конкурса начинающих фермеров</a:t>
            </a:r>
            <a:endParaRPr lang="ru-RU" sz="11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23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82584" y="195366"/>
            <a:ext cx="6219972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существление муниципальных закупок</a:t>
            </a:r>
            <a:r>
              <a:rPr lang="ru-RU" altLang="ru-RU" sz="2400" b="1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endParaRPr lang="ru-RU" altLang="ru-RU" sz="24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724473"/>
            <a:ext cx="468052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Georgia" panose="02040502050405020303" pitchFamily="18" charset="0"/>
              </a:rPr>
              <a:t>      Проведено 13 запросов котировок, 20 электронных аукционов, 4 запроса предложений.</a:t>
            </a:r>
          </a:p>
          <a:p>
            <a:r>
              <a:rPr lang="ru-RU" sz="1600" b="1" dirty="0" smtClean="0">
                <a:latin typeface="Georgia" panose="02040502050405020303" pitchFamily="18" charset="0"/>
              </a:rPr>
              <a:t>      Цена заключенных контрактов по итогам проведенных закупок 9,5 миллионов рублей.</a:t>
            </a:r>
          </a:p>
          <a:p>
            <a:r>
              <a:rPr lang="ru-RU" sz="1600" b="1" dirty="0" smtClean="0">
                <a:latin typeface="Georgia" panose="02040502050405020303" pitchFamily="18" charset="0"/>
              </a:rPr>
              <a:t>      Экономия от проведения процедур составляет 651,1 тысяч рублей.</a:t>
            </a:r>
          </a:p>
          <a:p>
            <a:r>
              <a:rPr lang="ru-RU" sz="1600" b="1" dirty="0" smtClean="0">
                <a:latin typeface="Georgia" panose="02040502050405020303" pitchFamily="18" charset="0"/>
              </a:rPr>
              <a:t>     Заключено 112 муниципальных контрактов.</a:t>
            </a:r>
          </a:p>
          <a:p>
            <a:r>
              <a:rPr lang="ru-RU" sz="1600" b="1" dirty="0" smtClean="0">
                <a:latin typeface="Georgia" panose="02040502050405020303" pitchFamily="18" charset="0"/>
              </a:rPr>
              <a:t>     Отловлено 37 безнадзорных животных, из них 27 содержатся в приюте.</a:t>
            </a:r>
            <a:endParaRPr lang="ru-RU" sz="1600" b="1" dirty="0"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73251" y="5171708"/>
            <a:ext cx="3726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     Проведены </a:t>
            </a:r>
            <a:r>
              <a:rPr lang="ru-RU" sz="1600" b="1" dirty="0">
                <a:latin typeface="Georgia" panose="02040502050405020303" pitchFamily="18" charset="0"/>
              </a:rPr>
              <a:t>электронные аукционы на оказание услуг по регулярным внутригородским и пригородным перевозкам пассажиров автобусным </a:t>
            </a:r>
            <a:r>
              <a:rPr lang="ru-RU" sz="1600" b="1" dirty="0" smtClean="0">
                <a:latin typeface="Georgia" panose="02040502050405020303" pitchFamily="18" charset="0"/>
              </a:rPr>
              <a:t>транспортом.</a:t>
            </a: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56" y="4023287"/>
            <a:ext cx="3830469" cy="255649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248" y="883812"/>
            <a:ext cx="3563441" cy="184535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687" y="2801637"/>
            <a:ext cx="3148561" cy="226719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34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53015" y="195366"/>
            <a:ext cx="4479110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Административная комиссия</a:t>
            </a:r>
            <a:endParaRPr lang="ru-RU" altLang="ru-RU" sz="24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99592" y="764704"/>
            <a:ext cx="5724726" cy="22322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       Поступило 126 дел об административных правонарушениях.</a:t>
            </a:r>
          </a:p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       Сумма наложенных штрафов составляет 106,0 тысяч рублей, взыскано средств на сумму 91,3 тысяч рублей. </a:t>
            </a:r>
          </a:p>
          <a:p>
            <a:pPr marL="45720" indent="0" algn="just" fontAlgn="auto">
              <a:buFont typeface="Georgia" pitchFamily="18" charset="0"/>
              <a:buNone/>
            </a:pP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      Вынесено 49 предписаний об устранении выявленных нарушений.</a:t>
            </a:r>
          </a:p>
          <a:p>
            <a:pPr marL="45720" indent="0" algn="just" fontAlgn="auto">
              <a:buFont typeface="Georgia" pitchFamily="18" charset="0"/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318" y="1772816"/>
            <a:ext cx="2456270" cy="197051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473" y="2854697"/>
            <a:ext cx="2627353" cy="195218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034" y="4401825"/>
            <a:ext cx="2914030" cy="221383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420" y="4378100"/>
            <a:ext cx="2803028" cy="223756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36435"/>
            <a:ext cx="2568099" cy="178870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63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0"/>
            <a:ext cx="524784" cy="6858000"/>
          </a:xfrm>
          <a:prstGeom prst="snip2DiagRect">
            <a:avLst/>
          </a:prstGeom>
          <a:solidFill>
            <a:srgbClr val="6B9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1499" y="608834"/>
            <a:ext cx="8292949" cy="1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75234" y="195366"/>
            <a:ext cx="7234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3333CC"/>
              </a:buClr>
              <a:buSzPct val="60000"/>
            </a:pPr>
            <a:r>
              <a:rPr lang="ru-RU" dirty="0" smtClean="0">
                <a:solidFill>
                  <a:srgbClr val="212745">
                    <a:lumMod val="60000"/>
                    <a:lumOff val="40000"/>
                  </a:srgbClr>
                </a:solidFill>
                <a:latin typeface="Georgia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Жилищное строительство и обеспечение граждан жильем</a:t>
            </a:r>
            <a:endParaRPr lang="ru-RU" altLang="ru-RU" sz="2000" b="1" i="1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036496" y="195366"/>
            <a:ext cx="0" cy="6662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3568" y="6741368"/>
            <a:ext cx="8460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5" y="-17925"/>
            <a:ext cx="875917" cy="11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83565" y="857331"/>
            <a:ext cx="3170141" cy="15121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lvl="0" indent="0" algn="ctr" fontAlgn="auto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600" b="1" dirty="0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Введено в строй 6 328,8 квадратных метров жилья, в том числе индивидуального – 6 219,6 квадратных метров</a:t>
            </a:r>
            <a:r>
              <a:rPr lang="ru-RU" sz="1600" b="1" dirty="0" smtClean="0">
                <a:solidFill>
                  <a:prstClr val="black"/>
                </a:solidFill>
                <a:latin typeface="Georgia" pitchFamily="18" charset="0"/>
                <a:cs typeface="Times New Roman" pitchFamily="18" charset="0"/>
              </a:rPr>
              <a:t>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55" y="2443276"/>
            <a:ext cx="2472845" cy="386604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709" y="782746"/>
            <a:ext cx="5175250" cy="254793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3834058" y="3330683"/>
            <a:ext cx="5138307" cy="33587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 fontAlgn="auto">
              <a:buNone/>
            </a:pP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        В качестве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нуждающихся в жилых помещениях, предоставляемых по договору социального найма, состоит 168 семей (421 гражданин),  в том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числе: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18 многодетных семей, 26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семей,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вставших на учет до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01.03.2005,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19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семей, </a:t>
            </a: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имеющих право на предоставление жилого помещения вне очереди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. </a:t>
            </a:r>
          </a:p>
          <a:p>
            <a:pPr marL="45720" indent="0" algn="just" fontAlgn="auto">
              <a:buNone/>
            </a:pPr>
            <a:r>
              <a:rPr lang="ru-RU" sz="1600" b="1" dirty="0"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Georgia" panose="02040502050405020303" pitchFamily="18" charset="0"/>
                <a:cs typeface="Times New Roman" pitchFamily="18" charset="0"/>
              </a:rPr>
              <a:t>        Социальные выплаты в рамках ФЦП «Устойчивое развитие сельских территорий на 2014-2017 годы и на период до 2020 года» реализуют 3 сельские семьи на сумму 4141,0 тысяч рублей.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71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Тема</Template>
  <TotalTime>11205</TotalTime>
  <Words>946</Words>
  <Application>Microsoft Office PowerPoint</Application>
  <PresentationFormat>Экран (4:3)</PresentationFormat>
  <Paragraphs>177</Paragraphs>
  <Slides>22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</vt:lpstr>
      <vt:lpstr>1_Воздушный поток</vt:lpstr>
      <vt:lpstr>О работе администрации  Олонецкого национального  муниципального района   за 2017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Admin</cp:lastModifiedBy>
  <cp:revision>544</cp:revision>
  <cp:lastPrinted>2014-02-24T10:10:16Z</cp:lastPrinted>
  <dcterms:created xsi:type="dcterms:W3CDTF">2011-11-27T18:10:34Z</dcterms:created>
  <dcterms:modified xsi:type="dcterms:W3CDTF">2017-12-28T09:55:04Z</dcterms:modified>
</cp:coreProperties>
</file>