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  <p:sldMasterId id="2147483804" r:id="rId2"/>
    <p:sldMasterId id="2147483816" r:id="rId3"/>
  </p:sldMasterIdLst>
  <p:notesMasterIdLst>
    <p:notesMasterId r:id="rId27"/>
  </p:notesMasterIdLst>
  <p:sldIdLst>
    <p:sldId id="339" r:id="rId4"/>
    <p:sldId id="441" r:id="rId5"/>
    <p:sldId id="443" r:id="rId6"/>
    <p:sldId id="442" r:id="rId7"/>
    <p:sldId id="444" r:id="rId8"/>
    <p:sldId id="445" r:id="rId9"/>
    <p:sldId id="446" r:id="rId10"/>
    <p:sldId id="447" r:id="rId11"/>
    <p:sldId id="450" r:id="rId12"/>
    <p:sldId id="448" r:id="rId13"/>
    <p:sldId id="453" r:id="rId14"/>
    <p:sldId id="449" r:id="rId15"/>
    <p:sldId id="454" r:id="rId16"/>
    <p:sldId id="455" r:id="rId17"/>
    <p:sldId id="456" r:id="rId18"/>
    <p:sldId id="457" r:id="rId19"/>
    <p:sldId id="458" r:id="rId20"/>
    <p:sldId id="459" r:id="rId21"/>
    <p:sldId id="460" r:id="rId22"/>
    <p:sldId id="461" r:id="rId23"/>
    <p:sldId id="462" r:id="rId24"/>
    <p:sldId id="463" r:id="rId25"/>
    <p:sldId id="344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FF218D5-B383-4775-A92A-A4D590CFEAF2}">
          <p14:sldIdLst>
            <p14:sldId id="339"/>
            <p14:sldId id="441"/>
            <p14:sldId id="443"/>
            <p14:sldId id="442"/>
            <p14:sldId id="444"/>
            <p14:sldId id="445"/>
            <p14:sldId id="446"/>
            <p14:sldId id="447"/>
            <p14:sldId id="450"/>
            <p14:sldId id="448"/>
            <p14:sldId id="453"/>
            <p14:sldId id="449"/>
            <p14:sldId id="454"/>
            <p14:sldId id="455"/>
            <p14:sldId id="456"/>
            <p14:sldId id="457"/>
            <p14:sldId id="458"/>
            <p14:sldId id="459"/>
            <p14:sldId id="460"/>
            <p14:sldId id="461"/>
            <p14:sldId id="462"/>
            <p14:sldId id="463"/>
            <p14:sldId id="34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374175"/>
    <a:srgbClr val="80C5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929" autoAdjust="0"/>
    <p:restoredTop sz="94940" autoAdjust="0"/>
  </p:normalViewPr>
  <p:slideViewPr>
    <p:cSldViewPr>
      <p:cViewPr>
        <p:scale>
          <a:sx n="93" d="100"/>
          <a:sy n="93" d="100"/>
        </p:scale>
        <p:origin x="-150" y="-3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8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595504115256468"/>
          <c:y val="4.5189580285704189E-2"/>
          <c:w val="0.74658390201835412"/>
          <c:h val="0.5068554957271390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'собств. доходы'!$B$1:$B$3</c:f>
              <c:strCache>
                <c:ptCount val="1"/>
                <c:pt idx="0">
                  <c:v>Исполнение бюджета по всем видам доходов Исполнение за 2015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6.8846815834767853E-3"/>
                  <c:y val="-9.2807424593967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9.1795754446356431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9667240390131958E-2"/>
                  <c:y val="3.09358081979891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Georgia" panose="02040502050405020303" pitchFamily="18" charset="0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'собств. доходы'!$A$4:$A$6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межбюджетные трансферты из бюджета РК</c:v>
                </c:pt>
              </c:strCache>
            </c:strRef>
          </c:cat>
          <c:val>
            <c:numRef>
              <c:f>'собств. доходы'!$B$4:$B$6</c:f>
              <c:numCache>
                <c:formatCode>General</c:formatCode>
                <c:ptCount val="3"/>
                <c:pt idx="0">
                  <c:v>93331</c:v>
                </c:pt>
                <c:pt idx="1">
                  <c:v>35673</c:v>
                </c:pt>
                <c:pt idx="2">
                  <c:v>345727</c:v>
                </c:pt>
              </c:numCache>
            </c:numRef>
          </c:val>
        </c:ser>
        <c:ser>
          <c:idx val="1"/>
          <c:order val="1"/>
          <c:tx>
            <c:strRef>
              <c:f>'собств. доходы'!$C$1:$C$3</c:f>
              <c:strCache>
                <c:ptCount val="1"/>
                <c:pt idx="0">
                  <c:v>Исполнение бюджета по всем видам доходов Исполнение за 2016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202862284344172E-2"/>
                  <c:y val="-3.159130252588025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877323549790886E-2"/>
                  <c:y val="-5.16689687158633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1395550548579575E-2"/>
                  <c:y val="-3.05571094670162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000000"/>
                    </a:solidFill>
                    <a:latin typeface="Georgia" panose="02040502050405020303" pitchFamily="18" charset="0"/>
                    <a:ea typeface="Calibri"/>
                    <a:cs typeface="Calibri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'собств. доходы'!$A$4:$A$6</c:f>
              <c:strCache>
                <c:ptCount val="3"/>
                <c:pt idx="0">
                  <c:v>налоговые доходы</c:v>
                </c:pt>
                <c:pt idx="1">
                  <c:v>неналоговые доходы</c:v>
                </c:pt>
                <c:pt idx="2">
                  <c:v>межбюджетные трансферты из бюджета РК</c:v>
                </c:pt>
              </c:strCache>
            </c:strRef>
          </c:cat>
          <c:val>
            <c:numRef>
              <c:f>'собств. доходы'!$C$4:$C$6</c:f>
              <c:numCache>
                <c:formatCode>General</c:formatCode>
                <c:ptCount val="3"/>
                <c:pt idx="0">
                  <c:v>95046</c:v>
                </c:pt>
                <c:pt idx="1">
                  <c:v>42534</c:v>
                </c:pt>
                <c:pt idx="2">
                  <c:v>357825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9694208"/>
        <c:axId val="89695744"/>
        <c:axId val="0"/>
      </c:bar3DChart>
      <c:catAx>
        <c:axId val="89694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Georgia" panose="02040502050405020303" pitchFamily="18" charset="0"/>
                <a:ea typeface="Calibri"/>
                <a:cs typeface="Calibri"/>
              </a:defRPr>
            </a:pPr>
            <a:endParaRPr lang="ru-RU"/>
          </a:p>
        </c:txPr>
        <c:crossAx val="89695744"/>
        <c:crosses val="autoZero"/>
        <c:auto val="1"/>
        <c:lblAlgn val="ctr"/>
        <c:lblOffset val="100"/>
        <c:noMultiLvlLbl val="0"/>
      </c:catAx>
      <c:valAx>
        <c:axId val="89695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8969420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8657594651874976"/>
          <c:y val="0.64001978159401329"/>
          <c:w val="0.31342400894395117"/>
          <c:h val="0.34148041766427784"/>
        </c:manualLayout>
      </c:layout>
      <c:overlay val="0"/>
      <c:txPr>
        <a:bodyPr/>
        <a:lstStyle/>
        <a:p>
          <a:pPr>
            <a:defRPr sz="1100" b="1" i="0" u="none" strike="noStrike" baseline="0">
              <a:solidFill>
                <a:srgbClr val="000000"/>
              </a:solidFill>
              <a:latin typeface="Georgia" panose="02040502050405020303" pitchFamily="18" charset="0"/>
              <a:ea typeface="Calibri"/>
              <a:cs typeface="Calibri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'расх.по вид.'!$B$1:$B$3</c:f>
              <c:strCache>
                <c:ptCount val="1"/>
                <c:pt idx="0">
                  <c:v>Расходы бюджета за 11 месяцев 2015 года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z="2400" dirty="0" smtClean="0"/>
                      <a:t>302037,3</a:t>
                    </a:r>
                    <a:endParaRPr lang="ru-RU" dirty="0" smtClean="0"/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z="2400" dirty="0" smtClean="0"/>
                      <a:t>195826,7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\О\с\н\о\в\н\о\й" sourceLinked="0"/>
            <c:txPr>
              <a:bodyPr/>
              <a:lstStyle/>
              <a:p>
                <a:pPr>
                  <a:defRPr sz="2400" b="1" baseline="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'расх.по вид.'!$A$4:$A$5</c:f>
              <c:strCache>
                <c:ptCount val="2"/>
                <c:pt idx="0">
                  <c:v>Расходы за счет субвенций, субсидий, иных межбюджетных трансфертов (тыс.руб.)</c:v>
                </c:pt>
                <c:pt idx="1">
                  <c:v>Расходы за счет собственнных доходов, дотации и субсидии на выравнивание, источников финансирования дефицита бюджета (тыс.руб.)</c:v>
                </c:pt>
              </c:strCache>
            </c:strRef>
          </c:cat>
          <c:val>
            <c:numRef>
              <c:f>'расх.по вид.'!$B$4:$B$5</c:f>
              <c:numCache>
                <c:formatCode>General</c:formatCode>
                <c:ptCount val="2"/>
                <c:pt idx="0">
                  <c:v>279189</c:v>
                </c:pt>
                <c:pt idx="1">
                  <c:v>224363.5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 b="1" baseline="0">
                <a:latin typeface="Georgia" panose="02040502050405020303" pitchFamily="18" charset="0"/>
              </a:defRPr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 baseline="0">
                <a:latin typeface="Georgia" panose="02040502050405020303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59116695367181427"/>
          <c:y val="9.5941521475903374E-2"/>
          <c:w val="0.39903475231147217"/>
          <c:h val="0.88930261922013498"/>
        </c:manualLayout>
      </c:layout>
      <c:overlay val="0"/>
      <c:txPr>
        <a:bodyPr/>
        <a:lstStyle/>
        <a:p>
          <a:pPr>
            <a:defRPr b="1"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041894704573582"/>
          <c:y val="0.22139935413560272"/>
          <c:w val="0.6487120901552097"/>
          <c:h val="0.77860064586439792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0"/>
          </c:dPt>
          <c:dLbls>
            <c:dLbl>
              <c:idx val="0"/>
              <c:layout>
                <c:manualLayout>
                  <c:x val="-2.6411513680194214E-2"/>
                  <c:y val="-0.32427905154082859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 smtClean="0"/>
                      <a:t>1651</a:t>
                    </a:r>
                    <a:endParaRPr lang="ru-RU" sz="1400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342551964663907E-2"/>
                  <c:y val="0.19058175946687297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 smtClean="0"/>
                      <a:t>190</a:t>
                    </a:r>
                    <a:endParaRPr lang="en-US" sz="1400" baseline="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Лист1!$A$2:$A$3</c:f>
              <c:strCache>
                <c:ptCount val="2"/>
                <c:pt idx="0">
                  <c:v>Контроль</c:v>
                </c:pt>
                <c:pt idx="1">
                  <c:v>Информация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1651</c:v>
                </c:pt>
                <c:pt idx="1">
                  <c:v>190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400" baseline="0"/>
            </a:pPr>
            <a:endParaRPr lang="ru-RU"/>
          </a:p>
        </c:txPr>
      </c:legendEntry>
      <c:layout>
        <c:manualLayout>
          <c:xMode val="edge"/>
          <c:yMode val="edge"/>
          <c:x val="9.1451443020304266E-2"/>
          <c:y val="2.4080113102901417E-2"/>
          <c:w val="0.58858965357560156"/>
          <c:h val="0.16016330429516545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ln w="6350"/>
          </c:spPr>
          <c:explosion val="4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58</a:t>
                    </a:r>
                    <a:endParaRPr lang="ru-RU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77718807776836"/>
                  <c:y val="-0.24778387936449928"/>
                </c:manualLayout>
              </c:layout>
              <c:tx>
                <c:rich>
                  <a:bodyPr/>
                  <a:lstStyle/>
                  <a:p>
                    <a:r>
                      <a:rPr lang="ru-RU" sz="1400" baseline="0" dirty="0" smtClean="0"/>
                      <a:t>5</a:t>
                    </a:r>
                  </a:p>
                  <a:p>
                    <a:endParaRPr lang="ru-RU" sz="1400" baseline="0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z="1400" baseline="0" dirty="0" smtClean="0"/>
                      <a:t>1778</a:t>
                    </a:r>
                    <a:endParaRPr lang="ru-RU" sz="1400" baseline="0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400" baseline="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Коллективные обращения</c:v>
                </c:pt>
                <c:pt idx="1">
                  <c:v>Запросы депутатов</c:v>
                </c:pt>
                <c:pt idx="2">
                  <c:v>Личные заявления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503</c:v>
                </c:pt>
                <c:pt idx="1">
                  <c:v>58</c:v>
                </c:pt>
                <c:pt idx="2">
                  <c:v>1778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"/>
          <c:y val="3.271930954527888E-2"/>
          <c:w val="0.62772897058240851"/>
          <c:h val="0.22014344561148247"/>
        </c:manualLayout>
      </c:layout>
      <c:overlay val="0"/>
      <c:txPr>
        <a:bodyPr/>
        <a:lstStyle/>
        <a:p>
          <a:pPr>
            <a:defRPr sz="1200"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t"/>
      <c:layout>
        <c:manualLayout>
          <c:xMode val="edge"/>
          <c:yMode val="edge"/>
          <c:x val="0"/>
          <c:y val="3.271930954527888E-2"/>
          <c:w val="0.62772897058240851"/>
          <c:h val="0.22014344561148247"/>
        </c:manualLayout>
      </c:layout>
      <c:overlay val="0"/>
      <c:txPr>
        <a:bodyPr/>
        <a:lstStyle/>
        <a:p>
          <a:pPr>
            <a:defRPr sz="1200">
              <a:latin typeface="Georgia" panose="02040502050405020303" pitchFamily="18" charset="0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0.05607</cdr:x>
      <cdr:y>0.06793</cdr:y>
    </cdr:from>
    <cdr:to>
      <cdr:x>0.73209</cdr:x>
      <cdr:y>0.27224</cdr:y>
    </cdr:to>
    <cdr:sp macro="" textlink="">
      <cdr:nvSpPr>
        <cdr:cNvPr id="3" name="TextBox 2" title="125562"/>
        <cdr:cNvSpPr txBox="1"/>
      </cdr:nvSpPr>
      <cdr:spPr>
        <a:xfrm xmlns:a="http://schemas.openxmlformats.org/drawingml/2006/main">
          <a:off x="217926" y="239418"/>
          <a:ext cx="2627497" cy="720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0.29692</cdr:x>
      <cdr:y>0.03033</cdr:y>
    </cdr:from>
    <cdr:to>
      <cdr:x>0.81566</cdr:x>
      <cdr:y>0.09545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54030" y="106882"/>
          <a:ext cx="2016224" cy="229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0.05607</cdr:x>
      <cdr:y>0.06793</cdr:y>
    </cdr:from>
    <cdr:to>
      <cdr:x>0.73209</cdr:x>
      <cdr:y>0.27224</cdr:y>
    </cdr:to>
    <cdr:sp macro="" textlink="">
      <cdr:nvSpPr>
        <cdr:cNvPr id="3" name="TextBox 2" title="125562"/>
        <cdr:cNvSpPr txBox="1"/>
      </cdr:nvSpPr>
      <cdr:spPr>
        <a:xfrm xmlns:a="http://schemas.openxmlformats.org/drawingml/2006/main">
          <a:off x="217926" y="239418"/>
          <a:ext cx="2627497" cy="720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0.29692</cdr:x>
      <cdr:y>0.03033</cdr:y>
    </cdr:from>
    <cdr:to>
      <cdr:x>0.81566</cdr:x>
      <cdr:y>0.09545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154030" y="106882"/>
          <a:ext cx="2016224" cy="2295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BF60C-E529-459B-9F19-6313C6CF372D}" type="datetimeFigureOut">
              <a:rPr lang="ru-RU" smtClean="0"/>
              <a:pPr/>
              <a:t>28.12.2016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718CB-2916-436B-8795-96974FEF90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3584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22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2451C1-CB6E-4909-AE2B-9FB983620DB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6575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D5E1B-7686-4B08-B1A8-97AAB20F32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817AC-633C-40BD-ADA5-707B9215688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3A412D-D6D3-4CCC-BBA9-A473EC9726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5061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073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766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261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8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21037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852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883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56A758-5D10-4FB4-85F7-EEF89293BEF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16192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9620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070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755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873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598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78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95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474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396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EF2FB-51C0-4663-82BA-A684786E9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949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771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6636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789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B4818-F8CA-4B68-ADF0-7F592DAB4B4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95E572-6A86-4365-8262-AD50EDD387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59DF8-F72E-4CB0-ACC7-FD290E4DDD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5B9D1-A827-4A03-B418-ED0F412747A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42048-4AB8-4612-86B7-07D66F0578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82475-D5E7-4A57-B833-63C7033394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3A51CAB-206F-4D70-AC47-C2DB15AFACE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391458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28.12.2016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  <a:latin typeface="Trebuchet M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720724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5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5.pn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5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.pn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3" Type="http://schemas.openxmlformats.org/officeDocument/2006/relationships/image" Target="../media/image5.png"/><Relationship Id="rId7" Type="http://schemas.openxmlformats.org/officeDocument/2006/relationships/image" Target="../media/image6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74.jpeg"/><Relationship Id="rId4" Type="http://schemas.openxmlformats.org/officeDocument/2006/relationships/chart" Target="../charts/char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4" Type="http://schemas.openxmlformats.org/officeDocument/2006/relationships/chart" Target="../charts/char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5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22483" y="836712"/>
            <a:ext cx="5836798" cy="1848118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 работе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администрации 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Олонецкого национального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муниципального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района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за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8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11499" y="620688"/>
            <a:ext cx="8579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74425" y="113475"/>
            <a:ext cx="77861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Администрация Олонецкого национального муниципального района 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  <a:latin typeface="Georg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1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034" y="620688"/>
            <a:ext cx="8001454" cy="50813"/>
          </a:xfrm>
          <a:prstGeom prst="rect">
            <a:avLst/>
          </a:prstGeom>
          <a:solidFill>
            <a:schemeClr val="bg2">
              <a:lumMod val="50000"/>
              <a:alpha val="79000"/>
            </a:schemeClr>
          </a:solidFill>
          <a:ln>
            <a:noFill/>
          </a:ln>
          <a:effectLst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979712" y="5711231"/>
            <a:ext cx="5544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Прокопьев С.К., глава администрации </a:t>
            </a:r>
            <a:r>
              <a:rPr lang="ru-RU" sz="1600" i="1" dirty="0" err="1" smtClean="0">
                <a:latin typeface="Times New Roman" pitchFamily="18" charset="0"/>
                <a:cs typeface="Times New Roman" pitchFamily="18" charset="0"/>
              </a:rPr>
              <a:t>Олонецкого</a:t>
            </a:r>
            <a:r>
              <a:rPr lang="ru-RU" sz="1600" i="1" dirty="0" smtClean="0">
                <a:latin typeface="Times New Roman" pitchFamily="18" charset="0"/>
                <a:cs typeface="Times New Roman" pitchFamily="18" charset="0"/>
              </a:rPr>
              <a:t> национального муниципального района </a:t>
            </a:r>
            <a:endParaRPr lang="ru-RU" sz="16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11665" y="6357563"/>
            <a:ext cx="30963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28 декабря 2016 года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9" descr="\\server\shared\Бабинова Л.Н\100-летие фото\Олонецкий район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57460"/>
            <a:ext cx="3098151" cy="4143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2632550"/>
            <a:ext cx="4630585" cy="307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113475"/>
            <a:ext cx="906035" cy="1192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749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89454" y="195366"/>
            <a:ext cx="4006225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сполнение полномочий</a:t>
            </a:r>
            <a:r>
              <a:rPr lang="ru-RU" altLang="ru-RU" sz="24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 descr="http://olon-rayon.ru/wp-content/uploads/2016/12/f2-19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348880"/>
            <a:ext cx="2736304" cy="2736304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820" y="820833"/>
            <a:ext cx="2982350" cy="212965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 descr="http://detalibus.ru/img/catalog/paz-0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73883"/>
            <a:ext cx="3873039" cy="262260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888247"/>
            <a:ext cx="52802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Georgia" panose="02040502050405020303" pitchFamily="18" charset="0"/>
              </a:rPr>
              <a:t>Проведено 3 запроса котировок, 37 электронных аукционов, 11 запросов предложений.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Цена заключенных контрактов по итогам проведенных закупок 23495,7 тыс.рублей.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Экономия от проведения процедур составляет 532,8 тыс.рублей.</a:t>
            </a:r>
          </a:p>
          <a:p>
            <a:r>
              <a:rPr lang="ru-RU" sz="1600" b="1" dirty="0" smtClean="0">
                <a:latin typeface="Georgia" panose="02040502050405020303" pitchFamily="18" charset="0"/>
              </a:rPr>
              <a:t>Заключено 119 муниципальных контрактов с единственным поставщиком на сумму 1998,4 тыс.рублей.</a:t>
            </a:r>
            <a:endParaRPr lang="ru-RU" sz="1600" b="1" dirty="0">
              <a:latin typeface="Georgia" panose="02040502050405020303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72421" y="5373216"/>
            <a:ext cx="37260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Georgia" panose="02040502050405020303" pitchFamily="18" charset="0"/>
              </a:rPr>
              <a:t>Проведен открытый конкурс на осуществление перевозок по маршрутам регулярных перевозок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34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553015" y="195366"/>
            <a:ext cx="4479110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Административная комиссия</a:t>
            </a:r>
            <a:endParaRPr lang="ru-RU" altLang="ru-RU" sz="24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2" y="764704"/>
            <a:ext cx="5724726" cy="22322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Проведено 25 заседаний административной комиссии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Вынесено 145 постановлений.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Сумма наложенных штрафов составляет 73,1 тыс.рублей, взыскано средств на сумму 65,4 тыс.рублей. 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Вынесено 37 предписаний об устранении выявленных нарушений.</a:t>
            </a:r>
          </a:p>
          <a:p>
            <a:pPr marL="45720" indent="0" algn="just" fontAlgn="auto">
              <a:buFont typeface="Georgia" pitchFamily="18" charset="0"/>
              <a:buNone/>
            </a:pP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318" y="1628800"/>
            <a:ext cx="2456270" cy="197051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3954" y="4487513"/>
            <a:ext cx="2930046" cy="219753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947" y="3121210"/>
            <a:ext cx="2627354" cy="180554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641" y="3121210"/>
            <a:ext cx="2627353" cy="195218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676" y="4487948"/>
            <a:ext cx="2820395" cy="220771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6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19372" y="195366"/>
            <a:ext cx="7946406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Ж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илищное строительство и обеспечение граждан жильем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2" y="764704"/>
            <a:ext cx="4926755" cy="22322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Завершено расселение аварийного жилья по Ильинскому сельскому и Олонецкому городскому поселениям.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Завершается строительство многоквартирного дома в Мегрегском сельском поселении.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768562"/>
            <a:ext cx="2678454" cy="178771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438" y="2276872"/>
            <a:ext cx="2730500" cy="204787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688" y="627175"/>
            <a:ext cx="2573090" cy="192981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677" y="2524846"/>
            <a:ext cx="2837434" cy="212708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457973" y="4581128"/>
            <a:ext cx="4469436" cy="158417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Социальные выплаты в рамках ФЦП «Устойчивое развитие сельских территорий на 2014-2017 годы и на период до 2020 года» реализуют 3 сельские семьи на сумму 2394,5 тыс.рублей.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270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281311" y="195366"/>
            <a:ext cx="5022529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Жилищно-коммунальное хозяйство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3" y="764704"/>
            <a:ext cx="4265623" cy="16906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О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лонецкий район активно участвует в конкурсном отборе в рамках Программы поддержки местных инициатив.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 2016 году победителями стали 5 сельских и 1 городское поселения.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5165216" y="4013245"/>
            <a:ext cx="3851353" cy="244827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Введено в эксплуатацию 28,6 км межпоселковых сетей и 9 газораспределительных пунктов.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Установлено 18 блоков модульных газовых котельных, подключено к сети газоснабжения 7 котельных.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8" y="2455385"/>
            <a:ext cx="3052148" cy="2045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83" y="4408800"/>
            <a:ext cx="3090863" cy="2073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4775" y="3614368"/>
            <a:ext cx="2087306" cy="278513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2217" y="563847"/>
            <a:ext cx="1906540" cy="253637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784" y="2048036"/>
            <a:ext cx="3027199" cy="191311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380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14893" y="195366"/>
            <a:ext cx="6755375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Социальное обслуживание и охрана прав детства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3" y="764704"/>
            <a:ext cx="4265623" cy="305436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6800" indent="0" algn="just" fontAlgn="auto">
              <a:spcBef>
                <a:spcPts val="384"/>
              </a:spcBef>
              <a:buNone/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Состоит на учете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196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детей-сирот</a:t>
            </a:r>
          </a:p>
          <a:p>
            <a:pPr marL="46800" indent="0" algn="just" fontAlgn="auto">
              <a:spcBef>
                <a:spcPts val="384"/>
              </a:spcBef>
              <a:buNone/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Под опекой находится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001 ребенок.</a:t>
            </a:r>
            <a:endParaRPr lang="ru-RU" sz="1600" b="1" dirty="0">
              <a:latin typeface="Georgia" panose="02040502050405020303" pitchFamily="18" charset="0"/>
              <a:cs typeface="Times New Roman" pitchFamily="18" charset="0"/>
            </a:endParaRPr>
          </a:p>
          <a:p>
            <a:pPr marL="46800" indent="0" algn="just" fontAlgn="auto">
              <a:spcBef>
                <a:spcPts val="384"/>
              </a:spcBef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54 ребенка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воспитывается в приемных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семьях, 41 ребенок – воспитанники детского дома.</a:t>
            </a:r>
            <a:endParaRPr lang="ru-RU" sz="1600" b="1" dirty="0">
              <a:latin typeface="Georgia" panose="02040502050405020303" pitchFamily="18" charset="0"/>
              <a:cs typeface="Times New Roman" pitchFamily="18" charset="0"/>
            </a:endParaRPr>
          </a:p>
          <a:p>
            <a:pPr marL="46800" indent="0" algn="just" fontAlgn="auto">
              <a:spcBef>
                <a:spcPts val="384"/>
              </a:spcBef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Отобраны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у родителей при непосредственной угрозе жизни и здоровью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5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детей.</a:t>
            </a:r>
          </a:p>
          <a:p>
            <a:pPr marL="46800" indent="0" algn="just" fontAlgn="auto">
              <a:spcBef>
                <a:spcPts val="384"/>
              </a:spcBef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Усыновлено 3 детей. </a:t>
            </a:r>
            <a:endParaRPr lang="ru-RU" sz="1600" b="1" dirty="0">
              <a:latin typeface="Georgia" panose="02040502050405020303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727095" y="4190458"/>
            <a:ext cx="3851353" cy="244827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На учете в комиссии по делам несовершеннолетних и защите их прав состоит 12 подростков, 19 семей. 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Наложено штрафов на сумму 111,2 тыс.рублей, взыскано штрафов на сумму 54,7 тыс.рублей.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908" y="3563223"/>
            <a:ext cx="2880320" cy="2898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6" y="718185"/>
            <a:ext cx="2511735" cy="166994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8" y="2276872"/>
            <a:ext cx="2878190" cy="191358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24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218268" y="195366"/>
            <a:ext cx="3148619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Г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ражданская оборона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3" y="764704"/>
            <a:ext cx="3672407" cy="1690681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 единую дежурно-диспетчерскую службу поступило 3080 сообщений.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Режим чрезвычайной ситуации вводился 5 раз.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4747565" y="5157192"/>
            <a:ext cx="4100086" cy="143197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Проводились различные тренировки, смотры, конкурсы, обучение должностных лиц на курсах по направлениям ГО и ЧС.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4" name="Picture 2" descr="C:\Users\Виктор Борисович\Desktop\IMG_24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74265" y="504173"/>
            <a:ext cx="3096344" cy="2321851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5" name="Picture 3" descr="C:\Users\Виктор Борисович\Desktop\Нюппиев\ТРЕНИРОВКИ\2014\Тренировка 04.10.2014\Фото Олонец ГО 06.10.2014\ПЭП № 1\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408170"/>
            <a:ext cx="2664296" cy="2463889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6" name="Рисунок 9" descr="Z:\Фото\061014\IMG_757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69" y="4434729"/>
            <a:ext cx="4108450" cy="2306637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61" name="Picture 16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709" y="2165023"/>
            <a:ext cx="2500313" cy="254158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62" name="Picture 17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826024"/>
            <a:ext cx="2952811" cy="221460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638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805768" y="195366"/>
            <a:ext cx="1973617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Образование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683569" y="764705"/>
            <a:ext cx="5184576" cy="14401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Дошкольные образовательные организации посещает 1379 человек.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Очередь состоит из 150 человек в возрасте от 1 года до 3 лет.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5141361" y="2446751"/>
            <a:ext cx="3851353" cy="244827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 общеобразовательных организациях обучается 2289 детей.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К ГИА допущено 80 человек, 78 человек сдавали ЕГЭ.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Средний балл по ЕГЭ по русскому языку составил 72,9 балл, по математике 45,3 балла.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0057" y="2191626"/>
            <a:ext cx="3849608" cy="2474748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4044" y="558541"/>
            <a:ext cx="2630404" cy="197280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6006" y="4680978"/>
            <a:ext cx="3662910" cy="206038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1044188" y="4884847"/>
            <a:ext cx="3851353" cy="18381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Система дополнительного образования представлена МБОУ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ДО «Центр дополнительного образования» и МКОУ ДО  «Олонецкая детско-юношеская спортивная школа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».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00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059041" y="195366"/>
            <a:ext cx="1467068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Культура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230" y="671856"/>
            <a:ext cx="3273501" cy="218477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018" y="582964"/>
            <a:ext cx="3142915" cy="235609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899" y="4252810"/>
            <a:ext cx="3124607" cy="234236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033" y="2431535"/>
            <a:ext cx="3292576" cy="230067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6683" y="4517746"/>
            <a:ext cx="3224467" cy="21342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 descr="http://fulr.karelia.ru/files/279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142" y="2450670"/>
            <a:ext cx="3004520" cy="225339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2308424"/>
            <a:ext cx="167866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FFFF00"/>
                </a:solidFill>
                <a:latin typeface="Georgia" panose="02040502050405020303" pitchFamily="18" charset="0"/>
              </a:rPr>
              <a:t>Олония-гусиная столица</a:t>
            </a:r>
            <a:endParaRPr lang="ru-RU" sz="1000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18916" y="2240213"/>
            <a:ext cx="12105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Гонки на Олонке</a:t>
            </a:r>
            <a:endParaRPr lang="ru-RU" sz="1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514633" y="4394635"/>
            <a:ext cx="21948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0070C0"/>
                </a:solidFill>
                <a:latin typeface="Georgia" panose="02040502050405020303" pitchFamily="18" charset="0"/>
              </a:rPr>
              <a:t>Фестиваль «Музыкальная волна»</a:t>
            </a:r>
            <a:endParaRPr lang="ru-RU" sz="1000" dirty="0">
              <a:solidFill>
                <a:srgbClr val="0070C0"/>
              </a:solidFill>
              <a:latin typeface="Georgia" panose="02040502050405020303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526109" y="4394634"/>
            <a:ext cx="20746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FFFF00"/>
                </a:solidFill>
                <a:latin typeface="Georgia" panose="02040502050405020303" pitchFamily="18" charset="0"/>
              </a:rPr>
              <a:t>Фестиваль имени </a:t>
            </a:r>
            <a:r>
              <a:rPr lang="ru-RU" sz="1000" dirty="0" err="1" smtClean="0">
                <a:solidFill>
                  <a:srgbClr val="FFFF00"/>
                </a:solidFill>
                <a:latin typeface="Georgia" panose="02040502050405020303" pitchFamily="18" charset="0"/>
              </a:rPr>
              <a:t>В.Брендоева</a:t>
            </a:r>
            <a:endParaRPr lang="ru-RU" sz="1000" dirty="0">
              <a:solidFill>
                <a:srgbClr val="FFFF00"/>
              </a:solidFill>
              <a:latin typeface="Georgia" panose="02040502050405020303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595292" y="6288414"/>
            <a:ext cx="1217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Georgia" panose="02040502050405020303" pitchFamily="18" charset="0"/>
              </a:rPr>
              <a:t>Семиозерье-2016</a:t>
            </a:r>
            <a:endParaRPr lang="ru-RU" sz="1000" dirty="0">
              <a:latin typeface="Georgia" panose="02040502050405020303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28184" y="6344715"/>
            <a:ext cx="22028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Олонецкие игры Дедов Морозов</a:t>
            </a:r>
            <a:endParaRPr lang="ru-RU" sz="1000" dirty="0">
              <a:solidFill>
                <a:srgbClr val="FF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07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31759" y="195366"/>
            <a:ext cx="4121641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Ф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изическая культура и спорт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899593" y="764705"/>
            <a:ext cx="3650067" cy="1080119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Проведено 74 спортивных мероприятия, в которых приняло участие 3323 человека.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5224456" y="5481228"/>
            <a:ext cx="3896311" cy="10801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Активно развиваются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народные уличные игры: </a:t>
            </a:r>
            <a:r>
              <a:rPr lang="ru-RU" sz="1600" b="1" dirty="0" err="1">
                <a:latin typeface="Georgia" panose="02040502050405020303" pitchFamily="18" charset="0"/>
                <a:cs typeface="Times New Roman" pitchFamily="18" charset="0"/>
              </a:rPr>
              <a:t>кююккя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,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крокет,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 pitchFamily="18" charset="0"/>
              </a:rPr>
              <a:t>петанк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, русская лапта.</a:t>
            </a:r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71" y="543299"/>
            <a:ext cx="3534640" cy="18002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24" y="1821174"/>
            <a:ext cx="3151807" cy="183620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985" y="4379614"/>
            <a:ext cx="4028758" cy="220322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942" y="1869536"/>
            <a:ext cx="2763633" cy="2066556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691" y="3396587"/>
            <a:ext cx="3203401" cy="191632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437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144531" y="195366"/>
            <a:ext cx="3296095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олодежная политика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919164" y="764704"/>
            <a:ext cx="3436812" cy="194421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В 2016 году состоялся традиционный молодежный военно-патриотический слет «</a:t>
            </a:r>
            <a:r>
              <a:rPr lang="ru-RU" sz="1600" b="1" dirty="0" err="1" smtClean="0">
                <a:latin typeface="Georgia" panose="02040502050405020303" pitchFamily="18" charset="0"/>
                <a:cs typeface="Times New Roman" pitchFamily="18" charset="0"/>
              </a:rPr>
              <a:t>Сяндеба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».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Приняли участие более 100 студентов и сотрудников ВУЗов Санкт-Петербурга.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3"/>
          <p:cNvSpPr txBox="1">
            <a:spLocks noChangeArrowheads="1"/>
          </p:cNvSpPr>
          <p:nvPr/>
        </p:nvSpPr>
        <p:spPr>
          <a:xfrm>
            <a:off x="3563887" y="5375648"/>
            <a:ext cx="5363185" cy="136572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Официальная делегация молодежи участвовала в Региональном молодежном форуме «Карелия 100».</a:t>
            </a:r>
          </a:p>
          <a:p>
            <a:pPr marL="45720" indent="0" algn="just" fontAlgn="auto">
              <a:buFont typeface="Georgia" pitchFamily="18" charset="0"/>
              <a:buNone/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Разработана идея арт-объекта «Котел забвения»</a:t>
            </a:r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112396"/>
            <a:ext cx="4103380" cy="2308151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440" y="2924944"/>
            <a:ext cx="2451869" cy="326915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4316" y="764554"/>
            <a:ext cx="3518084" cy="234784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400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0041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5020" y="195365"/>
            <a:ext cx="8431253" cy="3631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15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</a:t>
            </a:r>
            <a:r>
              <a:rPr lang="ru-RU" sz="215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обытия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2016</a:t>
            </a:r>
            <a:r>
              <a:rPr lang="ru-RU" sz="215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года</a:t>
            </a:r>
            <a:r>
              <a:rPr lang="ru-RU" altLang="ru-RU" sz="215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15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7" y="0"/>
            <a:ext cx="909206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AutoShape 4" descr="https://apf.mail.ru/cgi-bin/readmsg?id=14799786830000000256;0;5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480211"/>
            <a:ext cx="2066999" cy="206699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46" y="4548718"/>
            <a:ext cx="2664296" cy="19984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67" y="620688"/>
            <a:ext cx="3096084" cy="206636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177" y="753038"/>
            <a:ext cx="2877235" cy="200730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1" name="Picture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004667"/>
            <a:ext cx="5689600" cy="162560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93790" y="2760347"/>
            <a:ext cx="294503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Georgia" panose="02040502050405020303" pitchFamily="18" charset="0"/>
              </a:rPr>
              <a:t>Выставка «Провинциальная история кино»</a:t>
            </a:r>
            <a:endParaRPr lang="ru-RU" sz="1050" dirty="0"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750938" y="2760347"/>
            <a:ext cx="166584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Georgia" panose="02040502050405020303" pitchFamily="18" charset="0"/>
              </a:rPr>
              <a:t>Литературная гостиная</a:t>
            </a:r>
            <a:endParaRPr lang="ru-RU" sz="1050" dirty="0">
              <a:latin typeface="Georgia" panose="02040502050405020303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6100" y="6487452"/>
            <a:ext cx="19575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Georgia" panose="02040502050405020303" pitchFamily="18" charset="0"/>
              </a:rPr>
              <a:t>Акция «Бессмертный полк»</a:t>
            </a:r>
            <a:endParaRPr lang="ru-RU" sz="1050" dirty="0">
              <a:latin typeface="Georgia" panose="02040502050405020303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50938" y="6487452"/>
            <a:ext cx="272542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Georgia" panose="02040502050405020303" pitchFamily="18" charset="0"/>
              </a:rPr>
              <a:t>Паккайне и </a:t>
            </a:r>
            <a:r>
              <a:rPr lang="ru-RU" sz="1050" dirty="0" err="1" smtClean="0">
                <a:latin typeface="Georgia" panose="02040502050405020303" pitchFamily="18" charset="0"/>
              </a:rPr>
              <a:t>Луминайне</a:t>
            </a:r>
            <a:r>
              <a:rPr lang="ru-RU" sz="1050" dirty="0" smtClean="0">
                <a:latin typeface="Georgia" panose="02040502050405020303" pitchFamily="18" charset="0"/>
              </a:rPr>
              <a:t> на «Поле чудес»</a:t>
            </a:r>
            <a:endParaRPr lang="ru-RU" sz="1050" dirty="0">
              <a:latin typeface="Georgia" panose="02040502050405020303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7042" y="4725144"/>
            <a:ext cx="205311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>
                <a:latin typeface="Georgia" panose="02040502050405020303" pitchFamily="18" charset="0"/>
              </a:rPr>
              <a:t>Освобождение  Олонца от фашистских захватчиков</a:t>
            </a:r>
            <a:endParaRPr lang="ru-RU" sz="105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70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-33033" y="-17925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20456" y="195366"/>
            <a:ext cx="5944256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рганизация муниципального управления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 descr="Глава администрации Олонецкого национального муниципального района С.К. Прокопье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956843"/>
            <a:ext cx="2454232" cy="2454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690239" y="3534992"/>
            <a:ext cx="82956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 Издано 1266 постановлений; 624 распоряжения; 563 распоряжений по 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личному составу.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Создан новый сайт администрации, среднее количество просмотров за 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сутки составляет 277.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 Предоставляется 27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муниципальных и 12 государственных услуг (в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рамках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переданных государственных полномочий).    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  Утверждено 27 </a:t>
            </a: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административных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регламентов муниципальных 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latin typeface="Georgia" panose="02040502050405020303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   услуг.        </a:t>
            </a:r>
          </a:p>
        </p:txBody>
      </p:sp>
      <p:pic>
        <p:nvPicPr>
          <p:cNvPr id="20" name="Рисунок 19"/>
          <p:cNvPicPr/>
          <p:nvPr/>
        </p:nvPicPr>
        <p:blipFill rotWithShape="1">
          <a:blip r:embed="rId5"/>
          <a:srcRect t="2806" r="-38" b="3607"/>
          <a:stretch/>
        </p:blipFill>
        <p:spPr bwMode="auto">
          <a:xfrm>
            <a:off x="4457973" y="558542"/>
            <a:ext cx="4200824" cy="30963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8477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-33033" y="-17925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820456" y="195366"/>
            <a:ext cx="5944256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рганизация муниципального управления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765940" y="4941168"/>
            <a:ext cx="8295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Зарегистрировано 1850 письменных обращений граждан.</a:t>
            </a: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Главой администрации проводится ежемесячный прием граждан, принято </a:t>
            </a:r>
            <a:r>
              <a:rPr lang="en-US" sz="1600" b="1" dirty="0" smtClean="0">
                <a:latin typeface="Georgia" panose="02040502050405020303" pitchFamily="18" charset="0"/>
                <a:cs typeface="Times New Roman" pitchFamily="18" charset="0"/>
              </a:rPr>
              <a:t>1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38 человек. Проведено встреч с жителями сельских поселений </a:t>
            </a:r>
            <a:r>
              <a:rPr lang="ru-RU" sz="1600" b="1" dirty="0" err="1" smtClean="0">
                <a:latin typeface="Georgia" panose="02040502050405020303" pitchFamily="18" charset="0"/>
                <a:cs typeface="Times New Roman" pitchFamily="18" charset="0"/>
              </a:rPr>
              <a:t>Олонецкого</a:t>
            </a: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 района - 26, принято </a:t>
            </a:r>
            <a:r>
              <a:rPr lang="ru-RU" sz="1600" b="1" smtClean="0">
                <a:latin typeface="Georgia" panose="02040502050405020303" pitchFamily="18" charset="0"/>
                <a:cs typeface="Times New Roman" pitchFamily="18" charset="0"/>
              </a:rPr>
              <a:t>105 заявлений.</a:t>
            </a:r>
            <a:endParaRPr lang="ru-RU" sz="1600" b="1" dirty="0" smtClean="0">
              <a:latin typeface="Georgia" panose="02040502050405020303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 smtClean="0">
                <a:latin typeface="Georgia" panose="02040502050405020303" pitchFamily="18" charset="0"/>
                <a:cs typeface="Times New Roman" pitchFamily="18" charset="0"/>
              </a:rPr>
              <a:t>Проведен общероссийский день приема граждан.</a:t>
            </a:r>
          </a:p>
        </p:txBody>
      </p:sp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3874404937"/>
              </p:ext>
            </p:extLst>
          </p:nvPr>
        </p:nvGraphicFramePr>
        <p:xfrm>
          <a:off x="611560" y="1052736"/>
          <a:ext cx="4601841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428930925"/>
              </p:ext>
            </p:extLst>
          </p:nvPr>
        </p:nvGraphicFramePr>
        <p:xfrm>
          <a:off x="4772836" y="764704"/>
          <a:ext cx="424391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97078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-33033" y="-17925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964731" y="195366"/>
            <a:ext cx="5655715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200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Юридическое обеспечение деятельности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669360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:p14="http://schemas.microsoft.com/office/powerpoint/2010/main" val="1118844250"/>
              </p:ext>
            </p:extLst>
          </p:nvPr>
        </p:nvGraphicFramePr>
        <p:xfrm>
          <a:off x="4772836" y="764704"/>
          <a:ext cx="424391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ectangle 3"/>
          <p:cNvSpPr txBox="1">
            <a:spLocks noChangeArrowheads="1"/>
          </p:cNvSpPr>
          <p:nvPr/>
        </p:nvSpPr>
        <p:spPr>
          <a:xfrm>
            <a:off x="683568" y="3513662"/>
            <a:ext cx="8266229" cy="27956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algn="just" fontAlgn="auto"/>
            <a:r>
              <a:rPr lang="ru-RU" sz="1800" b="1" dirty="0" smtClean="0">
                <a:latin typeface="Georgia" panose="02040502050405020303" pitchFamily="18" charset="0"/>
                <a:cs typeface="Times New Roman" pitchFamily="18" charset="0"/>
              </a:rPr>
              <a:t>Администрация инициировала иски о взыскании задолженности в Арбитражный суд Республики Карелия, в результате взыскано 2489,0 тыс.рублей.</a:t>
            </a:r>
          </a:p>
          <a:p>
            <a:pPr marL="45720" algn="just" fontAlgn="auto"/>
            <a:r>
              <a:rPr lang="ru-RU" sz="1800" b="1" dirty="0" smtClean="0">
                <a:latin typeface="Georgia" panose="02040502050405020303" pitchFamily="18" charset="0"/>
                <a:cs typeface="Times New Roman" pitchFamily="18" charset="0"/>
              </a:rPr>
              <a:t>Администрация выступала ответчиком по 12 гражданским делам, рассматриваемым Арбитражным судом. Взыскано 8251,1 тыс.рублей.</a:t>
            </a:r>
          </a:p>
          <a:p>
            <a:pPr marL="45720" algn="just" fontAlgn="auto"/>
            <a:r>
              <a:rPr lang="ru-RU" sz="1800" b="1" dirty="0" smtClean="0">
                <a:latin typeface="Georgia" panose="02040502050405020303" pitchFamily="18" charset="0"/>
                <a:cs typeface="Times New Roman" pitchFamily="18" charset="0"/>
              </a:rPr>
              <a:t>В федеральных судах рассматривалось 46 дел.</a:t>
            </a:r>
          </a:p>
          <a:p>
            <a:pPr marL="45720" algn="just" fontAlgn="auto"/>
            <a:r>
              <a:rPr lang="ru-RU" sz="1800" b="1" dirty="0" smtClean="0">
                <a:latin typeface="Georgia" panose="02040502050405020303" pitchFamily="18" charset="0"/>
                <a:cs typeface="Times New Roman" pitchFamily="18" charset="0"/>
              </a:rPr>
              <a:t>Проведена антикоррупционная экспертиза по 82 проектам нормативных правовых актов и 82 нормативных правовых актов.</a:t>
            </a:r>
          </a:p>
        </p:txBody>
      </p:sp>
      <p:pic>
        <p:nvPicPr>
          <p:cNvPr id="10242" name="Picture 2" descr="http://files.sudrf.ru/1630/user/olonets_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554" y="848728"/>
            <a:ext cx="5181600" cy="238125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81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Евгения\Desktop\Презентация\Тема\Слайд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17032"/>
            <a:ext cx="8433755" cy="191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69547" y="1412776"/>
            <a:ext cx="53136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233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10041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5020" y="195365"/>
            <a:ext cx="8431253" cy="357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sz="215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Подготовка к празднованию 100-летия Республики Карелия</a:t>
            </a:r>
            <a:r>
              <a:rPr lang="ru-RU" altLang="ru-RU" sz="215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15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555020" y="764704"/>
            <a:ext cx="826545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утвержден состав </a:t>
            </a:r>
            <a:r>
              <a:rPr lang="ru-RU" dirty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оргкомитета по подготовке к празднованию</a:t>
            </a:r>
            <a:r>
              <a:rPr lang="ru-RU" altLang="ru-RU" dirty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100-летия образования Республики Карелия в Олонецком национальном муниципальном </a:t>
            </a:r>
            <a:r>
              <a:rPr lang="ru-RU" alt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районе;</a:t>
            </a:r>
            <a:endParaRPr lang="ru-RU" altLang="ru-RU" dirty="0">
              <a:solidFill>
                <a:prstClr val="black"/>
              </a:solidFill>
            </a:endParaRPr>
          </a:p>
          <a:p>
            <a:pPr algn="just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утвержден муниципальный План мероприятий по подготовке к празднованию 100-летия образования Республики Карелия на 20</a:t>
            </a:r>
            <a:r>
              <a:rPr lang="ru-RU" alt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14</a:t>
            </a:r>
            <a:r>
              <a:rPr lang="ru-RU" alt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-2020 годы;</a:t>
            </a:r>
          </a:p>
          <a:p>
            <a:pPr algn="ctr" eaLnBrk="1" hangingPunct="1">
              <a:buFont typeface="Arial" panose="020B0604020202020204" pitchFamily="34" charset="0"/>
              <a:buChar char="•"/>
            </a:pPr>
            <a:r>
              <a:rPr lang="ru-RU" alt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заключено </a:t>
            </a:r>
            <a:r>
              <a:rPr lang="ru-RU" altLang="ru-RU" dirty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19 соглашений о партнерстве с хозяйствующими </a:t>
            </a:r>
            <a:r>
              <a:rPr lang="ru-RU" alt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субъектами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987" y="0"/>
            <a:ext cx="909206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1467" y="4001240"/>
            <a:ext cx="4022314" cy="2653086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13784" y="3033826"/>
            <a:ext cx="41654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Заседания оргкомитета проводятся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1 раз в квартал</a:t>
            </a:r>
            <a:endParaRPr lang="ru-RU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91730" y="5918661"/>
            <a:ext cx="39573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ru-RU" sz="1600" dirty="0" smtClean="0">
                <a:solidFill>
                  <a:srgbClr val="333300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Реализация Плана мероприятий по подготовке к 100-летию Республики Карелия</a:t>
            </a:r>
            <a:endParaRPr lang="ru-RU" sz="1600" dirty="0">
              <a:solidFill>
                <a:prstClr val="black"/>
              </a:solidFill>
              <a:latin typeface="Trebuchet MS"/>
            </a:endParaRPr>
          </a:p>
        </p:txBody>
      </p:sp>
      <p:sp>
        <p:nvSpPr>
          <p:cNvPr id="3" name="AutoShape 4" descr="https://apf.mail.ru/cgi-bin/readmsg?id=14799786830000000256;0;5&amp;af_preview=1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20" y="2796029"/>
            <a:ext cx="2793271" cy="1822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219" y="4105345"/>
            <a:ext cx="2565990" cy="1813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94474"/>
            <a:ext cx="2528242" cy="163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278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03648" y="0"/>
            <a:ext cx="6777816" cy="6124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Подготовка к празднованию 97-летия Республики Карелия  </a:t>
            </a:r>
          </a:p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 </a:t>
            </a:r>
            <a:r>
              <a:rPr lang="ru-RU" dirty="0" err="1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Олонецком</a:t>
            </a:r>
            <a:r>
              <a:rPr lang="ru-RU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национальном муниципальном районе</a:t>
            </a:r>
            <a:r>
              <a:rPr lang="ru-RU" altLang="ru-RU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5262" y="723095"/>
            <a:ext cx="5789186" cy="3816424"/>
          </a:xfrm>
          <a:prstGeom prst="rect">
            <a:avLst/>
          </a:prstGeom>
          <a:noFill/>
        </p:spPr>
      </p:pic>
      <p:pic>
        <p:nvPicPr>
          <p:cNvPr id="16" name="Рисунок 15" descr="C:\Users\Ольга\AppData\Local\Microsoft\Windows\Temporary Internet Files\Content.Word\SVPRlfLMaTw (4)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62" y="759962"/>
            <a:ext cx="1943100" cy="1871345"/>
          </a:xfrm>
          <a:prstGeom prst="round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68" y="4770953"/>
            <a:ext cx="3284552" cy="197041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1" y="4500530"/>
            <a:ext cx="2058242" cy="226427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164" y="4652664"/>
            <a:ext cx="2859352" cy="196000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68" y="2780928"/>
            <a:ext cx="2924511" cy="186896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24452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232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94134" y="195366"/>
            <a:ext cx="8396849" cy="3631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2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Исполнение доходной части бюджета по всем видам доходов</a:t>
            </a:r>
            <a:r>
              <a:rPr lang="ru-RU" altLang="ru-RU" sz="22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2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5867003"/>
              </p:ext>
            </p:extLst>
          </p:nvPr>
        </p:nvGraphicFramePr>
        <p:xfrm>
          <a:off x="796111" y="1177386"/>
          <a:ext cx="8194872" cy="5491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40842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52916" y="195366"/>
            <a:ext cx="6279284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Расходы бюджета за 11 месяцев 2016 года</a:t>
            </a:r>
            <a:r>
              <a:rPr lang="ru-RU" altLang="ru-RU" sz="24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4847658"/>
              </p:ext>
            </p:extLst>
          </p:nvPr>
        </p:nvGraphicFramePr>
        <p:xfrm>
          <a:off x="833324" y="1196752"/>
          <a:ext cx="7771124" cy="4824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8050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620333" y="195366"/>
            <a:ext cx="4344458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Муниципальное имущество</a:t>
            </a:r>
            <a:r>
              <a:rPr lang="ru-RU" altLang="ru-RU" sz="24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4001181" y="719582"/>
            <a:ext cx="4824536" cy="5586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Подготовлено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и оформлено 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4 договора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аренды земельных участков.</a:t>
            </a:r>
          </a:p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Доходы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от аренды земельных участков составили 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4228,4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тысяч рублей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В реестре арендаторов числится 2038 договоров аренды земельных участков.</a:t>
            </a:r>
          </a:p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Заключено 23 договора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купли-продажи земельных участков на сумму 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351,5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тысяч рублей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Осуществлен </a:t>
            </a:r>
            <a:r>
              <a:rPr lang="ru-RU" sz="1700" b="1" dirty="0">
                <a:latin typeface="Georgia" panose="02040502050405020303" pitchFamily="18" charset="0"/>
                <a:cs typeface="Times New Roman" panose="02020603050405020304" pitchFamily="18" charset="0"/>
              </a:rPr>
              <a:t>муниципальный земельный контроль по 11 земельным </a:t>
            </a:r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участкам.</a:t>
            </a:r>
          </a:p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Заключено 29 договоров аренды имущества на сумму 5890,2 тысяч рублей и 1 договор хозяйственного ведения на сумму 20,4 млн.рублей.</a:t>
            </a:r>
          </a:p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Доходы от аренды имущества составили 4675,0 тыс.рублей.</a:t>
            </a:r>
          </a:p>
          <a:p>
            <a:pPr algn="just"/>
            <a:r>
              <a:rPr lang="ru-RU" sz="1700" b="1" dirty="0" smtClean="0">
                <a:latin typeface="Georgia" panose="02040502050405020303" pitchFamily="18" charset="0"/>
                <a:cs typeface="Times New Roman" panose="02020603050405020304" pitchFamily="18" charset="0"/>
              </a:rPr>
              <a:t>В реестре арендаторов числится 21 договор аренды муниципального имущества.</a:t>
            </a:r>
          </a:p>
        </p:txBody>
      </p:sp>
      <p:pic>
        <p:nvPicPr>
          <p:cNvPr id="16" name="Picture 6" descr="https://48.img.avito.st/432x324/6259688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019" y="3965701"/>
            <a:ext cx="3264718" cy="244853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238" y="1277196"/>
            <a:ext cx="3298825" cy="224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93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789454" y="195366"/>
            <a:ext cx="4006225" cy="387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rgbClr val="212745">
                    <a:lumMod val="60000"/>
                    <a:lumOff val="40000"/>
                  </a:srgbClr>
                </a:solidFill>
                <a:latin typeface="Georgia" pitchFamily="18" charset="0"/>
              </a:rPr>
              <a:t> </a:t>
            </a:r>
            <a:r>
              <a:rPr lang="ru-RU" sz="2400" dirty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И</a:t>
            </a:r>
            <a:r>
              <a:rPr lang="ru-RU" sz="2400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сполнение полномочий</a:t>
            </a:r>
            <a:r>
              <a:rPr lang="ru-RU" altLang="ru-RU" sz="2400" b="1" dirty="0" smtClean="0">
                <a:solidFill>
                  <a:prstClr val="black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ru-RU" altLang="ru-RU" sz="2400" b="1" i="1" dirty="0">
              <a:solidFill>
                <a:prstClr val="black"/>
              </a:solidFill>
              <a:latin typeface="Georgia" panose="02040502050405020303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5" y="-17925"/>
            <a:ext cx="875917" cy="115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95" y="912968"/>
            <a:ext cx="3735980" cy="2673913"/>
          </a:xfrm>
          <a:prstGeom prst="round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http://olon-rayon.ru/wp-content/uploads/2016/12/f2-15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675" y="3645024"/>
            <a:ext cx="4080008" cy="2701412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04048" y="1157016"/>
            <a:ext cx="367240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Принято 5 постановлений о внесении изменений в Реестр объектов регулирования.</a:t>
            </a:r>
          </a:p>
          <a:p>
            <a:r>
              <a:rPr lang="ru-RU" b="1" dirty="0" smtClean="0">
                <a:latin typeface="Georgia" panose="02040502050405020303" pitchFamily="18" charset="0"/>
              </a:rPr>
              <a:t>Принято 1 тарифное решение об установлении розничной цены на уголь.</a:t>
            </a:r>
            <a:endParaRPr lang="ru-RU" b="1" dirty="0">
              <a:latin typeface="Georgia" panose="02040502050405020303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3568" y="3861048"/>
            <a:ext cx="38884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Georgia" panose="02040502050405020303" pitchFamily="18" charset="0"/>
              </a:rPr>
              <a:t>Проводится мониторинг за состоянием рынков продовольствия в 9 торговых точках по 40 наименованиям продовольственных товаров.</a:t>
            </a:r>
          </a:p>
          <a:p>
            <a:r>
              <a:rPr lang="ru-RU" b="1" dirty="0" smtClean="0">
                <a:latin typeface="Georgia" panose="02040502050405020303" pitchFamily="18" charset="0"/>
              </a:rPr>
              <a:t>Проведено 5 ярмарок, в том числе 2 универсальные и 2 сельскохозяйственные.</a:t>
            </a:r>
            <a:endParaRPr lang="ru-RU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14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0" y="0"/>
            <a:ext cx="524784" cy="6858000"/>
          </a:xfrm>
          <a:prstGeom prst="snip2DiagRect">
            <a:avLst/>
          </a:prstGeom>
          <a:solidFill>
            <a:srgbClr val="6B97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311499" y="608834"/>
            <a:ext cx="8292949" cy="118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80666" y="191172"/>
            <a:ext cx="6827510" cy="4370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80000"/>
              </a:lnSpc>
              <a:spcBef>
                <a:spcPts val="600"/>
              </a:spcBef>
              <a:buClr>
                <a:srgbClr val="3333CC"/>
              </a:buClr>
              <a:buSzPct val="60000"/>
            </a:pP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Georgia" pitchFamily="18" charset="0"/>
              </a:rPr>
              <a:t> </a:t>
            </a:r>
            <a:r>
              <a:rPr lang="ru-RU" sz="2800" dirty="0" smtClean="0">
                <a:latin typeface="Georgia" pitchFamily="18" charset="0"/>
              </a:rPr>
              <a:t>Поддержка малого и среднего бизнеса</a:t>
            </a:r>
            <a:r>
              <a:rPr lang="ru-RU" altLang="ru-RU" sz="2800" b="1" dirty="0" smtClean="0">
                <a:latin typeface="Arial" charset="0"/>
              </a:rPr>
              <a:t> </a:t>
            </a:r>
            <a:endParaRPr lang="ru-RU" altLang="ru-RU" sz="2800" b="1" i="1" dirty="0">
              <a:latin typeface="Arial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9036496" y="195366"/>
            <a:ext cx="0" cy="6662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83568" y="6741368"/>
            <a:ext cx="846043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928955" y="5445224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04021"/>
            <a:ext cx="2261708" cy="149416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8215"/>
            <a:ext cx="2304256" cy="1399070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141018"/>
            <a:ext cx="2008566" cy="148751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660870"/>
            <a:ext cx="2083551" cy="1469024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999857"/>
              </p:ext>
            </p:extLst>
          </p:nvPr>
        </p:nvGraphicFramePr>
        <p:xfrm>
          <a:off x="524783" y="2758329"/>
          <a:ext cx="6096381" cy="3974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8072"/>
                <a:gridCol w="521190"/>
                <a:gridCol w="746533"/>
                <a:gridCol w="821187"/>
                <a:gridCol w="970493"/>
                <a:gridCol w="895840"/>
                <a:gridCol w="746533"/>
                <a:gridCol w="746533"/>
              </a:tblGrid>
              <a:tr h="348826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Год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Кол-во заявок </a:t>
                      </a:r>
                      <a:r>
                        <a:rPr lang="ru-RU" sz="1000" b="0" i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(ед.)</a:t>
                      </a:r>
                      <a:endParaRPr lang="ru-RU" sz="1000" b="0" i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Кол-во </a:t>
                      </a:r>
                      <a:r>
                        <a:rPr lang="ru-RU" sz="1000" b="1" i="0" dirty="0" err="1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победи-телей</a:t>
                      </a:r>
                      <a:r>
                        <a:rPr lang="ru-RU" sz="1000" b="1" i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 </a:t>
                      </a:r>
                      <a:r>
                        <a:rPr lang="ru-RU" sz="1000" b="0" i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(ед.)</a:t>
                      </a:r>
                      <a:endParaRPr lang="ru-RU" sz="1000" b="0" i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Кол-во  новых рабочих мест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Сумма грантов, ВСЕГО </a:t>
                      </a:r>
                      <a:r>
                        <a:rPr lang="ru-RU" sz="1000" b="0" i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(тыс. руб.)</a:t>
                      </a:r>
                      <a:endParaRPr lang="ru-RU" sz="1000" b="0" i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000" b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в том числе средства</a:t>
                      </a:r>
                      <a:endParaRPr lang="ru-RU" sz="1000" b="0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13" marB="4571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rgbClr val="0033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b="0" dirty="0">
                        <a:solidFill>
                          <a:srgbClr val="003366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6" marR="91436" marT="45723" marB="4572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</a:tr>
              <a:tr h="758790">
                <a:tc vMerge="1">
                  <a:txBody>
                    <a:bodyPr/>
                    <a:lstStyle/>
                    <a:p>
                      <a:endParaRPr lang="ru-RU" sz="1800" b="0" i="1" dirty="0">
                        <a:solidFill>
                          <a:srgbClr val="3333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3333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1" dirty="0">
                        <a:solidFill>
                          <a:srgbClr val="3333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91436" marR="91436"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ФБ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РК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МБ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</a:tr>
              <a:tr h="465101"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rgbClr val="003399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2012</a:t>
                      </a:r>
                      <a:endParaRPr lang="ru-RU" sz="1000" b="1" i="0" dirty="0">
                        <a:solidFill>
                          <a:srgbClr val="003399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8</a:t>
                      </a:r>
                      <a:endParaRPr lang="ru-RU" sz="1000" b="1" i="0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6</a:t>
                      </a:r>
                      <a:endParaRPr lang="ru-RU" sz="1000" b="1" i="0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8</a:t>
                      </a:r>
                      <a:endParaRPr lang="ru-RU" sz="1000" b="1" i="0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1 668,3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1 231,7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336,6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100,0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51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3399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2013</a:t>
                      </a:r>
                      <a:endParaRPr lang="ru-RU" sz="1000" b="1" dirty="0">
                        <a:solidFill>
                          <a:srgbClr val="003399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19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16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26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4 515,0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4 315,0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 -</a:t>
                      </a:r>
                      <a:r>
                        <a:rPr lang="ru-RU" sz="1000" b="1" dirty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200,0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51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3399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2014</a:t>
                      </a:r>
                      <a:endParaRPr lang="ru-RU" sz="1000" b="1" dirty="0">
                        <a:solidFill>
                          <a:srgbClr val="003399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8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1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1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100,0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100,0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51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3399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2015</a:t>
                      </a:r>
                      <a:endParaRPr lang="ru-RU" sz="1000" b="1" dirty="0">
                        <a:solidFill>
                          <a:srgbClr val="003399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20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5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15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2 135,508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1 935,508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-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200,0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6510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 smtClean="0">
                          <a:solidFill>
                            <a:srgbClr val="003399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2016</a:t>
                      </a:r>
                      <a:endParaRPr lang="ru-RU" sz="1000" b="1" dirty="0">
                        <a:solidFill>
                          <a:srgbClr val="003399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10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solidFill>
                            <a:srgbClr val="333300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3</a:t>
                      </a:r>
                      <a:endParaRPr lang="ru-RU" sz="1000" b="1" dirty="0">
                        <a:solidFill>
                          <a:srgbClr val="333300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741,797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394,818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146,979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rgbClr val="333300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200,0</a:t>
                      </a:r>
                      <a:endParaRPr lang="ru-RU" sz="1000" b="1" dirty="0">
                        <a:solidFill>
                          <a:srgbClr val="333300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540898">
                <a:tc>
                  <a:txBody>
                    <a:bodyPr/>
                    <a:lstStyle/>
                    <a:p>
                      <a:r>
                        <a:rPr lang="ru-RU" sz="1000" b="1" i="0" dirty="0" smtClean="0">
                          <a:solidFill>
                            <a:srgbClr val="003399"/>
                          </a:solidFill>
                          <a:latin typeface="Georgia" panose="02040502050405020303" pitchFamily="18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1000" b="1" i="0" dirty="0">
                        <a:solidFill>
                          <a:srgbClr val="003399"/>
                        </a:solidFill>
                        <a:latin typeface="Georgia" panose="02040502050405020303" pitchFamily="18" charset="0"/>
                        <a:cs typeface="Arial" panose="020B0604020202020204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55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28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 smtClean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cs typeface="Arial" pitchFamily="34" charset="0"/>
                        </a:rPr>
                        <a:t>50</a:t>
                      </a:r>
                      <a:endParaRPr lang="ru-RU" sz="1000" b="1" i="0" dirty="0">
                        <a:solidFill>
                          <a:schemeClr val="tx1"/>
                        </a:solidFill>
                        <a:latin typeface="Georgia" panose="02040502050405020303" pitchFamily="18" charset="0"/>
                        <a:cs typeface="Arial" pitchFamily="34" charset="0"/>
                      </a:endParaRPr>
                    </a:p>
                  </a:txBody>
                  <a:tcPr marL="91436" marR="91436" marT="45698" marB="456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9 160,605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7 877,026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483,579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Times New Roman"/>
                          <a:cs typeface="Arial" panose="020B0604020202020204" pitchFamily="34" charset="0"/>
                        </a:rPr>
                        <a:t>800,0</a:t>
                      </a:r>
                      <a:endParaRPr lang="ru-RU" sz="1000" b="1" dirty="0"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90" y="32695"/>
            <a:ext cx="712787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://economy.karelia.ru/_data/files.thumb/8/f/8f43ad38359f585_429.657bce1f3b_g-middle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95102"/>
            <a:ext cx="3261030" cy="244577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57147" y="3048225"/>
            <a:ext cx="251719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Georgia" panose="02040502050405020303" pitchFamily="18" charset="0"/>
              </a:rPr>
              <a:t>Форум «Бизнесу Карелии – возможности роста»</a:t>
            </a:r>
            <a:endParaRPr lang="ru-RU" sz="11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2234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Тема</Template>
  <TotalTime>9490</TotalTime>
  <Words>1084</Words>
  <Application>Microsoft Office PowerPoint</Application>
  <PresentationFormat>Экран (4:3)</PresentationFormat>
  <Paragraphs>201</Paragraphs>
  <Slides>23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Тема</vt:lpstr>
      <vt:lpstr>Воздушный поток</vt:lpstr>
      <vt:lpstr>1_Воздушный поток</vt:lpstr>
      <vt:lpstr>О работе администрации  Олонецкого национального  муниципального района   за 2016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asus</dc:creator>
  <cp:lastModifiedBy>Ольга</cp:lastModifiedBy>
  <cp:revision>474</cp:revision>
  <cp:lastPrinted>2014-02-24T10:10:16Z</cp:lastPrinted>
  <dcterms:created xsi:type="dcterms:W3CDTF">2011-11-27T18:10:34Z</dcterms:created>
  <dcterms:modified xsi:type="dcterms:W3CDTF">2016-12-28T06:41:24Z</dcterms:modified>
</cp:coreProperties>
</file>