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</p:sldMasterIdLst>
  <p:notesMasterIdLst>
    <p:notesMasterId r:id="rId27"/>
  </p:notesMasterIdLst>
  <p:sldIdLst>
    <p:sldId id="339" r:id="rId4"/>
    <p:sldId id="441" r:id="rId5"/>
    <p:sldId id="443" r:id="rId6"/>
    <p:sldId id="442" r:id="rId7"/>
    <p:sldId id="444" r:id="rId8"/>
    <p:sldId id="445" r:id="rId9"/>
    <p:sldId id="446" r:id="rId10"/>
    <p:sldId id="447" r:id="rId11"/>
    <p:sldId id="450" r:id="rId12"/>
    <p:sldId id="448" r:id="rId13"/>
    <p:sldId id="453" r:id="rId14"/>
    <p:sldId id="449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344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F218D5-B383-4775-A92A-A4D590CFEAF2}">
          <p14:sldIdLst>
            <p14:sldId id="339"/>
            <p14:sldId id="441"/>
            <p14:sldId id="443"/>
            <p14:sldId id="442"/>
            <p14:sldId id="444"/>
            <p14:sldId id="445"/>
            <p14:sldId id="446"/>
            <p14:sldId id="447"/>
            <p14:sldId id="450"/>
            <p14:sldId id="448"/>
            <p14:sldId id="453"/>
            <p14:sldId id="449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3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74175"/>
    <a:srgbClr val="80C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29" autoAdjust="0"/>
    <p:restoredTop sz="94940" autoAdjust="0"/>
  </p:normalViewPr>
  <p:slideViewPr>
    <p:cSldViewPr>
      <p:cViewPr>
        <p:scale>
          <a:sx n="93" d="100"/>
          <a:sy n="93" d="100"/>
        </p:scale>
        <p:origin x="-15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95504115256468"/>
          <c:y val="4.5189580285704189E-2"/>
          <c:w val="0.74658390201835412"/>
          <c:h val="0.506855495727139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'собств. доходы'!$B$1:$B$3</c:f>
              <c:strCache>
                <c:ptCount val="1"/>
                <c:pt idx="0">
                  <c:v>Исполнение бюджета по всем видам доходов Исполнение за 2015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846815834767853E-3"/>
                  <c:y val="-9.28074245939675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17957544463564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9667240390131958E-2"/>
                  <c:y val="3.0935808197989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Georgia" panose="02040502050405020303" pitchFamily="18" charset="0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'собств. доходы'!$A$4:$A$6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 из бюджета РК</c:v>
                </c:pt>
              </c:strCache>
            </c:strRef>
          </c:cat>
          <c:val>
            <c:numRef>
              <c:f>'собств. доходы'!$B$4:$B$6</c:f>
              <c:numCache>
                <c:formatCode>General</c:formatCode>
                <c:ptCount val="3"/>
                <c:pt idx="0">
                  <c:v>93331</c:v>
                </c:pt>
                <c:pt idx="1">
                  <c:v>35673</c:v>
                </c:pt>
                <c:pt idx="2">
                  <c:v>345727</c:v>
                </c:pt>
              </c:numCache>
            </c:numRef>
          </c:val>
        </c:ser>
        <c:ser>
          <c:idx val="1"/>
          <c:order val="1"/>
          <c:tx>
            <c:strRef>
              <c:f>'собств. доходы'!$C$1:$C$3</c:f>
              <c:strCache>
                <c:ptCount val="1"/>
                <c:pt idx="0">
                  <c:v>Исполнение бюджета по всем видам доходов Исполнение за 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2862284344172E-2"/>
                  <c:y val="-3.1591302525880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77323549790886E-2"/>
                  <c:y val="-5.1668968715863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395550548579575E-2"/>
                  <c:y val="-3.0557109467016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Georgia" panose="02040502050405020303" pitchFamily="18" charset="0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'собств. доходы'!$A$4:$A$6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 из бюджета РК</c:v>
                </c:pt>
              </c:strCache>
            </c:strRef>
          </c:cat>
          <c:val>
            <c:numRef>
              <c:f>'собств. доходы'!$C$4:$C$6</c:f>
              <c:numCache>
                <c:formatCode>General</c:formatCode>
                <c:ptCount val="3"/>
                <c:pt idx="0">
                  <c:v>95046</c:v>
                </c:pt>
                <c:pt idx="1">
                  <c:v>42534</c:v>
                </c:pt>
                <c:pt idx="2">
                  <c:v>357825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694208"/>
        <c:axId val="89695744"/>
        <c:axId val="0"/>
      </c:bar3DChart>
      <c:catAx>
        <c:axId val="8969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Georgia" panose="02040502050405020303" pitchFamily="18" charset="0"/>
                <a:ea typeface="Calibri"/>
                <a:cs typeface="Calibri"/>
              </a:defRPr>
            </a:pPr>
            <a:endParaRPr lang="ru-RU"/>
          </a:p>
        </c:txPr>
        <c:crossAx val="89695744"/>
        <c:crosses val="autoZero"/>
        <c:auto val="1"/>
        <c:lblAlgn val="ctr"/>
        <c:lblOffset val="100"/>
        <c:noMultiLvlLbl val="0"/>
      </c:catAx>
      <c:valAx>
        <c:axId val="89695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9694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657594651874976"/>
          <c:y val="0.64001978159401329"/>
          <c:w val="0.31342400894395117"/>
          <c:h val="0.34148041766427784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Georgia" panose="02040502050405020303" pitchFamily="18" charset="0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'расх.по вид.'!$B$1:$B$3</c:f>
              <c:strCache>
                <c:ptCount val="1"/>
                <c:pt idx="0">
                  <c:v>Расходы бюджета за 11 месяцев 2015 года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302037,3</a:t>
                    </a:r>
                    <a:endParaRPr lang="ru-RU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195826,7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\О\с\н\о\в\н\о\й" sourceLinked="0"/>
            <c:txPr>
              <a:bodyPr/>
              <a:lstStyle/>
              <a:p>
                <a:pPr>
                  <a:defRPr sz="24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'расх.по вид.'!$A$4:$A$5</c:f>
              <c:strCache>
                <c:ptCount val="2"/>
                <c:pt idx="0">
                  <c:v>Расходы за счет субвенций, субсидий, иных межбюджетных трансфертов (тыс.руб.)</c:v>
                </c:pt>
                <c:pt idx="1">
                  <c:v>Расходы за счет собственнных доходов, дотации и субсидии на выравнивание, источников финансирования дефицита бюджета (тыс.руб.)</c:v>
                </c:pt>
              </c:strCache>
            </c:strRef>
          </c:cat>
          <c:val>
            <c:numRef>
              <c:f>'расх.по вид.'!$B$4:$B$5</c:f>
              <c:numCache>
                <c:formatCode>General</c:formatCode>
                <c:ptCount val="2"/>
                <c:pt idx="0">
                  <c:v>279189</c:v>
                </c:pt>
                <c:pt idx="1">
                  <c:v>224363.5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="1" baseline="0">
                <a:latin typeface="Georgia" panose="02040502050405020303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baseline="0">
                <a:latin typeface="Georgia" panose="02040502050405020303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116695367181427"/>
          <c:y val="9.5941521475903374E-2"/>
          <c:w val="0.39903475231147217"/>
          <c:h val="0.88930261922013498"/>
        </c:manualLayout>
      </c:layout>
      <c:overlay val="0"/>
      <c:txPr>
        <a:bodyPr/>
        <a:lstStyle/>
        <a:p>
          <a:pPr>
            <a:defRPr b="1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41894704573582"/>
          <c:y val="0.22139935413560272"/>
          <c:w val="0.6487120901552097"/>
          <c:h val="0.778600645864397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2.6411513680194214E-2"/>
                  <c:y val="-0.32427905154082859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1651</a:t>
                    </a:r>
                    <a:endParaRPr lang="ru-RU" sz="14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42551964663907E-2"/>
                  <c:y val="0.19058175946687297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190</a:t>
                    </a:r>
                    <a:endParaRPr lang="en-US" sz="14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Контроль</c:v>
                </c:pt>
                <c:pt idx="1">
                  <c:v>Информация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1651</c:v>
                </c:pt>
                <c:pt idx="1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9.1451443020304266E-2"/>
          <c:y val="2.4080113102901417E-2"/>
          <c:w val="0.58858965357560156"/>
          <c:h val="0.1601633042951654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4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77718807776836"/>
                  <c:y val="-0.24778387936449928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</a:p>
                  <a:p>
                    <a:endParaRPr lang="ru-RU" sz="14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aseline="0" dirty="0" smtClean="0"/>
                      <a:t>1778</a:t>
                    </a:r>
                    <a:endParaRPr lang="ru-RU" sz="14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Коллективные обращения</c:v>
                </c:pt>
                <c:pt idx="1">
                  <c:v>Запросы депутатов</c:v>
                </c:pt>
                <c:pt idx="2">
                  <c:v>Личные заявления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</c:v>
                </c:pt>
                <c:pt idx="1">
                  <c:v>58</c:v>
                </c:pt>
                <c:pt idx="2">
                  <c:v>1778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3.271930954527888E-2"/>
          <c:w val="0.62772897058240851"/>
          <c:h val="0.22014344561148247"/>
        </c:manualLayout>
      </c:layout>
      <c:overlay val="0"/>
      <c:txPr>
        <a:bodyPr/>
        <a:lstStyle/>
        <a:p>
          <a:pPr>
            <a:defRPr sz="1200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3.271930954527888E-2"/>
          <c:w val="0.62772897058240851"/>
          <c:h val="0.22014344561148247"/>
        </c:manualLayout>
      </c:layout>
      <c:overlay val="0"/>
      <c:txPr>
        <a:bodyPr/>
        <a:lstStyle/>
        <a:p>
          <a:pPr>
            <a:defRPr sz="1200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0.05607</cdr:x>
      <cdr:y>0.06793</cdr:y>
    </cdr:from>
    <cdr:to>
      <cdr:x>0.73209</cdr:x>
      <cdr:y>0.27224</cdr:y>
    </cdr:to>
    <cdr:sp macro="" textlink="">
      <cdr:nvSpPr>
        <cdr:cNvPr id="3" name="TextBox 2" title="125562"/>
        <cdr:cNvSpPr txBox="1"/>
      </cdr:nvSpPr>
      <cdr:spPr>
        <a:xfrm xmlns:a="http://schemas.openxmlformats.org/drawingml/2006/main">
          <a:off x="217926" y="239418"/>
          <a:ext cx="2627497" cy="720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0.29692</cdr:x>
      <cdr:y>0.03033</cdr:y>
    </cdr:from>
    <cdr:to>
      <cdr:x>0.81566</cdr:x>
      <cdr:y>0.09545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4030" y="106882"/>
          <a:ext cx="2016224" cy="229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0.05607</cdr:x>
      <cdr:y>0.06793</cdr:y>
    </cdr:from>
    <cdr:to>
      <cdr:x>0.73209</cdr:x>
      <cdr:y>0.27224</cdr:y>
    </cdr:to>
    <cdr:sp macro="" textlink="">
      <cdr:nvSpPr>
        <cdr:cNvPr id="3" name="TextBox 2" title="125562"/>
        <cdr:cNvSpPr txBox="1"/>
      </cdr:nvSpPr>
      <cdr:spPr>
        <a:xfrm xmlns:a="http://schemas.openxmlformats.org/drawingml/2006/main">
          <a:off x="217926" y="239418"/>
          <a:ext cx="2627497" cy="720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0.29692</cdr:x>
      <cdr:y>0.03033</cdr:y>
    </cdr:from>
    <cdr:to>
      <cdr:x>0.81566</cdr:x>
      <cdr:y>0.09545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4030" y="106882"/>
          <a:ext cx="2016224" cy="229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BF60C-E529-459B-9F19-6313C6CF372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18CB-2916-436B-8795-96974FEF9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5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5E1B-7686-4B08-B1A8-97AAB20F3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17AC-633C-40BD-ADA5-707B92156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12D-D6D3-4CCC-BBA9-A473EC9726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06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73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6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0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A758-5D10-4FB4-85F7-EEF89293BE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1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2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5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7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5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9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F2FB-51C0-4663-82BA-A684786E9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7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6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7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4818-F8CA-4B68-ADF0-7F592DAB4B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E572-6A86-4365-8262-AD50EDD387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9DF8-F72E-4CB0-ACC7-FD290E4DD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9D1-A827-4A03-B418-ED0F41274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2048-4AB8-4612-86B7-07D66F0578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2475-D5E7-4A57-B833-63C7033394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A51CAB-206F-4D70-AC47-C2DB15AFAC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1458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072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jpe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2483" y="836712"/>
            <a:ext cx="5836798" cy="184811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 работе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администрации 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Олонецкого национального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за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dirty="0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1499" y="620688"/>
            <a:ext cx="8579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4425" y="113475"/>
            <a:ext cx="778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Администрация Олонецкого национального муниципального района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4" y="620688"/>
            <a:ext cx="8001454" cy="50813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79712" y="5711231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Прокопьев С.К., глава администрации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Олонецкого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национального муниципального района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1665" y="635756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28 декабря 2016 года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\\server\shared\Бабинова Л.Н\100-летие фото\Олонецкий район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7460"/>
            <a:ext cx="3098151" cy="414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632550"/>
            <a:ext cx="4630585" cy="307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0" y="113475"/>
            <a:ext cx="906035" cy="119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89454" y="195366"/>
            <a:ext cx="400622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сполнение полномочий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http://olon-rayon.ru/wp-content/uploads/2016/12/f2-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736304" cy="273630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20" y="820833"/>
            <a:ext cx="2982350" cy="21296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ttp://detalibus.ru/img/catalog/paz-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73883"/>
            <a:ext cx="3873039" cy="26226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88247"/>
            <a:ext cx="5280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Проведено 3 запроса котировок, 37 электронных аукционов, 11 запросов предложений.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Цена заключенных контрактов по итогам проведенных закупок 23495,7 тыс.рублей.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Экономия от проведения процедур составляет 532,8 тыс.рублей.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Заключено 119 муниципальных контрактов с единственным поставщиком на сумму 1998,4 тыс.рублей.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2421" y="5373216"/>
            <a:ext cx="3726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Проведен открытый конкурс на осуществление перевозок по маршрутам регулярных перевозок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3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53015" y="195366"/>
            <a:ext cx="447911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Административная комиссия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2" y="764704"/>
            <a:ext cx="5724726" cy="22322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Проведено 25 заседаний административной комиссии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Вынесено 145 постановлений.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Сумма наложенных штрафов составляет 73,1 тыс.рублей, взыскано средств на сумму 65,4 тыс.рублей. 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Вынесено 37 предписаний об устранении выявленных нарушений.</a:t>
            </a:r>
          </a:p>
          <a:p>
            <a:pPr marL="45720" indent="0" algn="just" fontAlgn="auto">
              <a:buFont typeface="Georgia" pitchFamily="18" charset="0"/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18" y="1628800"/>
            <a:ext cx="2456270" cy="197051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54" y="4487513"/>
            <a:ext cx="2930046" cy="219753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47" y="3121210"/>
            <a:ext cx="2627354" cy="180554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41" y="3121210"/>
            <a:ext cx="2627353" cy="195218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76" y="4487948"/>
            <a:ext cx="2820395" cy="220771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9372" y="195366"/>
            <a:ext cx="794640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Ж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илищное строительство и обеспечение граждан жильем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2" y="764704"/>
            <a:ext cx="4926755" cy="22322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Завершено расселение аварийного жилья по Ильинскому сельскому и Олонецкому городскому поселениям.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Завершается строительство многоквартирного дома в Мегрегском сельском поселении.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8562"/>
            <a:ext cx="2678454" cy="178771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38" y="2276872"/>
            <a:ext cx="2730500" cy="204787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8" y="627175"/>
            <a:ext cx="2573090" cy="192981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77" y="2524846"/>
            <a:ext cx="2837434" cy="212708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457973" y="4581128"/>
            <a:ext cx="4469436" cy="1584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Социальные выплаты в рамках ФЦП «Устойчивое развитие сельских территорий на 2014-2017 годы и на период до 2020 года» реализуют 3 сельские семьи на сумму 2394,5 тыс.рублей.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1311" y="195366"/>
            <a:ext cx="502252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4"/>
            <a:ext cx="4265623" cy="16906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лонецкий район активно участвует в конкурсном отборе в рамках Программы поддержки местных инициатив.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 2016 году победителями стали 5 сельских и 1 городское поселения.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165216" y="4013245"/>
            <a:ext cx="3851353" cy="24482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Введено в эксплуатацию 28,6 км межпоселковых сетей и 9 газораспределительных пунктов.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Установлено 18 блоков модульных газовых котельных, подключено к сети газоснабжения 7 котельных.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8" y="2455385"/>
            <a:ext cx="3052148" cy="204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3" y="4408800"/>
            <a:ext cx="309086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75" y="3614368"/>
            <a:ext cx="2087306" cy="278513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17" y="563847"/>
            <a:ext cx="1906540" cy="253637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2048036"/>
            <a:ext cx="3027199" cy="191311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893" y="195366"/>
            <a:ext cx="6755375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Социальное обслуживание и охрана прав детства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4"/>
            <a:ext cx="4265623" cy="30543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00" indent="0" algn="just" fontAlgn="auto">
              <a:spcBef>
                <a:spcPts val="384"/>
              </a:spcBef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Состоит на учете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196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детей-сирот</a:t>
            </a:r>
          </a:p>
          <a:p>
            <a:pPr marL="46800" indent="0" algn="just" fontAlgn="auto">
              <a:spcBef>
                <a:spcPts val="384"/>
              </a:spcBef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Под опекой находится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001 ребенок.</a:t>
            </a:r>
            <a:endParaRPr lang="ru-RU" sz="1600" b="1" dirty="0">
              <a:latin typeface="Georgia" panose="02040502050405020303" pitchFamily="18" charset="0"/>
              <a:cs typeface="Times New Roman" pitchFamily="18" charset="0"/>
            </a:endParaRPr>
          </a:p>
          <a:p>
            <a:pPr marL="46800" indent="0" algn="just" fontAlgn="auto">
              <a:spcBef>
                <a:spcPts val="384"/>
              </a:spcBef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54 ребенка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воспитывается в приемных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семьях, 41 ребенок – воспитанники детского дома.</a:t>
            </a:r>
            <a:endParaRPr lang="ru-RU" sz="1600" b="1" dirty="0">
              <a:latin typeface="Georgia" panose="02040502050405020303" pitchFamily="18" charset="0"/>
              <a:cs typeface="Times New Roman" pitchFamily="18" charset="0"/>
            </a:endParaRPr>
          </a:p>
          <a:p>
            <a:pPr marL="46800" indent="0" algn="just" fontAlgn="auto">
              <a:spcBef>
                <a:spcPts val="384"/>
              </a:spcBef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Отобраны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у родителей при непосредственной угрозе жизни и здоровью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5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детей.</a:t>
            </a:r>
          </a:p>
          <a:p>
            <a:pPr marL="46800" indent="0" algn="just" fontAlgn="auto">
              <a:spcBef>
                <a:spcPts val="384"/>
              </a:spcBef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Усыновлено 3 детей. </a:t>
            </a:r>
            <a:endParaRPr lang="ru-RU" sz="1600" b="1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727095" y="4190458"/>
            <a:ext cx="3851353" cy="24482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На учете в комиссии по делам несовершеннолетних и защите их прав состоит 12 подростков, 19 семей. 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Наложено штрафов на сумму 111,2 тыс.рублей, взыскано штрафов на сумму 54,7 тыс.рублей.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08" y="3563223"/>
            <a:ext cx="2880320" cy="289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6" y="718185"/>
            <a:ext cx="2511735" cy="166994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2276872"/>
            <a:ext cx="2878190" cy="191358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18268" y="195366"/>
            <a:ext cx="314861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ражданская оборона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4"/>
            <a:ext cx="3672407" cy="16906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 единую дежурно-диспетчерскую службу поступило 3080 сообщений.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Режим чрезвычайной ситуации вводился 5 раз.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747565" y="5157192"/>
            <a:ext cx="4100086" cy="1431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Проводились различные тренировки, смотры, конкурсы, обучение должностных лиц на курсах по направлениям ГО и ЧС.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2" descr="C:\Users\Виктор Борисович\Desktop\IMG_2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265" y="504173"/>
            <a:ext cx="3096344" cy="2321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3" descr="C:\Users\Виктор Борисович\Desktop\Нюппиев\ТРЕНИРОВКИ\2014\Тренировка 04.10.2014\Фото Олонец ГО 06.10.2014\ПЭП № 1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08170"/>
            <a:ext cx="2664296" cy="246388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Рисунок 9" descr="Z:\Фото\061014\IMG_75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9" y="4434729"/>
            <a:ext cx="4108450" cy="230663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61" name="Picture 1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09" y="2165023"/>
            <a:ext cx="2500313" cy="254158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62" name="Picture 1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26024"/>
            <a:ext cx="2952811" cy="221460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05768" y="195366"/>
            <a:ext cx="1973617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Образование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3569" y="764705"/>
            <a:ext cx="5184576" cy="14401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Дошкольные образовательные организации посещает 1379 человек.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Очередь состоит из 150 человек в возрасте от 1 года до 3 лет.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141361" y="2446751"/>
            <a:ext cx="3851353" cy="24482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 общеобразовательных организациях обучается 2289 детей.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К ГИА допущено 80 человек, 78 человек сдавали ЕГЭ.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Средний балл по ЕГЭ по русскому языку составил 72,9 балл, по математике 45,3 балла.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7" y="2191626"/>
            <a:ext cx="3849608" cy="247474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44" y="558541"/>
            <a:ext cx="2630404" cy="197280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06" y="4680978"/>
            <a:ext cx="3662910" cy="206038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044188" y="4884847"/>
            <a:ext cx="3851353" cy="18381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Система дополнительного образования представлена МБОУ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ДО «Центр дополнительного образования» и МКОУ ДО  «Олонецкая детско-юношеская спортивная школа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».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9041" y="195366"/>
            <a:ext cx="1467068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30" y="671856"/>
            <a:ext cx="3273501" cy="21847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18" y="582964"/>
            <a:ext cx="3142915" cy="23560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99" y="4252810"/>
            <a:ext cx="3124607" cy="234236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33" y="2431535"/>
            <a:ext cx="3292576" cy="230067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83" y="4517746"/>
            <a:ext cx="3224467" cy="21342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http://fulr.karelia.ru/files/27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42" y="2450670"/>
            <a:ext cx="3004520" cy="22533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308424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Олония-гусиная столица</a:t>
            </a:r>
            <a:endParaRPr lang="ru-RU" sz="10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8916" y="2240213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Гонки на Олонке</a:t>
            </a:r>
            <a:endParaRPr lang="ru-RU" sz="1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633" y="4394635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Фестиваль «Музыкальная волна»</a:t>
            </a:r>
            <a:endParaRPr lang="ru-RU" sz="1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26109" y="4394634"/>
            <a:ext cx="20746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Фестиваль имени </a:t>
            </a:r>
            <a:r>
              <a:rPr lang="ru-RU" sz="1000" dirty="0" err="1" smtClean="0">
                <a:solidFill>
                  <a:srgbClr val="FFFF00"/>
                </a:solidFill>
                <a:latin typeface="Georgia" panose="02040502050405020303" pitchFamily="18" charset="0"/>
              </a:rPr>
              <a:t>В.Брендоева</a:t>
            </a:r>
            <a:endParaRPr lang="ru-RU" sz="10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5292" y="6288414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Georgia" panose="02040502050405020303" pitchFamily="18" charset="0"/>
              </a:rPr>
              <a:t>Семиозерье-2016</a:t>
            </a:r>
            <a:endParaRPr lang="ru-RU" sz="1000" dirty="0"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6344715"/>
            <a:ext cx="22028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Олонецкие игры Дедов Морозов</a:t>
            </a:r>
            <a:endParaRPr lang="ru-RU" sz="1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1759" y="195366"/>
            <a:ext cx="4121641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изическая культура и спорт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5"/>
            <a:ext cx="3650067" cy="10801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Проведено 74 спортивных мероприятия, в которых приняло участие 3323 человека.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224456" y="5481228"/>
            <a:ext cx="3896311" cy="1080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Активно развиваются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народные уличные игры: </a:t>
            </a:r>
            <a:r>
              <a:rPr lang="ru-RU" sz="1600" b="1" dirty="0" err="1">
                <a:latin typeface="Georgia" panose="02040502050405020303" pitchFamily="18" charset="0"/>
                <a:cs typeface="Times New Roman" pitchFamily="18" charset="0"/>
              </a:rPr>
              <a:t>кююккя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крокет, </a:t>
            </a:r>
            <a:r>
              <a:rPr lang="ru-RU" sz="1600" b="1" dirty="0" err="1" smtClean="0">
                <a:latin typeface="Georgia" panose="02040502050405020303" pitchFamily="18" charset="0"/>
                <a:cs typeface="Times New Roman" pitchFamily="18" charset="0"/>
              </a:rPr>
              <a:t>петанк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, русская лапта.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71" y="543299"/>
            <a:ext cx="3534640" cy="18002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24" y="1821174"/>
            <a:ext cx="3151807" cy="18362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5" y="4379614"/>
            <a:ext cx="4028758" cy="220322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42" y="1869536"/>
            <a:ext cx="2763633" cy="20665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91" y="3396587"/>
            <a:ext cx="3203401" cy="191632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44531" y="195366"/>
            <a:ext cx="3296095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олодежная политика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19164" y="764704"/>
            <a:ext cx="3436812" cy="19442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 2016 году состоялся традиционный молодежный военно-патриотический слет «</a:t>
            </a:r>
            <a:r>
              <a:rPr lang="ru-RU" sz="1600" b="1" dirty="0" err="1" smtClean="0">
                <a:latin typeface="Georgia" panose="02040502050405020303" pitchFamily="18" charset="0"/>
                <a:cs typeface="Times New Roman" pitchFamily="18" charset="0"/>
              </a:rPr>
              <a:t>Сяндеба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».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Приняли участие более 100 студентов и сотрудников ВУЗов Санкт-Петербурга.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563887" y="5375648"/>
            <a:ext cx="5363185" cy="13657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Официальная делегация молодежи участвовала в Региональном молодежном форуме «Карелия 100».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Разработана идея арт-объекта «Котел забвения»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12396"/>
            <a:ext cx="4103380" cy="23081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0" y="2924944"/>
            <a:ext cx="2451869" cy="326915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16" y="764554"/>
            <a:ext cx="3518084" cy="234784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0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0041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5020" y="195365"/>
            <a:ext cx="843125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15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</a:t>
            </a:r>
            <a:r>
              <a:rPr lang="ru-RU" sz="215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обытия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2016</a:t>
            </a:r>
            <a:r>
              <a:rPr lang="ru-RU" sz="215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года</a:t>
            </a:r>
            <a:r>
              <a:rPr lang="ru-RU" altLang="ru-RU" sz="215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15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7" y="0"/>
            <a:ext cx="90920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https://apf.mail.ru/cgi-bin/readmsg?id=14799786830000000256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80211"/>
            <a:ext cx="2066999" cy="206699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6" y="4548718"/>
            <a:ext cx="2664296" cy="19984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67" y="620688"/>
            <a:ext cx="3096084" cy="20663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77" y="753038"/>
            <a:ext cx="2877235" cy="20073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04667"/>
            <a:ext cx="5689600" cy="16256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790" y="2760347"/>
            <a:ext cx="2945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Georgia" panose="02040502050405020303" pitchFamily="18" charset="0"/>
              </a:rPr>
              <a:t>Выставка «Провинциальная история кино»</a:t>
            </a:r>
            <a:endParaRPr lang="ru-RU" sz="1050" dirty="0"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938" y="2760347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Georgia" panose="02040502050405020303" pitchFamily="18" charset="0"/>
              </a:rPr>
              <a:t>Литературная гостиная</a:t>
            </a:r>
            <a:endParaRPr lang="ru-RU" sz="1050" dirty="0"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6100" y="6487452"/>
            <a:ext cx="19575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Georgia" panose="02040502050405020303" pitchFamily="18" charset="0"/>
              </a:rPr>
              <a:t>Акция «Бессмертный полк»</a:t>
            </a:r>
            <a:endParaRPr lang="ru-RU" sz="1050" dirty="0">
              <a:latin typeface="Georgia" panose="02040502050405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0938" y="6487452"/>
            <a:ext cx="27254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Georgia" panose="02040502050405020303" pitchFamily="18" charset="0"/>
              </a:rPr>
              <a:t>Паккайне и </a:t>
            </a:r>
            <a:r>
              <a:rPr lang="ru-RU" sz="1050" dirty="0" err="1" smtClean="0">
                <a:latin typeface="Georgia" panose="02040502050405020303" pitchFamily="18" charset="0"/>
              </a:rPr>
              <a:t>Луминайне</a:t>
            </a:r>
            <a:r>
              <a:rPr lang="ru-RU" sz="1050" dirty="0" smtClean="0">
                <a:latin typeface="Georgia" panose="02040502050405020303" pitchFamily="18" charset="0"/>
              </a:rPr>
              <a:t> на «Поле чудес»</a:t>
            </a:r>
            <a:endParaRPr lang="ru-RU" sz="1050" dirty="0"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7042" y="4725144"/>
            <a:ext cx="20531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Georgia" panose="02040502050405020303" pitchFamily="18" charset="0"/>
              </a:rPr>
              <a:t>Освобождение  Олонца от фашистских захватчиков</a:t>
            </a:r>
            <a:endParaRPr lang="ru-RU" sz="105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0456" y="195366"/>
            <a:ext cx="594425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рганизация муниципального управления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Глава администрации Олонецкого национального муниципального района С.К. Прокопье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56843"/>
            <a:ext cx="2454232" cy="245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90239" y="3534992"/>
            <a:ext cx="8295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Издано 1266 постановлений; 624 распоряжения; 563 распоряжений по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личному составу.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Создан новый сайт администрации, среднее количество просмотров за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сутки составляет 277.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Предоставляется 27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муниципальных и 12 государственных услуг (в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рамках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переданных государственных полномочий).   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Утверждено 27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административных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регламентов муниципальных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услуг.        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t="2806" r="-38" b="3607"/>
          <a:stretch/>
        </p:blipFill>
        <p:spPr bwMode="auto">
          <a:xfrm>
            <a:off x="4457973" y="558542"/>
            <a:ext cx="4200824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47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0456" y="195366"/>
            <a:ext cx="594425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рганизация муниципального управления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65940" y="4941168"/>
            <a:ext cx="8295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Зарегистрировано 1850 письменных обращений граждан.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Главой администрации проводится ежемесячный прием граждан, принято </a:t>
            </a:r>
            <a:r>
              <a:rPr lang="en-US" sz="1600" b="1" dirty="0" smtClean="0">
                <a:latin typeface="Georgia" panose="02040502050405020303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38 человек. Проведено встреч с жителями сельских поселений </a:t>
            </a:r>
            <a:r>
              <a:rPr lang="ru-RU" sz="1600" b="1" dirty="0" err="1" smtClean="0">
                <a:latin typeface="Georgia" panose="02040502050405020303" pitchFamily="18" charset="0"/>
                <a:cs typeface="Times New Roman" pitchFamily="18" charset="0"/>
              </a:rPr>
              <a:t>Олонецкого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района - 26, принято </a:t>
            </a:r>
            <a:r>
              <a:rPr lang="ru-RU" sz="1600" b="1" smtClean="0">
                <a:latin typeface="Georgia" panose="02040502050405020303" pitchFamily="18" charset="0"/>
                <a:cs typeface="Times New Roman" pitchFamily="18" charset="0"/>
              </a:rPr>
              <a:t>105 заявлений.</a:t>
            </a:r>
            <a:endParaRPr lang="ru-RU" sz="1600" b="1" dirty="0" smtClean="0">
              <a:latin typeface="Georgia" panose="02040502050405020303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Проведен общероссийский день приема граждан.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74404937"/>
              </p:ext>
            </p:extLst>
          </p:nvPr>
        </p:nvGraphicFramePr>
        <p:xfrm>
          <a:off x="611560" y="1052736"/>
          <a:ext cx="4601841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8930925"/>
              </p:ext>
            </p:extLst>
          </p:nvPr>
        </p:nvGraphicFramePr>
        <p:xfrm>
          <a:off x="4772836" y="764704"/>
          <a:ext cx="424391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07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4731" y="195366"/>
            <a:ext cx="5655715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Юридическое обеспечение деятельности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669360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18844250"/>
              </p:ext>
            </p:extLst>
          </p:nvPr>
        </p:nvGraphicFramePr>
        <p:xfrm>
          <a:off x="4772836" y="764704"/>
          <a:ext cx="424391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3568" y="3513662"/>
            <a:ext cx="8266229" cy="2795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Администрация инициировала иски о взыскании задолженности в Арбитражный суд Республики Карелия, в результате взыскано 2489,0 тыс.рублей.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Администрация выступала ответчиком по 12 гражданским делам, рассматриваемым Арбитражным судом. Взыскано 8251,1 тыс.рублей.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В федеральных судах рассматривалось 46 дел.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Проведена антикоррупционная экспертиза по 82 проектам нормативных правовых актов и 82 нормативных правовых актов.</a:t>
            </a:r>
          </a:p>
        </p:txBody>
      </p:sp>
      <p:pic>
        <p:nvPicPr>
          <p:cNvPr id="10242" name="Picture 2" descr="http://files.sudrf.ru/1630/user/olonets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54" y="848728"/>
            <a:ext cx="5181600" cy="23812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вгения\Desktop\Презентация\Тема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8433755" cy="19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9547" y="1412776"/>
            <a:ext cx="5313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3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0041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5020" y="195365"/>
            <a:ext cx="8431253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15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Подготовка к празднованию 100-летия Республики Карелия</a:t>
            </a:r>
            <a:r>
              <a:rPr lang="ru-RU" altLang="ru-RU" sz="215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15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55020" y="764704"/>
            <a:ext cx="82654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утвержден состав </a:t>
            </a:r>
            <a:r>
              <a:rPr lang="ru-RU" dirty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оргкомитета по подготовке к празднованию</a:t>
            </a:r>
            <a:r>
              <a:rPr lang="ru-RU" altLang="ru-RU" dirty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100-летия образования Республики Карелия в Олонецком национальном муниципальном </a:t>
            </a: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районе;</a:t>
            </a:r>
            <a:endParaRPr lang="ru-RU" altLang="ru-RU" dirty="0">
              <a:solidFill>
                <a:prstClr val="black"/>
              </a:solidFill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утвержден муниципальный План мероприятий по подготовке к празднованию 100-летия образования Республики Карелия на 20</a:t>
            </a:r>
            <a:r>
              <a:rPr lang="ru-RU" alt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14</a:t>
            </a: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-2020 годы;</a:t>
            </a: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заключено </a:t>
            </a:r>
            <a:r>
              <a:rPr lang="ru-RU" altLang="ru-RU" dirty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19 соглашений о партнерстве с хозяйствующими </a:t>
            </a:r>
            <a:r>
              <a:rPr lang="ru-RU" alt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субъектами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7" y="0"/>
            <a:ext cx="90920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67" y="4001240"/>
            <a:ext cx="4022314" cy="26530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3784" y="3033826"/>
            <a:ext cx="416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Заседания оргкомитета проводятся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 раз в квартал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730" y="5918661"/>
            <a:ext cx="395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33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Реализация Плана мероприятий по подготовке к 100-летию Республики Карелия</a:t>
            </a:r>
            <a:endParaRPr lang="ru-RU" sz="16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AutoShape 4" descr="https://apf.mail.ru/cgi-bin/readmsg?id=14799786830000000256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0" y="2796029"/>
            <a:ext cx="2793271" cy="182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9" y="4105345"/>
            <a:ext cx="2565990" cy="181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94474"/>
            <a:ext cx="2528242" cy="16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03648" y="0"/>
            <a:ext cx="6777816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Подготовка к празднованию 97-летия Республики Карелия  </a:t>
            </a:r>
          </a:p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Олонецком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национальном муниципальном районе</a:t>
            </a:r>
            <a:r>
              <a:rPr lang="ru-RU" altLang="ru-RU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62" y="723095"/>
            <a:ext cx="5789186" cy="3816424"/>
          </a:xfrm>
          <a:prstGeom prst="rect">
            <a:avLst/>
          </a:prstGeom>
          <a:noFill/>
        </p:spPr>
      </p:pic>
      <p:pic>
        <p:nvPicPr>
          <p:cNvPr id="16" name="Рисунок 15" descr="C:\Users\Ольга\AppData\Local\Microsoft\Windows\Temporary Internet Files\Content.Word\SVPRlfLMaTw (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2" y="759962"/>
            <a:ext cx="1943100" cy="187134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8" y="4770953"/>
            <a:ext cx="3284552" cy="197041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500530"/>
            <a:ext cx="2058242" cy="226427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64" y="4652664"/>
            <a:ext cx="2859352" cy="196000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8" y="2780928"/>
            <a:ext cx="2924511" cy="18689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24452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134" y="195366"/>
            <a:ext cx="839684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доходной части бюджета по всем видам доходов</a:t>
            </a:r>
            <a:r>
              <a:rPr lang="ru-RU" altLang="ru-RU" sz="22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867003"/>
              </p:ext>
            </p:extLst>
          </p:nvPr>
        </p:nvGraphicFramePr>
        <p:xfrm>
          <a:off x="796111" y="1177386"/>
          <a:ext cx="8194872" cy="5491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08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52916" y="195366"/>
            <a:ext cx="627928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Расходы бюджета за 11 месяцев 2016 года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847658"/>
              </p:ext>
            </p:extLst>
          </p:nvPr>
        </p:nvGraphicFramePr>
        <p:xfrm>
          <a:off x="833324" y="1196752"/>
          <a:ext cx="7771124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05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20333" y="195366"/>
            <a:ext cx="434445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Муниципальное имущество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01181" y="719582"/>
            <a:ext cx="482453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Подготовлено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и оформлено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4 договора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аренды земельных участков.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от аренды земельных участков составили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4228,4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В реестре арендаторов числится 2038 договоров аренды земельных участков.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Заключено 23 договора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купли-продажи земельных участков на сумму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351,5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Осуществлен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муниципальный земельный контроль по 11 земельным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участкам.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Заключено 29 договоров аренды имущества на сумму 5890,2 тысяч рублей и 1 договор хозяйственного ведения на сумму 20,4 млн.рублей.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Доходы от аренды имущества составили 4675,0 тыс.рублей.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 реестре арендаторов числится 21 договор аренды муниципального имущества.</a:t>
            </a:r>
          </a:p>
        </p:txBody>
      </p:sp>
      <p:pic>
        <p:nvPicPr>
          <p:cNvPr id="16" name="Picture 6" descr="https://48.img.avito.st/432x324/625968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9" y="3965701"/>
            <a:ext cx="3264718" cy="24485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8" y="1277196"/>
            <a:ext cx="329882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9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89454" y="195366"/>
            <a:ext cx="400622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сполнение полномочий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5" y="912968"/>
            <a:ext cx="3735980" cy="267391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olon-rayon.ru/wp-content/uploads/2016/12/f2-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75" y="3645024"/>
            <a:ext cx="4080008" cy="27014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1157016"/>
            <a:ext cx="3672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Принято 5 постановлений о внесении изменений в Реестр объектов регулирования.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Принято 1 тарифное решение об установлении розничной цены на уголь.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3861048"/>
            <a:ext cx="3888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Проводится мониторинг за состоянием рынков продовольствия в 9 торговых точках по 40 наименованиям продовольственных товаров.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Проведено 5 ярмарок, в том числе 2 универсальные и 2 сельскохозяйственные.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0666" y="191172"/>
            <a:ext cx="6827510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smtClean="0">
                <a:latin typeface="Georgia" pitchFamily="18" charset="0"/>
              </a:rPr>
              <a:t>Поддержка малого и среднего бизнеса</a:t>
            </a:r>
            <a:r>
              <a:rPr lang="ru-RU" altLang="ru-RU" sz="2800" b="1" dirty="0" smtClean="0">
                <a:latin typeface="Arial" charset="0"/>
              </a:rPr>
              <a:t> </a:t>
            </a:r>
            <a:endParaRPr lang="ru-RU" altLang="ru-RU" sz="2800" b="1" i="1" dirty="0">
              <a:latin typeface="Arial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04021"/>
            <a:ext cx="2261708" cy="14941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8215"/>
            <a:ext cx="2304256" cy="13990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41018"/>
            <a:ext cx="2008566" cy="148751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60870"/>
            <a:ext cx="2083551" cy="146902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99857"/>
              </p:ext>
            </p:extLst>
          </p:nvPr>
        </p:nvGraphicFramePr>
        <p:xfrm>
          <a:off x="524783" y="2758329"/>
          <a:ext cx="6096381" cy="39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521190"/>
                <a:gridCol w="746533"/>
                <a:gridCol w="821187"/>
                <a:gridCol w="970493"/>
                <a:gridCol w="895840"/>
                <a:gridCol w="746533"/>
                <a:gridCol w="746533"/>
              </a:tblGrid>
              <a:tr h="348826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Кол-во заявок </a:t>
                      </a:r>
                      <a:r>
                        <a:rPr lang="ru-RU" sz="1000" b="0" i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(ед.)</a:t>
                      </a:r>
                      <a:endParaRPr lang="ru-RU" sz="1000" b="0" i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Кол-во </a:t>
                      </a:r>
                      <a:r>
                        <a:rPr lang="ru-RU" sz="1000" b="1" i="0" dirty="0" err="1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победи-телей</a:t>
                      </a:r>
                      <a:r>
                        <a:rPr lang="ru-RU" sz="1000" b="1" i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0" i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(ед.)</a:t>
                      </a:r>
                      <a:endParaRPr lang="ru-RU" sz="1000" b="0" i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Кол-во  новых рабочих мест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Сумма грантов, ВСЕГО </a:t>
                      </a:r>
                      <a:r>
                        <a:rPr lang="ru-RU" sz="1000" b="0" i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(тыс. руб.)</a:t>
                      </a:r>
                      <a:endParaRPr lang="ru-RU" sz="1000" b="0" i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в том числе средства</a:t>
                      </a:r>
                      <a:endParaRPr lang="ru-RU" sz="1000" b="0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758790">
                <a:tc vMerge="1">
                  <a:txBody>
                    <a:bodyPr/>
                    <a:lstStyle/>
                    <a:p>
                      <a:endParaRPr lang="ru-RU" sz="1800" b="0" i="1" dirty="0">
                        <a:solidFill>
                          <a:srgbClr val="33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33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33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6" marR="9143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36" marR="9143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36" marR="9143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РК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МБ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65101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2012</a:t>
                      </a:r>
                      <a:endParaRPr lang="ru-RU" sz="1000" b="1" i="0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8</a:t>
                      </a:r>
                      <a:endParaRPr lang="ru-RU" sz="1000" b="1" i="0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6</a:t>
                      </a:r>
                      <a:endParaRPr lang="ru-RU" sz="1000" b="1" i="0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8</a:t>
                      </a:r>
                      <a:endParaRPr lang="ru-RU" sz="1000" b="1" i="0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1 668,3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1 231,7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336,6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100,0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2013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19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16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26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4 515,0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4 315,0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 -</a:t>
                      </a:r>
                      <a:r>
                        <a:rPr lang="ru-RU" sz="1000" b="1" dirty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200,0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2014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8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100,0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2015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5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15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2 135,508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1 935,508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200,0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2016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10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333300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3</a:t>
                      </a:r>
                      <a:endParaRPr lang="ru-RU" sz="1000" b="1" dirty="0">
                        <a:solidFill>
                          <a:srgbClr val="333300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741,797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394,818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146,979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3333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200,0</a:t>
                      </a:r>
                      <a:endParaRPr lang="ru-RU" sz="1000" b="1" dirty="0">
                        <a:solidFill>
                          <a:srgbClr val="333300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898"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rgbClr val="003399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00" b="1" i="0" dirty="0">
                        <a:solidFill>
                          <a:srgbClr val="003399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55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50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36" marR="91436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9 160,605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7 877,026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483,579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Arial" panose="020B0604020202020204" pitchFamily="34" charset="0"/>
                        </a:rPr>
                        <a:t>800,0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0" y="32695"/>
            <a:ext cx="7127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economy.karelia.ru/_data/files.thumb/8/f/8f43ad38359f585_429.657bce1f3b_g-midd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95102"/>
            <a:ext cx="3261030" cy="24457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7147" y="3048225"/>
            <a:ext cx="251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Georgia" panose="02040502050405020303" pitchFamily="18" charset="0"/>
              </a:rPr>
              <a:t>Форум «Бизнесу Карелии – возможности роста»</a:t>
            </a:r>
            <a:endParaRPr lang="ru-RU" sz="1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</Template>
  <TotalTime>9490</TotalTime>
  <Words>1084</Words>
  <Application>Microsoft Office PowerPoint</Application>
  <PresentationFormat>Экран (4:3)</PresentationFormat>
  <Paragraphs>201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</vt:lpstr>
      <vt:lpstr>Воздушный поток</vt:lpstr>
      <vt:lpstr>1_Воздушный поток</vt:lpstr>
      <vt:lpstr>О работе администрации  Олонецкого национального  муниципального района   за 2016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Ольга</cp:lastModifiedBy>
  <cp:revision>474</cp:revision>
  <cp:lastPrinted>2014-02-24T10:10:16Z</cp:lastPrinted>
  <dcterms:created xsi:type="dcterms:W3CDTF">2011-11-27T18:10:34Z</dcterms:created>
  <dcterms:modified xsi:type="dcterms:W3CDTF">2016-12-28T06:41:24Z</dcterms:modified>
</cp:coreProperties>
</file>