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handoutMasterIdLst>
    <p:handoutMasterId r:id="rId49"/>
  </p:handoutMasterIdLst>
  <p:sldIdLst>
    <p:sldId id="312" r:id="rId2"/>
    <p:sldId id="415" r:id="rId3"/>
    <p:sldId id="425" r:id="rId4"/>
    <p:sldId id="438" r:id="rId5"/>
    <p:sldId id="480" r:id="rId6"/>
    <p:sldId id="440" r:id="rId7"/>
    <p:sldId id="485" r:id="rId8"/>
    <p:sldId id="457" r:id="rId9"/>
    <p:sldId id="486" r:id="rId10"/>
    <p:sldId id="481" r:id="rId11"/>
    <p:sldId id="464" r:id="rId12"/>
    <p:sldId id="461" r:id="rId13"/>
    <p:sldId id="462" r:id="rId14"/>
    <p:sldId id="453" r:id="rId15"/>
    <p:sldId id="467" r:id="rId16"/>
    <p:sldId id="487" r:id="rId17"/>
    <p:sldId id="489" r:id="rId18"/>
    <p:sldId id="465" r:id="rId19"/>
    <p:sldId id="469" r:id="rId20"/>
    <p:sldId id="463" r:id="rId21"/>
    <p:sldId id="490" r:id="rId22"/>
    <p:sldId id="483" r:id="rId23"/>
    <p:sldId id="456" r:id="rId24"/>
    <p:sldId id="494" r:id="rId25"/>
    <p:sldId id="482" r:id="rId26"/>
    <p:sldId id="460" r:id="rId27"/>
    <p:sldId id="468" r:id="rId28"/>
    <p:sldId id="470" r:id="rId29"/>
    <p:sldId id="492" r:id="rId30"/>
    <p:sldId id="493" r:id="rId31"/>
    <p:sldId id="450" r:id="rId32"/>
    <p:sldId id="471" r:id="rId33"/>
    <p:sldId id="386" r:id="rId34"/>
    <p:sldId id="353" r:id="rId35"/>
    <p:sldId id="449" r:id="rId36"/>
    <p:sldId id="472" r:id="rId37"/>
    <p:sldId id="473" r:id="rId38"/>
    <p:sldId id="495" r:id="rId39"/>
    <p:sldId id="474" r:id="rId40"/>
    <p:sldId id="475" r:id="rId41"/>
    <p:sldId id="476" r:id="rId42"/>
    <p:sldId id="477" r:id="rId43"/>
    <p:sldId id="479" r:id="rId44"/>
    <p:sldId id="447" r:id="rId45"/>
    <p:sldId id="496" r:id="rId46"/>
    <p:sldId id="318" r:id="rId4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08000"/>
    <a:srgbClr val="66FF99"/>
    <a:srgbClr val="660033"/>
    <a:srgbClr val="99FF33"/>
    <a:srgbClr val="CCFFCC"/>
    <a:srgbClr val="CCFFFF"/>
    <a:srgbClr val="E7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474" autoAdjust="0"/>
  </p:normalViewPr>
  <p:slideViewPr>
    <p:cSldViewPr>
      <p:cViewPr>
        <p:scale>
          <a:sx n="125" d="100"/>
          <a:sy n="125" d="100"/>
        </p:scale>
        <p:origin x="-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F1304EC5-A9BD-4426-8AE8-A9D28677F67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8FF9F620-636B-4C78-8D91-448967C7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 b="0"/>
            </a:lvl1pPr>
          </a:lstStyle>
          <a:p>
            <a:pPr>
              <a:defRPr/>
            </a:pPr>
            <a:fld id="{7519BFBC-A603-4F80-85BC-21F7797232BC}" type="datetimeFigureOut">
              <a:rPr lang="ru-RU"/>
              <a:pPr>
                <a:defRPr/>
              </a:pPr>
              <a:t>14.02.2018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16FEA04A-1FAA-4033-9EEA-5E945803F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78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57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99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4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02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11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4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611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268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3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11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81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144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078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14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8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994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03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9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497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53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39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93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841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11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52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78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3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4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35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7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3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757A-03C9-4BEA-800E-45B7B062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3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9F1E-E617-4A7B-A2D7-DAC75DEEA3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4752-AD6C-4F57-86AB-F990C1EDC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6B51-B100-441D-A02F-AE505A6A1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3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104D-9D4F-4E0A-AAA7-45429A03C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FD3-FE6A-49FD-8397-85F338C9A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D450-9C55-412E-826B-0C83CAFB2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C30A-9D12-4377-A1E7-614CE2096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6459-360A-4D9F-A9EB-357C30748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6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2005-9ACE-4150-8E0F-68FD019EC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D1A6-55DF-461E-A16E-B9A8B1B33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BCCC6C-9DC4-4AB3-A320-4B04A5395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p.mcx.ru/" TargetMode="External"/><Relationship Id="rId5" Type="http://schemas.openxmlformats.org/officeDocument/2006/relationships/hyperlink" Target="http://www.ruraldevelopment.ru/" TargetMode="Externa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865981" y="2564904"/>
            <a:ext cx="7412037" cy="64770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1" name="Picture 3" descr="to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1187450" y="3357563"/>
            <a:ext cx="6769100" cy="12954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85000"/>
                </a:schemeClr>
              </a:gs>
              <a:gs pos="88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635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Направления государственной поддержки крестьянских (фермерских) хозяйств в 2018 году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3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124744"/>
            <a:ext cx="8064896" cy="4464496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по </a:t>
            </a:r>
            <a:r>
              <a:rPr lang="ru-RU" sz="4200" b="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направлению</a:t>
            </a:r>
            <a:endParaRPr lang="en-US" sz="42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подотрасли</a:t>
            </a:r>
            <a:r>
              <a:rPr lang="ru-RU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растениеводства и переработки продукции растениеводства»</a:t>
            </a:r>
          </a:p>
        </p:txBody>
      </p:sp>
    </p:spTree>
    <p:extLst>
      <p:ext uri="{BB962C8B-B14F-4D97-AF65-F5344CB8AC3E}">
        <p14:creationId xmlns:p14="http://schemas.microsoft.com/office/powerpoint/2010/main" val="19644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05713" cy="2088232"/>
          </a:xfrm>
          <a:effectLst>
            <a:glow rad="1905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</a:t>
            </a:r>
            <a:r>
              <a:rPr lang="ru-RU" sz="20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закладку многолетних ягодных и (или) ягодных кустарниковых насаждений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 </a:t>
            </a:r>
            <a:r>
              <a:rPr lang="ru-RU" sz="1400" dirty="0"/>
              <a:t> на площади не менее 1 гектара при условии увеличения площадей, занятых многолетними ягодными и (или) ягодными кустарниковыми насаждениями, исходя из ставки за 1 гектар площади, вводимой в </a:t>
            </a:r>
            <a:r>
              <a:rPr lang="ru-RU" sz="1400" dirty="0" smtClean="0"/>
              <a:t>оборот (прирост в га по отношению к предыдущему году). Земля </a:t>
            </a:r>
            <a:r>
              <a:rPr lang="ru-RU" sz="1400" dirty="0"/>
              <a:t>в собственности и (или) в </a:t>
            </a:r>
            <a:r>
              <a:rPr lang="ru-RU" sz="1400" dirty="0" smtClean="0"/>
              <a:t>аренде.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167 000</a:t>
            </a:r>
            <a:r>
              <a:rPr lang="ru-RU" alt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рублей на 1 га, но не более 30% от стоимости прямых затрат (посадочный, укрывной материал, стоимость работ).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9219" name="Picture 3" descr="C:\Users\varchenya\Documents\Картинки для презентации\Naydite-mesto-v-sadu-i-dlya-mal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2116"/>
            <a:ext cx="4272443" cy="2862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archenya\Documents\Картинки для презентации\6-700x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35" y="3692116"/>
            <a:ext cx="3816714" cy="2862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556792"/>
            <a:ext cx="8229600" cy="331236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мероприятий по оказанию несвязанной поддержки </a:t>
            </a: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на проведение комплекса агротехнологических работ, повышение уровня экологической безопасности сельскохозяйственного производства, а также повышение плодородия и качества почв посевных площадей, занятых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кормовыми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сельскохозяйственными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культурами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 наличие поголовья сельскохозяйственных животных,  земля в собственности и (или) в аренде.</a:t>
            </a:r>
            <a:endParaRPr lang="ru-RU" sz="18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Ставка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(гектар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бюджет РК -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 рублей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бюджет РФ -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 рублей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5122" name="Picture 2" descr="C:\Users\varchenya\Documents\Картинки для презентации\a4e36071e78641fa323b8c329d81f7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4076253" cy="17315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5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556792"/>
            <a:ext cx="8229600" cy="381642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мероприятий по оказанию несвязанной поддержки </a:t>
            </a: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на проведение комплекса агротехнологических работ, обеспечивающих увеличение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семенного картофеля и овощей открытого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собственности и (или) в аренде.</a:t>
            </a: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(гектар): </a:t>
            </a:r>
          </a:p>
          <a:p>
            <a:pPr marL="0" indent="0" algn="just">
              <a:buNone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Семенной картофель (оригинальный и элитный):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 РК -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10 000 рублей;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РФ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60300/43500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altLang="ru-RU" sz="1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 открытого грунта: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РК -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5 000 рублей;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РФ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alt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6146" name="Picture 2" descr="C:\Users\varchenya\Documents\Картинки для презентации\семена-цветного-картофел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1656184" cy="1241589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rchenya\Documents\презентация для министра\капус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92595"/>
            <a:ext cx="1752361" cy="1290861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archenya\Documents\Картинки для презентации\морков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7298"/>
            <a:ext cx="1849847" cy="1334603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archenya\Documents\Картинки для презентации\свекл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26494"/>
            <a:ext cx="1368153" cy="1253121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772816"/>
            <a:ext cx="8229600" cy="453650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реализацию мероприятий по оказанию содействия достижению целевых показателей реализации региональных программ развития агропромышленного </a:t>
            </a:r>
            <a:r>
              <a:rPr lang="ru-RU" sz="17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endParaRPr lang="en-US" sz="17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1 гектар посевной площади, занятой кормовыми культурами на территории, отнесенной к районам Крайнего Севера и приравненным к ним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местностям.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наличие поголовья сельскохозяйственных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животных.</a:t>
            </a: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Ставка, бюджет РК (ставки РФ уточняются):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7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 посевы 2018 года (однолетние травы с подсевом многолетних трав):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1 736 </a:t>
            </a:r>
            <a:r>
              <a:rPr lang="ru-RU" alt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700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7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Посевная площадь, занятая многолетними беспокровными травами посева 2018 года и однолетними травами </a:t>
            </a:r>
            <a:r>
              <a:rPr lang="ru-RU" alt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868,5 </a:t>
            </a:r>
            <a:r>
              <a:rPr lang="ru-RU" alt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3431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556792"/>
            <a:ext cx="8229600" cy="309634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1 гектар посевной площади, занятой под сельскохозяйственными культурами, засеваемыми элитными семенами картофеля.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14 100 рублей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сельскохозяйственных культур для предоставления в 2018 году субсидии на реализацию мероприятий по оказанию содействия достижению целевых показателей реализации региональных программ развития агропромышленного комплекса сельскохозяйственным товаропроизводителям, исходя из ставки на 1 гектар посевной площади, занятой под сельскохозяйственными культурами, засеваемыми элитными семенами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 приказом Министерства сельского и рыбного хозяйства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Карелия.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51505"/>
              </p:ext>
            </p:extLst>
          </p:nvPr>
        </p:nvGraphicFramePr>
        <p:xfrm>
          <a:off x="1507331" y="5085184"/>
          <a:ext cx="6096000" cy="1112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Перечень сельскохозяйственных культур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Картофель, элита,</a:t>
                      </a:r>
                      <a:r>
                        <a:rPr lang="ru-RU" baseline="0" dirty="0" smtClean="0"/>
                        <a:t> включая супер-суперэлиту, суперэлиту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Овощные и бахчевые культуры, элита,</a:t>
                      </a:r>
                      <a:r>
                        <a:rPr lang="ru-RU" baseline="0" dirty="0" smtClean="0"/>
                        <a:t> включая суперэлиту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9552" y="1760987"/>
            <a:ext cx="8229600" cy="3312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Сандберг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Екатерина Геннадьевна</a:t>
            </a: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sanberg@mcx.karelia.ru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Фролова Ольга Юрьевна</a:t>
            </a:r>
          </a:p>
          <a:p>
            <a:pPr marL="0" indent="0"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78-29-50, </a:t>
            </a:r>
            <a:r>
              <a:rPr lang="ru-RU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310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frolova@mcx.kaerlia.ru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C:\Users\varchenya\Documents\Картинки для презентации\ин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3619"/>
            <a:ext cx="4320480" cy="19731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056784" cy="115212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Контакты специалистов Министерства по направлению «Развитие </a:t>
            </a:r>
            <a:r>
              <a:rPr lang="ru-RU" sz="2200" dirty="0" err="1"/>
              <a:t>подотрасли</a:t>
            </a:r>
            <a:r>
              <a:rPr lang="ru-RU" sz="2200" dirty="0"/>
              <a:t> растениеводства и переработки продукции растениеводства»</a:t>
            </a:r>
            <a:endParaRPr lang="ru-RU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196752"/>
            <a:ext cx="7920880" cy="4608512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2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по </a:t>
            </a:r>
            <a:r>
              <a:rPr lang="ru-RU" sz="4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направлению </a:t>
            </a:r>
            <a:r>
              <a:rPr lang="ru-RU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мелиорации земель сельскохозяйственного назначения, повышение плодородия почв»</a:t>
            </a:r>
          </a:p>
        </p:txBody>
      </p:sp>
    </p:spTree>
    <p:extLst>
      <p:ext uri="{BB962C8B-B14F-4D97-AF65-F5344CB8AC3E}">
        <p14:creationId xmlns:p14="http://schemas.microsoft.com/office/powerpoint/2010/main" val="25673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1" cy="460851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мероприятия по повышению почвенного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плодородия</a:t>
            </a:r>
            <a:endParaRPr lang="en-US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условии приобретения минеральных удобрений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Ставки: </a:t>
            </a: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 сохранении удобренной площади на уровне 2017 года: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40 %*,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 увеличении удобренной площади к уровню 2017 года на 10%: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50 %*,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увеличении удобренной площади к уровню 2017 года на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60 %*,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*от стоимости минеральных удобрений (ОСН, без НДС)</a:t>
            </a:r>
            <a:endParaRPr lang="ru-RU" alt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приобретения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использовании известковых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 в 2018 году.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80 %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известковых материалов</a:t>
            </a:r>
            <a:endParaRPr lang="ru-RU" altLang="ru-RU" sz="1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вовлечении в оборот неиспользуемых земель сельскохозяйственного назначения.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35 000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гектар), но не более 50 процентов от стоимости прямых затрат.</a:t>
            </a:r>
            <a:endParaRPr lang="ru-RU" alt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8230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268413"/>
            <a:ext cx="8229600" cy="3528739"/>
          </a:xfrm>
          <a:effectLst>
            <a:glow rad="1905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возмещение части затрат на разработку проектно-сметной документации на реконструкцию мелиоративных систем общего и индивидуального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 (собственности и (или) аренде)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Ставки: </a:t>
            </a: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Бюджет Республики Карелия: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90 %</a:t>
            </a: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работ.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возмещение части затрат на разработку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документации на культуртехнические мероприятия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Ставки: </a:t>
            </a:r>
          </a:p>
          <a:p>
            <a:pPr marL="0" indent="0" algn="just">
              <a:buNone/>
            </a:pP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Бюджет Республики Карелия: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</a:t>
            </a: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работ.</a:t>
            </a:r>
            <a:endParaRPr lang="ru-RU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52226" name="Picture 2" descr="C:\Users\varchenya\Documents\Картинки для презентации\stroitelnaya-expertiza-ros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00638"/>
            <a:ext cx="1819275" cy="10906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Users\varchenya\Documents\Картинки для презентации\ПС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7" y="4723321"/>
            <a:ext cx="1845246" cy="1845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varchenya\Documents\Картинки для презентации\мел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68" y="4740260"/>
            <a:ext cx="2498725" cy="1874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varchenya\Documents\Картинки для презентации\сай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3" y="1504302"/>
            <a:ext cx="7558064" cy="51059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556792"/>
            <a:ext cx="8229600" cy="2880320"/>
          </a:xfrm>
          <a:effectLst>
            <a:glow rad="1905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гидромелиоративных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мелиоративных систем общего и индивидуального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наличие ПСД, земля в собственности и (или) в аренде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(бюджет РК), ставки бюджета РФ 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уточняются: </a:t>
            </a:r>
          </a:p>
          <a:p>
            <a:pPr marL="0" indent="0" algn="just"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22,1 %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прямых затрат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культуртехнических мероприятий (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– наличие проектной документации, земля в собственности и (или) 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(бюджет РК), ставки бюджета РФ 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уточняются: </a:t>
            </a:r>
          </a:p>
          <a:p>
            <a:pPr marL="0" indent="0" algn="just"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22,1 %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прямых затрат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7170" name="Picture 2" descr="C:\Users\varchenya\Documents\Картинки для презентации\1e08e00b075139318e114ed8deb6b5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1972"/>
            <a:ext cx="2653971" cy="21231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archenya\Documents\Картинки для презентации\Корчевка-300x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36" y="4521971"/>
            <a:ext cx="3062274" cy="21231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1731637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Сандберг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Екатерина Геннадьевна</a:t>
            </a: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sanberg@mcx.karelia.ru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varchenya\Documents\Картинки для презентации\ин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4320480" cy="19731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260648"/>
            <a:ext cx="7056784" cy="151216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Контакты специалистов Министерства по направлению «Развитие мелиорации земель сельскохозяйственного назначения, повышение плодородия почв»</a:t>
            </a:r>
            <a:endParaRPr lang="ru-RU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484784"/>
            <a:ext cx="7416824" cy="3816424"/>
          </a:xfrm>
          <a:prstGeom prst="roundRect">
            <a:avLst/>
          </a:prstGeom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2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по направлению </a:t>
            </a:r>
          </a:p>
          <a:p>
            <a:pPr marL="0" indent="0" algn="ctr">
              <a:buNone/>
            </a:pPr>
            <a:r>
              <a:rPr lang="ru-RU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«Управление рисками»</a:t>
            </a:r>
          </a:p>
        </p:txBody>
      </p:sp>
    </p:spTree>
    <p:extLst>
      <p:ext uri="{BB962C8B-B14F-4D97-AF65-F5344CB8AC3E}">
        <p14:creationId xmlns:p14="http://schemas.microsoft.com/office/powerpoint/2010/main" val="32984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844824"/>
            <a:ext cx="8229600" cy="432048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мероприятий по оказанию содействия достижению целевых показателей реализации региональных программ развития агропромышленного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endParaRPr lang="en-US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сельскохозяйственных товаропроизводителей на уплату страховых премий, начисленных по договорам сельскохозяйственного страхования на случай утраты (гибели) сельскохозяйственных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  <a:r>
              <a:rPr lang="ru-RU" alt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суммы страховых премий (бюджет РК), ставки бюджета РФ уточняются.</a:t>
            </a:r>
          </a:p>
          <a:p>
            <a:pPr marL="0" indent="0" algn="just">
              <a:buNone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сельскохозяйственных товаропроизводителей на уплату страховых премий, начисленных по договорам сельскохозяйственного страхования при страховании рисков утраты (гибели) урожая сельскохозяйственной культуры, посадок многолетних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насаждений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  <a:r>
              <a:rPr lang="ru-RU" alt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3 %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суммы страховых 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премий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 РК), ставки бюджета РФ уточняются.</a:t>
            </a:r>
            <a:endParaRPr lang="ru-RU" alt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42454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1216" y="2204864"/>
            <a:ext cx="8229600" cy="1731637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Хвалько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Ольга Владимировна</a:t>
            </a: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-48-66,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hvalko@mcx.karelia.ru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varchenya\Documents\Картинки для презентации\ин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4320480" cy="19731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260648"/>
            <a:ext cx="7056784" cy="100811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Контакты специалистов Министерства по направлению «Управление </a:t>
            </a:r>
            <a:r>
              <a:rPr lang="ru-RU" sz="2400" dirty="0" smtClean="0"/>
              <a:t>рисками»</a:t>
            </a:r>
            <a:endParaRPr lang="ru-RU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124744"/>
            <a:ext cx="6552728" cy="4824536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2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по направлению </a:t>
            </a:r>
          </a:p>
          <a:p>
            <a:pPr marL="0" indent="0" algn="ctr">
              <a:buNone/>
            </a:pPr>
            <a:r>
              <a:rPr lang="ru-RU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«Техническое обновление и модернизация производства»</a:t>
            </a:r>
          </a:p>
        </p:txBody>
      </p:sp>
    </p:spTree>
    <p:extLst>
      <p:ext uri="{BB962C8B-B14F-4D97-AF65-F5344CB8AC3E}">
        <p14:creationId xmlns:p14="http://schemas.microsoft.com/office/powerpoint/2010/main" val="252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567749"/>
            <a:ext cx="8229600" cy="3013379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мероприятия по содействию ускорению технического обновления и модернизации производства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Ставки, бюджет РК: </a:t>
            </a:r>
          </a:p>
          <a:p>
            <a:pPr marL="0" indent="0" algn="just"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30 %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новой техники (без НДС и транспортных расходов).</a:t>
            </a:r>
          </a:p>
          <a:p>
            <a:pPr marL="0" indent="0" algn="just">
              <a:buNone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техники утвержден приказом МСРХ РК от 19 января 2018 года № 11 «Об утверждении перечня техники, машин и оборудования, в том числе сельскохозяйственной техники, специализированного автотранспорта и технологического оборудования, подлежащих субсидированию в рамках мероприятия по содействию ускорения технического обновления и модернизации производства».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51202" name="Picture 2" descr="C:\Users\varchenya\Documents\Картинки для инвестпроектов\природный газ\Gruzovik-bortovoy-GAZ-3309-1024x4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5020238"/>
            <a:ext cx="3240360" cy="1575878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C:\Users\varchenya\Documents\Картинки для презентации\тра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8314"/>
            <a:ext cx="2183997" cy="1774180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567748"/>
            <a:ext cx="8229600" cy="3445427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компенсацию части первоначального взноса по приобретению предметов лизинга сельскохозяйственной техники, специализированного автотранспорта и технологического оборудования</a:t>
            </a: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Ставки, бюджет РК: </a:t>
            </a:r>
          </a:p>
          <a:p>
            <a:pPr marL="0" indent="0" algn="just">
              <a:buNone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Первоначальный взнос по договору лизинга, но не более 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(без НДС и транспортных расходов).</a:t>
            </a:r>
          </a:p>
          <a:p>
            <a:pPr marL="0" indent="0" algn="just">
              <a:buNone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техники утвержден приказом МСРХ РК от 19 января 2018 года № 11 «Об утверждении перечня техники, машин и оборудования, в том числе сельскохозяйственной техники, специализированного автотранспорта и технологического оборудования, подлежащих субсидированию в рамках мероприятия по содействию ускорения технического обновления и модернизации производства».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году</a:t>
            </a:r>
            <a:endParaRPr lang="ru-RU" sz="2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varchenya\Documents\Картинки для инвестпроектов\природный газ\kombain-e-2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27639"/>
            <a:ext cx="2032271" cy="1523680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archenya\Documents\Картинки для презентации\b86b252f-509f-4bc8-9b2a-4fd3209fa53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2417445" cy="1859573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412776"/>
            <a:ext cx="8229600" cy="302433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реализацию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в агропромышленном комплексе</a:t>
            </a:r>
            <a:endParaRPr lang="en-US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  <a:r>
              <a:rPr lang="ru-RU" alt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(до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прямых понесенных затрат на создание, реконструкцию и (или) модернизацию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объектов, работы на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начаты не ранее чем за 2 года, предшествующих году предоставления субсидии, и будут завершены не позднее 31 декабря года, следующего за годом предоставления субсидии</a:t>
            </a:r>
            <a:r>
              <a:rPr lang="ru-RU" alt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ru-RU" sz="1600" dirty="0"/>
              <a:t>животноводческих комплексов молочного направления (молочных ферм) с поголовьем не менее 20 коров или 60 коз;</a:t>
            </a:r>
          </a:p>
          <a:p>
            <a:r>
              <a:rPr lang="ru-RU" sz="1600" dirty="0"/>
              <a:t>рыбоводных селекционно-племенных хозяйств;</a:t>
            </a:r>
          </a:p>
          <a:p>
            <a:r>
              <a:rPr lang="ru-RU" sz="1600" dirty="0"/>
              <a:t>специализированных линий для производства рыбных кормов;</a:t>
            </a:r>
          </a:p>
          <a:p>
            <a:r>
              <a:rPr lang="ru-RU" sz="1600" dirty="0"/>
              <a:t>овощехранилищ (картофелехранилищ). </a:t>
            </a:r>
          </a:p>
          <a:p>
            <a:pPr marL="0" indent="0" algn="just">
              <a:buNone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11266" name="Picture 2" descr="C:\Users\varchenya\Documents\Картинки для презентации\cf6351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4815773" cy="1850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sx="104000" sy="104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archenya\Documents\Картинки для презентации\d3d3LmFsdGFncm8yMi5ydS9waWMvaW1hZ2UvMTAxMS9pbWdfMjA5My5qcGc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3563671" cy="1850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sx="104000" sy="104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601216" y="2204864"/>
            <a:ext cx="8229600" cy="173163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Левоев Андрей Юрьевич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42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levoev@mcx.karelia.ru</a:t>
            </a:r>
            <a:endParaRPr lang="ru-RU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C:\Users\varchenya\Documents\Картинки для презентации\ин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4320480" cy="19731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056784" cy="122413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Контакты специалистов Министерства по направлению «Техническое обновление и модернизация производства»</a:t>
            </a:r>
            <a:endParaRPr lang="ru-RU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varchenya\Documents\Картинки для презентации\нормати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014538"/>
            <a:ext cx="4762500" cy="3190875"/>
          </a:xfrm>
          <a:prstGeom prst="rect">
            <a:avLst/>
          </a:prstGeom>
          <a:noFill/>
          <a:effectLst/>
          <a:scene3d>
            <a:camera prst="orthographicFront"/>
            <a:lightRig rig="morning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40962" y="1484784"/>
            <a:ext cx="8229600" cy="5040560"/>
          </a:xfrm>
          <a:solidFill>
            <a:schemeClr val="accent1">
              <a:lumMod val="20000"/>
              <a:lumOff val="80000"/>
              <a:alpha val="81000"/>
            </a:schemeClr>
          </a:soli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lg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Республики Карелия «Развитие агропромышленного комплекса и охотничьего хозяйства Республики Карелия на 2013-2020 годы»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Республики Карелия от 8 февраля 2017 года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50-П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предоставления из бюджета Республики Карелия субсидий на поддержку агропромышленного комплекса Республики Карелия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МСХ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РК от 16.01.2018 г. №9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утверждении ставок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размера) субсидий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источником финансового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обеспечения которых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являются средства бюджета Республики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Карелия»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980728"/>
            <a:ext cx="7344816" cy="5400600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3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поддержка </a:t>
            </a:r>
            <a:r>
              <a:rPr lang="ru-RU" sz="3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начинающих фермеров</a:t>
            </a:r>
            <a:r>
              <a:rPr lang="ru-RU" sz="38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семейных животноводческих ферм</a:t>
            </a:r>
            <a:r>
              <a:rPr lang="ru-RU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сельскохозяйственных потребительских кооперативов на развитие материально-технической базы</a:t>
            </a:r>
            <a:endParaRPr lang="ru-RU" sz="3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Grp="1" noChangeArrowheads="1"/>
          </p:cNvSpPr>
          <p:nvPr/>
        </p:nvSpPr>
        <p:spPr>
          <a:xfrm>
            <a:off x="514111875" y="299899388"/>
            <a:ext cx="2147483647" cy="1141634750"/>
          </a:xfrm>
          <a:prstGeom prst="roundRect">
            <a:avLst>
              <a:gd name="adj" fmla="val 16667"/>
            </a:avLst>
          </a:prstGeom>
          <a:solidFill>
            <a:srgbClr val="E55427"/>
          </a:solidFill>
        </p:spPr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РАСХОДЫ, РАЗРЕШАЕМЫЕ ЗА СЧЕТ ГРАНТА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66899" y="1556792"/>
            <a:ext cx="7776864" cy="14465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году победителями конкурсного отбора стали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из 27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начинающих фермеров, подавших заявки на участие (2 отбора) на общую сумму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24 019,8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2012-2017 г.г.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грантовая поддержка в Республике Карелия оказана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начинающим фермерам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82142"/>
              </p:ext>
            </p:extLst>
          </p:nvPr>
        </p:nvGraphicFramePr>
        <p:xfrm>
          <a:off x="1043608" y="3264224"/>
          <a:ext cx="3905101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8877"/>
                <a:gridCol w="2016224"/>
              </a:tblGrid>
              <a:tr h="4842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Муниципальный</a:t>
                      </a:r>
                      <a:r>
                        <a:rPr lang="ru-RU" sz="1600" baseline="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начинающих фермеров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Олонецкий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Пряжинский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Прионежский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Сортавальский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Питкярантский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Суоярвский*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Медвежьегорский*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Лахденпохский*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169361" y="3284984"/>
            <a:ext cx="324036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*гранты получены в 2017</a:t>
            </a:r>
            <a:endParaRPr lang="ru-RU" dirty="0"/>
          </a:p>
        </p:txBody>
      </p:sp>
      <p:pic>
        <p:nvPicPr>
          <p:cNvPr id="11" name="Picture 5" descr="C:\Users\varchenya\Documents\Картинки для презентации\обучение ферме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97" y="4389964"/>
            <a:ext cx="2592288" cy="2160546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50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Управление сельского хозяйства\Отдел инвестиций\Данные отдела\Варченя С.А\2016\Фото фермеров - архив\Фото фермеры 2015\Романов К.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60" y="1328337"/>
            <a:ext cx="4168579" cy="2433332"/>
          </a:xfrm>
          <a:prstGeom prst="rect">
            <a:avLst/>
          </a:prstGeom>
          <a:noFill/>
          <a:ln w="63500" cmpd="sng">
            <a:solidFill>
              <a:srgbClr val="FFFF00">
                <a:alpha val="70000"/>
              </a:srgb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  <p:pic>
        <p:nvPicPr>
          <p:cNvPr id="1027" name="Picture 3" descr="Z:\Управление сельского хозяйства\Отдел инвестиций\Данные отдела\Варченя С.А\2017\Фермеры 01.01\Капанадзе Х.А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52" y="3308289"/>
            <a:ext cx="2664296" cy="3330370"/>
          </a:xfrm>
          <a:prstGeom prst="rect">
            <a:avLst/>
          </a:prstGeom>
          <a:noFill/>
          <a:ln w="63500" cmpd="sng">
            <a:solidFill>
              <a:srgbClr val="FFFF00">
                <a:alpha val="70000"/>
              </a:srgb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едотова 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911600" cy="2978150"/>
          </a:xfrm>
          <a:prstGeom prst="rect">
            <a:avLst/>
          </a:prstGeom>
          <a:noFill/>
          <a:ln w="63500">
            <a:solidFill>
              <a:srgbClr val="FFFF00">
                <a:alpha val="70000"/>
              </a:srgbClr>
            </a:solidFill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Управление сельского хозяйства\Отдел инвестиций\Данные отдела\Варченя С.А\2017\Фермеры 01.07\Корнилов А.Н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7869"/>
            <a:ext cx="2860799" cy="2663677"/>
          </a:xfrm>
          <a:prstGeom prst="rect">
            <a:avLst/>
          </a:prstGeom>
          <a:noFill/>
          <a:ln w="63500" cmpd="sng">
            <a:solidFill>
              <a:srgbClr val="FFFF00">
                <a:alpha val="70000"/>
              </a:srgb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file-srv.mcx.local\диски министерства\Управление сельского хозяйства\Отдел инвестиций\Данные отдела\Варченя С.А\2017\Рогачева Е.А\овц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878262" cy="2586038"/>
          </a:xfrm>
          <a:prstGeom prst="rect">
            <a:avLst/>
          </a:prstGeom>
          <a:noFill/>
          <a:ln w="63500" cmpd="sng">
            <a:solidFill>
              <a:srgbClr val="FF0000">
                <a:alpha val="70000"/>
              </a:srgbClr>
            </a:solidFill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Users\varchenya\Documents\Картинки для презентации\нормати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4762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40531" y="1676115"/>
            <a:ext cx="8229600" cy="4680520"/>
          </a:xfrm>
          <a:solidFill>
            <a:schemeClr val="accent1">
              <a:lumMod val="20000"/>
              <a:lumOff val="80000"/>
              <a:alpha val="81000"/>
            </a:schemeClr>
          </a:soli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lg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Правительства Республики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Карелия от 11 апреля 2017 г. №120-П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предоставления из бюджета Республики Карелия субсидии на реализацию мероприятий по оказанию содействия достижению целевых показателей реализации региональных программ развития агропромышленного комплекса, в том числе источником финансового обеспечения которых являются средства федерального бюджета, на поддержку начинающих фермеров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сельского и рыбного хозяйства Республики Карелия от 14 апреля №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120-П 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отбора начинающих фермеров для предоставления из бюджета Республики Карелия субсидии на оказание содействия достижению целевых показателей региональных программ развития агропромышленного комплекса, в том числе источником финансового обеспечения которых являются средства федерального бюджета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убсидия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реализацию мероприятий по оказанию содействия достижению целевых показателей реализации региональных программ развития агропромышленного комплекса, в том числе источником финансового обеспечения которых являются средства федерального бюджета, на поддержку начинающих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фермеров</a:t>
            </a:r>
          </a:p>
          <a:p>
            <a:pPr marL="0" indent="0" algn="just">
              <a:buFont typeface="Arial" charset="0"/>
              <a:buNone/>
              <a:defRPr/>
            </a:pP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в 2018 году: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тыс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федеральный </a:t>
            </a: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бюджет;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4826,6 </a:t>
            </a:r>
            <a:r>
              <a:rPr lang="ru-RU" alt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бюджет Республики </a:t>
            </a: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бюджетных средств: </a:t>
            </a:r>
            <a:r>
              <a:rPr lang="ru-RU" alt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14 826,6 тыс. рублей. </a:t>
            </a:r>
            <a:endParaRPr lang="ru-RU" alt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начала конкурсного отбора: </a:t>
            </a:r>
            <a:r>
              <a:rPr lang="en-US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квартал 2018 года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(информация о начале приема документов будет размещена на официальном сайте Министерства: </a:t>
            </a:r>
            <a:r>
              <a:rPr lang="en-US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r>
              <a:rPr lang="ru-RU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39738" y="1412875"/>
            <a:ext cx="8229600" cy="3916363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3,0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рублей: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крупного рогатого скота мясного или молочного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направлений;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разведение овец;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коз;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разведение лошадей;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разведение кроликов;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птицы (только домашние виды птиц для производства мяса, яиц, пуха);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пчеловодство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растениеводство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(за исключением семенного картофелеводства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C:\Users\varchenya\Documents\Картинки для презентации\ов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5283374"/>
            <a:ext cx="1392560" cy="1574626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3" descr="C:\Users\varchenya\Documents\Картинки для презентации\картофель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41950"/>
            <a:ext cx="2009775" cy="125730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varchenya\Documents\Картинки для презентации\клубни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62575"/>
            <a:ext cx="1839912" cy="141605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C:\Users\varchenya\Documents\Картинки для презентации\коров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62575"/>
            <a:ext cx="2347912" cy="141605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Государственная поддержка начинающих фермеров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809" y="5445224"/>
            <a:ext cx="757573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</a:rPr>
              <a:t>Глава К(Ф)Х может получить грант </a:t>
            </a:r>
            <a:r>
              <a:rPr lang="ru-RU" sz="1800" b="0" dirty="0">
                <a:solidFill>
                  <a:schemeClr val="tx1"/>
                </a:solidFill>
              </a:rPr>
              <a:t>до </a:t>
            </a:r>
            <a:r>
              <a:rPr lang="ru-RU" sz="1800" dirty="0" smtClean="0"/>
              <a:t>3 </a:t>
            </a:r>
            <a:r>
              <a:rPr lang="ru-RU" sz="1800" dirty="0"/>
              <a:t>млн </a:t>
            </a:r>
            <a:r>
              <a:rPr lang="ru-RU" sz="1800" dirty="0" smtClean="0"/>
              <a:t>рублей</a:t>
            </a:r>
            <a:r>
              <a:rPr lang="en-US" sz="1800" dirty="0" smtClean="0"/>
              <a:t>*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на </a:t>
            </a:r>
            <a:r>
              <a:rPr lang="ru-RU" sz="1800" b="0" dirty="0" smtClean="0">
                <a:solidFill>
                  <a:schemeClr val="tx1"/>
                </a:solidFill>
              </a:rPr>
              <a:t>создание и развитие крестьянского (фермерского) хозяйства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7544" y="1700808"/>
            <a:ext cx="3600400" cy="24482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Имеет: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Бизнес-план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направлению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План расходов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форме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менее 10% собственных средств от суммы планируемых расходов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Сельскохозяйственное образование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Или трудовой стаж в сельском хозяйстве не менее 3 лет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Или опыт ведения личного подсобного хозяйства не менее 3 лет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90952" y="1766069"/>
            <a:ext cx="3913496" cy="2317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ru-RU" sz="1000" b="0" dirty="0" smtClean="0">
                <a:latin typeface="Calibri" pitchFamily="34" charset="0"/>
                <a:cs typeface="Arial" pitchFamily="34" charset="0"/>
              </a:rPr>
              <a:t>Отсутствует просроченная задолженность по налогам, сборам и иным обязательным платежам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получал грантов, субсидий и выплат: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создание и развитие крестьянского (фермерского) хозяйства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развитие семейных животноводческих ферм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содействие самозанятости безработных граждан (до регистрации КФХ)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организацию начального этапа предпринимательской деятельности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был в течение последних 3 лет: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Индивидуальным предпринимателем (или деятельность ≤ 6 месяцев)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Учредителем/участником коммерческой организации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k340297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00" y="1297583"/>
            <a:ext cx="401637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Безымян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4366"/>
            <a:ext cx="400050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4365104"/>
            <a:ext cx="18002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От даты регистрации ≤ 24 месяца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4365104"/>
            <a:ext cx="2376264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Является микропредприятием (≤ 15 наемных работников)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4365104"/>
            <a:ext cx="182926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Единственное место трудоустройства фермера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2280" y="4365104"/>
            <a:ext cx="1656184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Зарегистрировано на сельской территории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709" y="6430023"/>
            <a:ext cx="8280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 на разведение КРС. Остальные направления ≤ </a:t>
            </a:r>
            <a:r>
              <a:rPr lang="ru-RU" sz="800" dirty="0" smtClean="0"/>
              <a:t>1,5 </a:t>
            </a:r>
            <a:r>
              <a:rPr lang="ru-RU" sz="8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936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938" y="2066795"/>
            <a:ext cx="3898030" cy="2658349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Приобрести: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Сельскохозяйственных животных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Сельхозтехнику, инвентарь, грузовое авто, оборудование для переработки с/х продукции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Земельные участки и здания</a:t>
            </a:r>
          </a:p>
          <a:p>
            <a:r>
              <a:rPr lang="ru-RU" sz="1200" dirty="0"/>
              <a:t>Построить/реконструировать/модернизировать: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Склады, помещения, сооружения для с/х деятельности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Дороги, подъезды, инженерные сети и подключение к ним</a:t>
            </a:r>
          </a:p>
          <a:p>
            <a:r>
              <a:rPr lang="ru-RU" sz="1200" dirty="0"/>
              <a:t>Разработать: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ПСД на строительство, реконструкцию или модернизацию помещений, дорог, инженерных сетей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5910" y="1340768"/>
            <a:ext cx="1143000" cy="557474"/>
          </a:xfrm>
          <a:prstGeom prst="flowChartTermina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29332" y="2053100"/>
            <a:ext cx="4104456" cy="245602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Использовать грант за 18 месяцев со дня поступления средств на счет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Оплачивать собственными средствами не менее 10% от каждого наименования статьи расходов согласно плану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Создать не менее 1 нового постоянного рабочего места на каждый 1 млн. рублей гранта и сохранять их в течение 5 лет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Использовать имущество, приобретенное за счет средств гранта только на развитие хозяйства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Работать в хозяйстве не менее 5 лет после получения гранта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Проживать по месту нахождения хозяйства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957499" y="1340768"/>
            <a:ext cx="1143000" cy="571499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обязан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701339" y="4725144"/>
            <a:ext cx="3960441" cy="1879271"/>
          </a:xfrm>
          <a:prstGeom prst="snip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Республики Карелия от 11 апреля 2017 года № 120-П</a:t>
            </a:r>
            <a:endParaRPr lang="ru-RU" sz="2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tra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2459"/>
            <a:ext cx="2664296" cy="1693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Государственная поддержка начинающих фермеров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3312269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рублей: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крупного рогатого скота мясного или молочного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направлений;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21,6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овец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коз;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разведение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лошадей;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кроликов;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птицы (только домашние виды птиц для производства мяса, яиц,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пуха.</a:t>
            </a:r>
            <a:endParaRPr lang="ru-RU" alt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C:\Users\varchenya\Documents\Картинки для презентации\ов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5278770"/>
            <a:ext cx="1392560" cy="1574626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C:\Users\varchenya\Documents\Картинки для презентации\коро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78770"/>
            <a:ext cx="2347912" cy="141605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Государственная поддержка семейных животноводческих ферм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varchenya\Documents\Картинки для презентации\курица и пету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3148"/>
            <a:ext cx="1549006" cy="974899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rchenya\Documents\Картинки для презентации\rabbit_PNG379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44" y="5491506"/>
            <a:ext cx="1131537" cy="974899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Государственная поддержка семейных животноводческих ферм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738" y="5589240"/>
            <a:ext cx="757573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</a:rPr>
              <a:t>Глава К(Ф)Х может получить грант </a:t>
            </a:r>
            <a:r>
              <a:rPr lang="ru-RU" sz="1800" b="0" dirty="0">
                <a:solidFill>
                  <a:schemeClr val="tx1"/>
                </a:solidFill>
              </a:rPr>
              <a:t>до </a:t>
            </a:r>
            <a:r>
              <a:rPr lang="ru-RU" sz="1800" dirty="0" smtClean="0"/>
              <a:t>30 </a:t>
            </a:r>
            <a:r>
              <a:rPr lang="ru-RU" sz="1800" dirty="0"/>
              <a:t>млн </a:t>
            </a:r>
            <a:r>
              <a:rPr lang="ru-RU" sz="1800" dirty="0" smtClean="0"/>
              <a:t>рублей*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на </a:t>
            </a:r>
            <a:r>
              <a:rPr lang="ru-RU" sz="1800" b="0" dirty="0" smtClean="0">
                <a:solidFill>
                  <a:schemeClr val="tx1"/>
                </a:solidFill>
              </a:rPr>
              <a:t>развитие семейной животноводческой фермы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7544" y="1700808"/>
            <a:ext cx="3600400" cy="17281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300" dirty="0"/>
              <a:t>Имеет: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0" dirty="0"/>
              <a:t>Бизнес-план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0" dirty="0"/>
              <a:t>План расходов </a:t>
            </a:r>
            <a:r>
              <a:rPr lang="ru-RU" sz="1300" b="0" u="sng" dirty="0"/>
              <a:t>по форме</a:t>
            </a:r>
            <a:endParaRPr lang="ru-RU" sz="13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0" dirty="0"/>
              <a:t>Не менее 40% от суммы планируемых расходов на своем счете, где:</a:t>
            </a:r>
          </a:p>
          <a:p>
            <a:r>
              <a:rPr lang="en-US" sz="1300" b="0" dirty="0" smtClean="0"/>
              <a:t>         </a:t>
            </a:r>
            <a:r>
              <a:rPr lang="ru-RU" sz="1300" b="0" dirty="0" smtClean="0"/>
              <a:t>10</a:t>
            </a:r>
            <a:r>
              <a:rPr lang="ru-RU" sz="1300" b="0" dirty="0"/>
              <a:t>% - собственные средства</a:t>
            </a:r>
          </a:p>
          <a:p>
            <a:r>
              <a:rPr lang="en-US" sz="1300" b="0" dirty="0" smtClean="0"/>
              <a:t>         </a:t>
            </a:r>
            <a:r>
              <a:rPr lang="ru-RU" sz="1300" b="0" dirty="0" smtClean="0"/>
              <a:t>30</a:t>
            </a:r>
            <a:r>
              <a:rPr lang="ru-RU" sz="1300" b="0" dirty="0"/>
              <a:t>% - кредитные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90952" y="1700809"/>
            <a:ext cx="3913496" cy="17281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/>
              <a:t>Не получал грантов, субсидий и выплат: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/>
              <a:t>На создание и развитие крестьянского (фермерского) хозяйства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/>
              <a:t>На развитие семейных животноводческих ферм</a:t>
            </a:r>
          </a:p>
        </p:txBody>
      </p:sp>
      <p:pic>
        <p:nvPicPr>
          <p:cNvPr id="2056" name="Picture 8" descr="k340297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99" y="1284365"/>
            <a:ext cx="401637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Безымян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4366"/>
            <a:ext cx="400050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3573016"/>
            <a:ext cx="1368152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≥ 2 члена КФХ</a:t>
            </a:r>
            <a:r>
              <a:rPr lang="ru-RU" sz="1400" b="0" dirty="0"/>
              <a:t>, связанных </a:t>
            </a:r>
            <a:r>
              <a:rPr lang="ru-RU" sz="1400" b="0" dirty="0" smtClean="0"/>
              <a:t>родством</a:t>
            </a:r>
            <a:endParaRPr lang="ru-RU" sz="14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5976" y="3573016"/>
            <a:ext cx="144016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Действует ≥ 24 мес.</a:t>
            </a:r>
            <a:r>
              <a:rPr lang="ru-RU" sz="1400" b="0" dirty="0"/>
              <a:t> с даты регистрации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7625" y="3573016"/>
            <a:ext cx="194421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Регистрация на сельской местности</a:t>
            </a:r>
            <a:r>
              <a:rPr lang="ru-RU" sz="1400" b="0" dirty="0"/>
              <a:t> в Республике Карелия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3573016"/>
            <a:ext cx="1872207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Является микропредприятием</a:t>
            </a:r>
            <a:r>
              <a:rPr lang="ru-RU" sz="1400" b="0" dirty="0"/>
              <a:t> (≤ 15 наемных работников)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578010"/>
            <a:ext cx="252028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Намерено создать собственную или совместную кормовую </a:t>
            </a:r>
            <a:r>
              <a:rPr lang="ru-RU" sz="1400" b="0" dirty="0" smtClean="0"/>
              <a:t>базу</a:t>
            </a:r>
            <a:endParaRPr lang="ru-RU" sz="14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15628" y="4578010"/>
            <a:ext cx="267546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Заключены договоры (предварительные договоры) на приобретение кормов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36297" y="3573016"/>
            <a:ext cx="1728191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Одна семейная ферма по одному направлению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1081" y="4580435"/>
            <a:ext cx="230425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Если нет собственной переработки – </a:t>
            </a:r>
            <a:r>
              <a:rPr lang="ru-RU" sz="1400" dirty="0"/>
              <a:t>не более 300 голов маточного стада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6537745"/>
            <a:ext cx="8280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 на разведение КРС. Остальные направления ≤ 21,6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863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12" grpId="0" animBg="1"/>
      <p:bldP spid="13" grpId="0" animBg="1"/>
      <p:bldP spid="14" grpId="0" animBg="1"/>
      <p:bldP spid="1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Объект 2"/>
          <p:cNvSpPr>
            <a:spLocks noGrp="1"/>
          </p:cNvSpPr>
          <p:nvPr>
            <p:ph idx="4294967295"/>
          </p:nvPr>
        </p:nvSpPr>
        <p:spPr>
          <a:xfrm>
            <a:off x="440531" y="1556792"/>
            <a:ext cx="8229600" cy="496842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altLang="ru-RU" sz="2000" dirty="0" smtClean="0">
                <a:latin typeface="Arial" charset="0"/>
              </a:rPr>
              <a:t>      </a:t>
            </a:r>
            <a:r>
              <a:rPr lang="ru-RU" alt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Цели </a:t>
            </a:r>
            <a:r>
              <a:rPr lang="ru-RU" alt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предоставления субсидий: </a:t>
            </a:r>
            <a:r>
              <a:rPr lang="ru-RU" alt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увеличение объемов </a:t>
            </a:r>
            <a:r>
              <a:rPr lang="ru-RU" alt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производства основного вида </a:t>
            </a:r>
            <a:r>
              <a:rPr lang="ru-RU" alt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продукции </a:t>
            </a:r>
            <a:r>
              <a:rPr lang="ru-RU" alt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</a:t>
            </a:r>
            <a:r>
              <a:rPr lang="ru-RU" alt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поголовья сельскохозяйственных животных.</a:t>
            </a:r>
            <a:endParaRPr lang="ru-RU" alt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altLang="ru-RU" sz="2200" b="1" dirty="0" smtClean="0">
                <a:latin typeface="Arial" charset="0"/>
              </a:rPr>
              <a:t>     Субсидии предоставляются при условии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charset="0"/>
              </a:rPr>
              <a:t>отсутствия</a:t>
            </a:r>
            <a:r>
              <a:rPr lang="ru-RU" altLang="ru-RU" sz="2200" b="1" dirty="0" smtClean="0">
                <a:latin typeface="Arial" charset="0"/>
              </a:rPr>
              <a:t>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charset="0"/>
              </a:rPr>
              <a:t>неисполненной</a:t>
            </a:r>
            <a:r>
              <a:rPr lang="ru-RU" altLang="ru-RU" sz="2200" b="1" dirty="0" smtClean="0">
                <a:latin typeface="Arial" charset="0"/>
              </a:rPr>
              <a:t>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charset="0"/>
              </a:rPr>
              <a:t>обязанности по уплате налогов и сборов</a:t>
            </a:r>
            <a:r>
              <a:rPr lang="ru-RU" altLang="ru-RU" sz="2200" b="1" dirty="0" smtClean="0">
                <a:latin typeface="Arial" charset="0"/>
              </a:rPr>
              <a:t> по состоянию на дату обращения и на 1-ое число месяца, предшествующего месяцу заключения соглашения.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200" dirty="0" smtClean="0">
                <a:latin typeface="Arial" charset="0"/>
              </a:rPr>
              <a:t>     Если заявитель самостоятельно не предоставит документы о регистрации  (свидетельство и выписка из ЕГРПО) и документы, подтверждающие отсутствие задолженности по налогам, то Министерство запрашивает их в порядке межведомственного взаимодействия.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Остальные документы – в зависимости от вида субсидии.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938" y="2066795"/>
            <a:ext cx="3898030" cy="24423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Приобрести: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Комплектацию для семейных животноводческих ферм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Оборудование и технику по переработке животноводческой продукции (+ монтаж)</a:t>
            </a:r>
          </a:p>
          <a:p>
            <a:pPr lvl="0"/>
            <a:r>
              <a:rPr lang="ru-RU" sz="1200" b="0" dirty="0"/>
              <a:t>Сельскохозяйственных животных</a:t>
            </a:r>
          </a:p>
          <a:p>
            <a:r>
              <a:rPr lang="ru-RU" sz="1200" dirty="0"/>
              <a:t>Построить/реконструировать/модернизировать: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Семейную животноводческую ферму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Перерабатывающее производство</a:t>
            </a:r>
          </a:p>
          <a:p>
            <a:r>
              <a:rPr lang="ru-RU" sz="1200" dirty="0"/>
              <a:t>Разработать: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ПСД на строительство, реконструкцию или модернизацию фермы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5910" y="1340768"/>
            <a:ext cx="1143000" cy="557474"/>
          </a:xfrm>
          <a:prstGeom prst="flowChartTermina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29332" y="2053100"/>
            <a:ext cx="4104456" cy="245602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Создать не более одной семейной животноводческой фермы по одному направлению деятельности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Осуществлять деятельность ≤ 5 лет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Создать ≥ 3 новых постоянных рабочих мест и сохранить их в течение ≤ 5 лет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Проживать или принять обязательство по переезду на постоянное место жительства в муниципальное образование по месту нахождения и регистрации хозяйства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Освоить Грант ≤ 24 месяцев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Не отчуждать и не передавать имущество, приобретенное за счет средств Гранта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957499" y="1340768"/>
            <a:ext cx="1143000" cy="571499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обязан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701339" y="4725144"/>
            <a:ext cx="3960441" cy="1879271"/>
          </a:xfrm>
          <a:prstGeom prst="snip2Diag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Республики Карелия от </a:t>
            </a:r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ноября </a:t>
            </a:r>
            <a:r>
              <a:rPr lang="ru-RU" sz="2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 № </a:t>
            </a:r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402-П</a:t>
            </a:r>
            <a:endParaRPr lang="ru-RU" sz="2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Государственная поддержка семейных животноводческих ферм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Farm_produce_home_teacher_school_orga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1" y="4548655"/>
            <a:ext cx="2232248" cy="2232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aleta_icon-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67033"/>
            <a:ext cx="1658380" cy="1654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Государственная поддержка сельскохозяйственных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потребительских</a:t>
            </a:r>
            <a:r>
              <a:rPr lang="ru-RU" sz="2000" b="0" dirty="0" smtClean="0">
                <a:solidFill>
                  <a:schemeClr val="tx1"/>
                </a:solidFill>
              </a:rPr>
              <a:t> кооперативов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85825"/>
            <a:ext cx="352839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сельскохозяйственный потребительский кооператив:</a:t>
            </a:r>
          </a:p>
          <a:p>
            <a:r>
              <a:rPr lang="ru-RU" sz="1400" dirty="0"/>
              <a:t>Имеет: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Бизнес-план со сроком окупаемости ≤5 лет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План расходов </a:t>
            </a:r>
            <a:r>
              <a:rPr lang="ru-RU" sz="1400" b="0" u="sng" dirty="0"/>
              <a:t>по форме</a:t>
            </a:r>
            <a:endParaRPr lang="ru-RU" sz="1400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Не менее 40% от суммы планируемых расходов на своем счете, где:</a:t>
            </a:r>
          </a:p>
          <a:p>
            <a:r>
              <a:rPr lang="ru-RU" sz="1400" b="0" dirty="0"/>
              <a:t> </a:t>
            </a:r>
            <a:r>
              <a:rPr lang="ru-RU" sz="1400" b="0" dirty="0" smtClean="0"/>
              <a:t>   10</a:t>
            </a:r>
            <a:r>
              <a:rPr lang="ru-RU" sz="1400" b="0" dirty="0"/>
              <a:t>% - собственные средства</a:t>
            </a:r>
          </a:p>
          <a:p>
            <a:r>
              <a:rPr lang="ru-RU" sz="1400" b="0" dirty="0" smtClean="0"/>
              <a:t>    30</a:t>
            </a:r>
            <a:r>
              <a:rPr lang="ru-RU" sz="1400" b="0" dirty="0"/>
              <a:t>% - </a:t>
            </a:r>
            <a:r>
              <a:rPr lang="ru-RU" sz="1400" b="0" dirty="0" smtClean="0"/>
              <a:t>кредитные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1485825"/>
            <a:ext cx="4176464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деятельность: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Действует ≥ 12 мес. с даты </a:t>
            </a:r>
            <a:r>
              <a:rPr lang="ru-RU" sz="1400" b="0" dirty="0" smtClean="0"/>
              <a:t>регистрации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Приобретает у членов ≥ 50% общего объема с/х </a:t>
            </a:r>
            <a:r>
              <a:rPr lang="ru-RU" sz="1400" b="0" dirty="0" smtClean="0"/>
              <a:t>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 err="1"/>
              <a:t>СПоК</a:t>
            </a:r>
            <a:r>
              <a:rPr lang="ru-RU" sz="1400" b="0" dirty="0"/>
              <a:t> зарегистрирован на территории Республики Карелия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≥ 70% выручки формируется за счет заготовки, хранения, переработки и сбыта с/х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≥ 10 членов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членом ревизионного союза, представляет  ежегодно заключение о результатах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084" y="4365104"/>
            <a:ext cx="757573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</a:rPr>
              <a:t>Сопок </a:t>
            </a:r>
            <a:r>
              <a:rPr lang="ru-RU" sz="1800" b="0" dirty="0">
                <a:solidFill>
                  <a:schemeClr val="tx1"/>
                </a:solidFill>
              </a:rPr>
              <a:t>может получить грант до </a:t>
            </a:r>
            <a:r>
              <a:rPr lang="ru-RU" sz="1800" dirty="0"/>
              <a:t>70 млн рублей</a:t>
            </a:r>
            <a:r>
              <a:rPr lang="ru-RU" sz="1800" b="0" dirty="0">
                <a:solidFill>
                  <a:schemeClr val="tx1"/>
                </a:solidFill>
              </a:rPr>
              <a:t> на развитие материально-технической базы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707904" y="2420888"/>
            <a:ext cx="1152128" cy="40376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" name="WordArt 4" descr="70"/>
          <p:cNvSpPr>
            <a:spLocks noChangeArrowheads="1" noChangeShapeType="1" noTextEdit="1"/>
          </p:cNvSpPr>
          <p:nvPr/>
        </p:nvSpPr>
        <p:spPr bwMode="auto">
          <a:xfrm>
            <a:off x="6586006" y="5564875"/>
            <a:ext cx="942736" cy="702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352"/>
              </a:avLst>
            </a:prstTxWarp>
          </a:bodyPr>
          <a:lstStyle/>
          <a:p>
            <a:pPr algn="ctr" rtl="0">
              <a:lnSpc>
                <a:spcPct val="80000"/>
              </a:lnSpc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70</a:t>
            </a:r>
          </a:p>
          <a:p>
            <a:pPr algn="ctr" rtl="0">
              <a:lnSpc>
                <a:spcPct val="80000"/>
              </a:lnSpc>
              <a:buNone/>
            </a:pPr>
            <a: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  <a:r>
              <a:rPr lang="ru-RU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лн</a:t>
            </a:r>
            <a:endParaRPr lang="ru-RU" sz="3600" kern="10" spc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2" name="Picture 2" descr="C:\Users\varchenya\Documents\картинки\manager_rand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15" y="5135202"/>
            <a:ext cx="1518074" cy="1518074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2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Государственная поддержка сельскохозяйственных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потребительских</a:t>
            </a:r>
            <a:r>
              <a:rPr lang="ru-RU" sz="2000" b="0" dirty="0" smtClean="0">
                <a:solidFill>
                  <a:schemeClr val="tx1"/>
                </a:solidFill>
              </a:rPr>
              <a:t> кооперативов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938" y="2271977"/>
            <a:ext cx="3739338" cy="288521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Построить/реконструировать/модернизировать:</a:t>
            </a:r>
            <a:endParaRPr lang="ru-RU" altLang="ru-RU" sz="1600" b="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Производственные объекты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Приобрести/смонтировать: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 и технику для производственных помещений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Спецтранспорт, фургоны, прицепы и пр.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Оплатить:</a:t>
            </a:r>
            <a:endParaRPr lang="ru-RU" altLang="ru-RU" sz="16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≤ 8%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общей стоимости предметов лизинга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5910" y="1545950"/>
            <a:ext cx="1143000" cy="557474"/>
          </a:xfrm>
          <a:prstGeom prst="flowChartTermina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29332" y="2258282"/>
            <a:ext cx="4104456" cy="2250838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Создать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не менее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одного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нового рабочего места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на 3 млн.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рублей Гранта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 сохранять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их в течение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≥ 5 лет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Представлять отчетность по формам</a:t>
            </a:r>
          </a:p>
          <a:p>
            <a:pPr>
              <a:buFont typeface="Symbol" pitchFamily="18" charset="2"/>
              <a:buChar char="·"/>
            </a:pPr>
            <a:r>
              <a:rPr lang="ru-RU" altLang="ru-RU" sz="1600" b="0" dirty="0">
                <a:latin typeface="+mj-lt"/>
                <a:cs typeface="Arial" pitchFamily="34" charset="0"/>
              </a:rPr>
              <a:t>Осуществлять деятельность ≤ 5 </a:t>
            </a:r>
            <a:r>
              <a:rPr lang="ru-RU" altLang="ru-RU" sz="1600" b="0" dirty="0" smtClean="0">
                <a:latin typeface="+mj-lt"/>
                <a:cs typeface="Arial" pitchFamily="34" charset="0"/>
              </a:rPr>
              <a:t>лет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Использовать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Грант в течение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18 месяцев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Приобретенное имущество – неделимый фонд и не подлежит передаче прав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≤ 5 лет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957499" y="1545950"/>
            <a:ext cx="1143000" cy="571499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обязан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1393403557_dlv_s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2353038" cy="1448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701339" y="4725144"/>
            <a:ext cx="3960441" cy="1879271"/>
          </a:xfrm>
          <a:prstGeom prst="snip2Diag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Республики Карелия от 12 октября 2017 года № 348-П</a:t>
            </a:r>
            <a:endParaRPr lang="ru-RU" sz="2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1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/>
              <a:t>Информационная и организационная поддержка сельскохозяйственной кооперации</a:t>
            </a:r>
            <a:endParaRPr lang="ru-RU" sz="2400" dirty="0"/>
          </a:p>
        </p:txBody>
      </p:sp>
      <p:sp>
        <p:nvSpPr>
          <p:cNvPr id="3" name="Шестиугольник 2"/>
          <p:cNvSpPr/>
          <p:nvPr/>
        </p:nvSpPr>
        <p:spPr>
          <a:xfrm rot="5400000">
            <a:off x="696040" y="1544320"/>
            <a:ext cx="2951495" cy="2544392"/>
          </a:xfrm>
          <a:prstGeom prst="hexagon">
            <a:avLst/>
          </a:prstGeom>
          <a:ln/>
          <a:effectLst>
            <a:glow rad="266700">
              <a:schemeClr val="bg1">
                <a:lumMod val="65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3240433" y="1563930"/>
            <a:ext cx="2951495" cy="2544392"/>
          </a:xfrm>
          <a:prstGeom prst="hexagon">
            <a:avLst/>
          </a:prstGeom>
          <a:ln/>
          <a:effectLst>
            <a:glow rad="266700">
              <a:schemeClr val="bg1">
                <a:lumMod val="65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5784825" y="1563930"/>
            <a:ext cx="2951495" cy="2544392"/>
          </a:xfrm>
          <a:prstGeom prst="hexagon">
            <a:avLst/>
          </a:prstGeom>
          <a:ln/>
          <a:effectLst>
            <a:glow rad="266700">
              <a:schemeClr val="bg1">
                <a:lumMod val="65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1968236" y="3868185"/>
            <a:ext cx="2951495" cy="2544392"/>
          </a:xfrm>
          <a:prstGeom prst="hexagon">
            <a:avLst/>
          </a:prstGeom>
          <a:ln/>
          <a:effectLst>
            <a:glow rad="266700">
              <a:schemeClr val="bg1">
                <a:lumMod val="65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 rot="5400000">
            <a:off x="4512628" y="3870861"/>
            <a:ext cx="2951495" cy="2544392"/>
          </a:xfrm>
          <a:prstGeom prst="hexagon">
            <a:avLst/>
          </a:prstGeom>
          <a:ln/>
          <a:effectLst>
            <a:glow rad="266700">
              <a:schemeClr val="bg1">
                <a:lumMod val="65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varchenya\Documents\презентация для министра\сай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1" y="2049970"/>
            <a:ext cx="2484371" cy="15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rchenya\Documents\презентация для министра\сайт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06" y="4288081"/>
            <a:ext cx="2457942" cy="17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751338"/>
            <a:ext cx="20162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Информационная поддержка</a:t>
            </a:r>
          </a:p>
          <a:p>
            <a:pPr algn="ctr"/>
            <a:r>
              <a:rPr lang="ru-RU" sz="1200" b="0" dirty="0"/>
              <a:t>Тиражирование лучших практик для создания и развития сельскохозяйственной </a:t>
            </a:r>
            <a:r>
              <a:rPr lang="ru-RU" sz="1200" b="0" dirty="0" smtClean="0"/>
              <a:t>кооперации</a:t>
            </a:r>
            <a:endParaRPr lang="ru-RU" sz="1200" b="0" u="sng" dirty="0" smtClean="0"/>
          </a:p>
          <a:p>
            <a:pPr algn="ctr"/>
            <a:r>
              <a:rPr lang="en-US" sz="1200" b="0" u="sng" dirty="0" smtClean="0">
                <a:hlinkClick r:id="rId5"/>
              </a:rPr>
              <a:t>www.ruraldevelopment.ru</a:t>
            </a:r>
            <a:endParaRPr lang="ru-RU" sz="1200" b="0" u="sng" dirty="0" smtClean="0"/>
          </a:p>
          <a:p>
            <a:pPr algn="ctr"/>
            <a:endParaRPr lang="en-US" sz="1200" b="0" u="sng" dirty="0" smtClean="0"/>
          </a:p>
          <a:p>
            <a:pPr algn="ctr"/>
            <a:r>
              <a:rPr lang="ru-RU" sz="1200" b="0" dirty="0" smtClean="0"/>
              <a:t>Интерактивная карта размещения </a:t>
            </a:r>
            <a:r>
              <a:rPr lang="ru-RU" sz="1200" b="0" dirty="0" err="1" smtClean="0"/>
              <a:t>СПоК</a:t>
            </a:r>
            <a:r>
              <a:rPr lang="ru-RU" sz="1200" b="0" dirty="0" smtClean="0"/>
              <a:t> в России</a:t>
            </a:r>
            <a:endParaRPr lang="ru-RU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1740011"/>
            <a:ext cx="20162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Организационная поддержка</a:t>
            </a:r>
          </a:p>
          <a:p>
            <a:pPr algn="ctr"/>
            <a:r>
              <a:rPr lang="ru-RU" sz="1200" b="0" dirty="0" smtClean="0"/>
              <a:t>Выездные совещания</a:t>
            </a:r>
            <a:endParaRPr lang="en-US" sz="1200" b="0" dirty="0" smtClean="0"/>
          </a:p>
          <a:p>
            <a:pPr algn="ctr"/>
            <a:endParaRPr lang="ru-RU" sz="1200" b="0" dirty="0" smtClean="0"/>
          </a:p>
          <a:p>
            <a:pPr algn="ctr"/>
            <a:r>
              <a:rPr lang="ru-RU" sz="1200" b="0" dirty="0" smtClean="0"/>
              <a:t>Бизнес планы и методические рекомендации</a:t>
            </a:r>
          </a:p>
          <a:p>
            <a:pPr algn="ctr"/>
            <a:r>
              <a:rPr lang="en-US" sz="1200" b="0" u="sng" dirty="0" smtClean="0">
                <a:hlinkClick r:id="rId6"/>
              </a:rPr>
              <a:t>www.bp.mcx.ru</a:t>
            </a:r>
            <a:endParaRPr lang="en-US" sz="1200" b="0" u="sng" dirty="0" smtClean="0"/>
          </a:p>
          <a:p>
            <a:pPr algn="ctr"/>
            <a:endParaRPr lang="en-US" sz="1200" b="0" u="sng" dirty="0"/>
          </a:p>
          <a:p>
            <a:pPr algn="ctr"/>
            <a:r>
              <a:rPr lang="ru-RU" sz="1200" b="0" dirty="0" smtClean="0"/>
              <a:t>Общее количество бизнес-планов:</a:t>
            </a:r>
          </a:p>
          <a:p>
            <a:pPr algn="ctr"/>
            <a:r>
              <a:rPr lang="ru-RU" sz="1200" b="0" dirty="0" smtClean="0"/>
              <a:t>115</a:t>
            </a:r>
            <a:endParaRPr lang="ru-RU" sz="1200" b="0" dirty="0"/>
          </a:p>
        </p:txBody>
      </p:sp>
      <p:pic>
        <p:nvPicPr>
          <p:cNvPr id="1028" name="Picture 4" descr="C:\Users\varchenya\Documents\презентация для министра\интерактивная карта СПо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42706"/>
            <a:ext cx="2507558" cy="16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4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varchenya\Documents\Картинки для презентации\инф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81" y="5013176"/>
            <a:ext cx="4206176" cy="19209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11969" y="1628800"/>
            <a:ext cx="8229600" cy="3312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Палкина Ольга Викторовна</a:t>
            </a: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1-36,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palkina@mcx.karelia.ru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Варченя Сергей Александрович</a:t>
            </a:r>
          </a:p>
          <a:p>
            <a:pPr marL="0" indent="0"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78-21-36, </a:t>
            </a:r>
            <a:r>
              <a:rPr lang="ru-RU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426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varchenya@mcx.kaerlia.ru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260648"/>
            <a:ext cx="7056784" cy="115212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Контакты специалистов Министерства по </a:t>
            </a:r>
            <a:r>
              <a:rPr lang="ru-RU" sz="2400" dirty="0" smtClean="0"/>
              <a:t>направлениям грантовой поддержки малых форм хозяйствования</a:t>
            </a:r>
            <a:endParaRPr lang="ru-RU"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rchenya\Documents\Картинки для презентации\сайт гра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916832"/>
            <a:ext cx="8370660" cy="4483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061460" y="4221088"/>
            <a:ext cx="1440160" cy="79208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872208"/>
          </a:xfrm>
          <a:effectLst/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r>
              <a:rPr lang="ru-RU" altLang="ru-RU" sz="3200" b="1" dirty="0" smtClean="0">
                <a:solidFill>
                  <a:srgbClr val="FF9900"/>
                </a:solidFill>
                <a:latin typeface="Century" pitchFamily="18" charset="0"/>
              </a:rPr>
              <a:t/>
            </a:r>
            <a:br>
              <a:rPr lang="ru-RU" altLang="ru-RU" sz="3200" b="1" dirty="0" smtClean="0">
                <a:solidFill>
                  <a:srgbClr val="FF9900"/>
                </a:solidFill>
                <a:latin typeface="Century" pitchFamily="18" charset="0"/>
              </a:rPr>
            </a:br>
            <a:endParaRPr lang="ru-RU" altLang="ru-RU" sz="3200" b="1" dirty="0" smtClean="0">
              <a:solidFill>
                <a:srgbClr val="FF9900"/>
              </a:solidFill>
              <a:latin typeface="Century" pitchFamily="18" charset="0"/>
            </a:endParaRPr>
          </a:p>
        </p:txBody>
      </p:sp>
      <p:pic>
        <p:nvPicPr>
          <p:cNvPr id="34819" name="Picture 3" descr="to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34821" name="Rectangle 5"/>
          <p:cNvSpPr>
            <a:spLocks noRot="1" noChangeArrowheads="1"/>
          </p:cNvSpPr>
          <p:nvPr/>
        </p:nvSpPr>
        <p:spPr bwMode="auto">
          <a:xfrm>
            <a:off x="250825" y="5589588"/>
            <a:ext cx="7777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chemeClr val="accent1"/>
                </a:solidFill>
                <a:latin typeface="Century" pitchFamily="18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1556792"/>
            <a:ext cx="6984776" cy="3672408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2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по направлению </a:t>
            </a:r>
            <a:r>
              <a:rPr lang="ru-RU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«Животноводство»</a:t>
            </a:r>
          </a:p>
        </p:txBody>
      </p:sp>
    </p:spTree>
    <p:extLst>
      <p:ext uri="{BB962C8B-B14F-4D97-AF65-F5344CB8AC3E}">
        <p14:creationId xmlns:p14="http://schemas.microsoft.com/office/powerpoint/2010/main" val="34060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altLang="ru-RU" sz="1600" dirty="0" smtClean="0">
                <a:latin typeface="Arial" charset="0"/>
              </a:rPr>
              <a:t>	</a:t>
            </a:r>
            <a:r>
              <a:rPr lang="ru-RU" altLang="ru-RU" sz="1600" dirty="0" smtClean="0">
                <a:latin typeface="Arial" charset="0"/>
              </a:rPr>
              <a:t>Субсидии на мероприятия по развитию альтернативных видов  животноводства в малых формах хозяйствования </a:t>
            </a:r>
            <a:r>
              <a:rPr lang="ru-RU" altLang="ru-RU" sz="1600" dirty="0">
                <a:latin typeface="Arial" charset="0"/>
              </a:rPr>
              <a:t>(</a:t>
            </a:r>
            <a:r>
              <a:rPr lang="ru-RU" sz="1600" dirty="0">
                <a:latin typeface="Arial" charset="0"/>
              </a:rPr>
              <a:t>при условии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отсутствия поголовья свиней</a:t>
            </a:r>
            <a:r>
              <a:rPr lang="ru-RU" sz="1600" dirty="0">
                <a:latin typeface="Arial" charset="0"/>
              </a:rPr>
              <a:t> и обеспечения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ветеринарного благополучия</a:t>
            </a:r>
            <a:r>
              <a:rPr lang="ru-RU" sz="1600" dirty="0">
                <a:latin typeface="Arial" charset="0"/>
              </a:rPr>
              <a:t> в хозяйстве на одно хозяйство один раз в течение текущего финансового </a:t>
            </a:r>
            <a:r>
              <a:rPr lang="ru-RU" sz="1600" dirty="0" smtClean="0">
                <a:latin typeface="Arial" charset="0"/>
              </a:rPr>
              <a:t>года</a:t>
            </a:r>
            <a:r>
              <a:rPr lang="ru-RU" altLang="ru-RU" sz="1600" dirty="0" smtClean="0">
                <a:latin typeface="Arial" charset="0"/>
              </a:rPr>
              <a:t>).</a:t>
            </a:r>
            <a:endParaRPr lang="ru-RU" altLang="ru-RU" sz="16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altLang="ru-RU" sz="14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dirty="0" smtClean="0">
                <a:latin typeface="Arial" charset="0"/>
              </a:rPr>
              <a:t>     </a:t>
            </a:r>
            <a:r>
              <a:rPr lang="ru-RU" altLang="ru-RU" sz="20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Ставки на одну голову: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оровы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16 000 рублей,</a:t>
            </a:r>
            <a:endParaRPr lang="ru-RU" altLang="ru-RU" sz="20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КРС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(кроме коров) 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5 000 рублей,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Лошади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4 000 рублей,</a:t>
            </a:r>
            <a:endParaRPr lang="ru-RU" altLang="ru-RU" sz="20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Куры, гуси, утки, индейки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80 рублей,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Перепела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 рублей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Пчелосемьи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–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000 рублей,</a:t>
            </a:r>
            <a:endParaRPr lang="ru-RU" alt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Овцы, козы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1 500 рублей.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24580" name="Picture 4" descr="C:\Users\varchenya\Documents\Картинки для презентации\овц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581525"/>
            <a:ext cx="1322388" cy="1493838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varchenya\Documents\Картинки для презентации\коро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0" y="2371725"/>
            <a:ext cx="1595438" cy="962025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varchenya\Documents\Картинки для презентации\гус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2913" y="3333750"/>
            <a:ext cx="1571625" cy="1092200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484784"/>
            <a:ext cx="8229600" cy="288032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1 килограмм реализованного и (или) отгруженного на собственную переработку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</a:t>
            </a:r>
          </a:p>
          <a:p>
            <a:pPr marL="0" indent="0" algn="ctr">
              <a:buNone/>
            </a:pP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Условие: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сохранение поголовья дойного стада коров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 января текущего финансового года по сравнению с показателями на 1 января предшествующего финансового года (для сельскохозяйственных организаций, созданных в предшествующем финансовом году, - на дату их создания), реализации и (или) переработки молока собственного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производства.</a:t>
            </a:r>
          </a:p>
          <a:p>
            <a:pPr marL="0" indent="0">
              <a:buNone/>
            </a:pP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2 500 рублей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 тонну).</a:t>
            </a:r>
          </a:p>
          <a:p>
            <a:pPr marL="0" indent="0">
              <a:buNone/>
            </a:pPr>
            <a:endParaRPr lang="ru-RU" sz="1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3074" name="Picture 2" descr="C:\Users\varchenya\Documents\Картинки для презентации\a38ce9b12cc05a75f8cf502158826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202890" cy="21200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5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1" y="1628800"/>
            <a:ext cx="8229600" cy="266429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</a:t>
            </a:r>
            <a:r>
              <a:rPr lang="ru-RU" sz="2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мероприятия по поддержке племенного крупного рогатого скота </a:t>
            </a:r>
            <a:r>
              <a:rPr lang="ru-RU" sz="20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молочного направления</a:t>
            </a:r>
          </a:p>
          <a:p>
            <a:pPr marL="0" indent="0" algn="just">
              <a:buNone/>
            </a:pP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Условие:</a:t>
            </a:r>
            <a:r>
              <a:rPr lang="ru-RU" sz="20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молочно-товарной фермы на 50 скотомест и более сельскохозяйственными организациями, на 10 скотомест и более - крестьянскими (фермерскими)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хозяйствами.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Ставка, бюджет РК: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кг живой массы</a:t>
            </a: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но не более 30 процентов от стоимости живого веса.</a:t>
            </a:r>
            <a:endParaRPr lang="ru-RU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 государственной поддержки К(Ф)Х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году</a:t>
            </a:r>
            <a:endParaRPr lang="ru-RU" sz="22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varchenya\Documents\Картинки для презентации\24539.oo350o.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64090"/>
            <a:ext cx="4032448" cy="22850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11969" y="1628800"/>
            <a:ext cx="8229600" cy="3312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Петрачкова Ирина Николаевна</a:t>
            </a: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76-98-18,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patrachkova@mcx.karelia.ru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Деньгина Ирина Владимировна</a:t>
            </a:r>
          </a:p>
          <a:p>
            <a:pPr marL="0" indent="0"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 78-29-50, </a:t>
            </a:r>
            <a:r>
              <a:rPr lang="ru-RU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310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dengina@mcx.kaerlia.ru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varchenya\Documents\Картинки для презентации\ин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3619"/>
            <a:ext cx="4320480" cy="19731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332656"/>
            <a:ext cx="7056784" cy="93610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Контакты специалистов Министерства по направлению «Животноводство»</a:t>
            </a:r>
          </a:p>
        </p:txBody>
      </p:sp>
    </p:spTree>
    <p:extLst>
      <p:ext uri="{BB962C8B-B14F-4D97-AF65-F5344CB8AC3E}">
        <p14:creationId xmlns:p14="http://schemas.microsoft.com/office/powerpoint/2010/main" val="9346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11154</TotalTime>
  <Words>3013</Words>
  <Application>Microsoft Office PowerPoint</Application>
  <PresentationFormat>Экран (4:3)</PresentationFormat>
  <Paragraphs>386</Paragraphs>
  <Slides>46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Министерство сельского и рыбного  хозяйства Республики Карелия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сельского и рыбного  хозяйства Республики Карелия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admin</cp:lastModifiedBy>
  <cp:revision>737</cp:revision>
  <cp:lastPrinted>2018-02-13T09:18:16Z</cp:lastPrinted>
  <dcterms:created xsi:type="dcterms:W3CDTF">2011-02-08T11:11:44Z</dcterms:created>
  <dcterms:modified xsi:type="dcterms:W3CDTF">2018-02-14T04:06:57Z</dcterms:modified>
</cp:coreProperties>
</file>