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83" r:id="rId5"/>
    <p:sldId id="284" r:id="rId6"/>
    <p:sldId id="257" r:id="rId7"/>
    <p:sldId id="258" r:id="rId8"/>
    <p:sldId id="259" r:id="rId9"/>
    <p:sldId id="263" r:id="rId10"/>
    <p:sldId id="260" r:id="rId11"/>
    <p:sldId id="265" r:id="rId12"/>
    <p:sldId id="261" r:id="rId13"/>
    <p:sldId id="264" r:id="rId14"/>
    <p:sldId id="268" r:id="rId15"/>
    <p:sldId id="293" r:id="rId16"/>
    <p:sldId id="286" r:id="rId17"/>
    <p:sldId id="285" r:id="rId18"/>
    <p:sldId id="273" r:id="rId19"/>
    <p:sldId id="297" r:id="rId20"/>
    <p:sldId id="287" r:id="rId21"/>
    <p:sldId id="288" r:id="rId22"/>
    <p:sldId id="290" r:id="rId23"/>
    <p:sldId id="295" r:id="rId24"/>
    <p:sldId id="294" r:id="rId25"/>
    <p:sldId id="275" r:id="rId26"/>
    <p:sldId id="276" r:id="rId27"/>
    <p:sldId id="277" r:id="rId28"/>
    <p:sldId id="278" r:id="rId29"/>
    <p:sldId id="279" r:id="rId30"/>
    <p:sldId id="280" r:id="rId31"/>
    <p:sldId id="300" r:id="rId32"/>
    <p:sldId id="304" r:id="rId33"/>
    <p:sldId id="306" r:id="rId34"/>
    <p:sldId id="307" r:id="rId35"/>
    <p:sldId id="299" r:id="rId36"/>
    <p:sldId id="298" r:id="rId37"/>
    <p:sldId id="301" r:id="rId38"/>
    <p:sldId id="308" r:id="rId39"/>
    <p:sldId id="309" r:id="rId40"/>
    <p:sldId id="31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FFCC"/>
    <a:srgbClr val="FFCCFF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2" autoAdjust="0"/>
  </p:normalViewPr>
  <p:slideViewPr>
    <p:cSldViewPr>
      <p:cViewPr>
        <p:scale>
          <a:sx n="89" d="100"/>
          <a:sy n="89" d="100"/>
        </p:scale>
        <p:origin x="-227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2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8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15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06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1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7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3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6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839D-D025-49FD-8EB6-F2FFC3CA191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0A3D-00D1-498B-AAC7-8FF5787E2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4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продукционным процессом картофеля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err="1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Гл.н.с</a:t>
            </a:r>
            <a:r>
              <a:rPr lang="ru-RU" sz="20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лаборатории </a:t>
            </a:r>
          </a:p>
          <a:p>
            <a:pPr algn="l"/>
            <a:r>
              <a:rPr lang="ru-RU" sz="2000" b="1" dirty="0" err="1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агротехнологий</a:t>
            </a:r>
            <a:r>
              <a:rPr lang="ru-RU" sz="20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b="1" dirty="0" err="1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Вилга</a:t>
            </a:r>
            <a:r>
              <a:rPr lang="ru-RU" sz="20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l"/>
            <a:r>
              <a:rPr lang="ru-RU" sz="2000" b="1" dirty="0" err="1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КарНЦ</a:t>
            </a:r>
            <a:r>
              <a:rPr lang="ru-RU" sz="20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РАН 			Л. П. Евстратова</a:t>
            </a:r>
            <a:endParaRPr lang="ru-RU" sz="2000" b="1" dirty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Широкорядная технология 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наиболее </a:t>
            </a:r>
            <a:r>
              <a:rPr lang="ru-RU" dirty="0"/>
              <a:t>эффективна на </a:t>
            </a:r>
            <a:r>
              <a:rPr lang="ru-RU" dirty="0">
                <a:solidFill>
                  <a:srgbClr val="339966"/>
                </a:solidFill>
              </a:rPr>
              <a:t>тяжелых суглинках</a:t>
            </a:r>
            <a:r>
              <a:rPr lang="ru-RU" dirty="0"/>
              <a:t>, особенно в условиях недостаточного или повышенного </a:t>
            </a:r>
            <a:r>
              <a:rPr lang="ru-RU" dirty="0" smtClean="0"/>
              <a:t>увлажнения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высокая </a:t>
            </a:r>
            <a:r>
              <a:rPr lang="ru-RU" dirty="0"/>
              <a:t>и широкая гряда менее подвержена влиянию </a:t>
            </a:r>
            <a:r>
              <a:rPr lang="ru-RU" dirty="0" smtClean="0"/>
              <a:t> ОС, </a:t>
            </a:r>
            <a:r>
              <a:rPr lang="ru-RU" dirty="0"/>
              <a:t>чем </a:t>
            </a:r>
            <a:r>
              <a:rPr lang="ru-RU" dirty="0" smtClean="0"/>
              <a:t>гребни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посадки </a:t>
            </a:r>
            <a:r>
              <a:rPr lang="ru-RU" dirty="0"/>
              <a:t>картофеля на </a:t>
            </a:r>
            <a:r>
              <a:rPr lang="ru-RU" dirty="0">
                <a:solidFill>
                  <a:srgbClr val="339966"/>
                </a:solidFill>
              </a:rPr>
              <a:t>грядах</a:t>
            </a:r>
            <a:r>
              <a:rPr lang="ru-RU" dirty="0"/>
              <a:t> высотой до </a:t>
            </a:r>
            <a:r>
              <a:rPr lang="ru-RU" dirty="0">
                <a:solidFill>
                  <a:srgbClr val="339966"/>
                </a:solidFill>
              </a:rPr>
              <a:t>30 см</a:t>
            </a:r>
            <a:r>
              <a:rPr lang="ru-RU" dirty="0"/>
              <a:t>, при ширине междурядий </a:t>
            </a:r>
            <a:r>
              <a:rPr lang="ru-RU" dirty="0">
                <a:solidFill>
                  <a:srgbClr val="339966"/>
                </a:solidFill>
              </a:rPr>
              <a:t>90 </a:t>
            </a:r>
            <a:r>
              <a:rPr lang="ru-RU" dirty="0" smtClean="0">
                <a:solidFill>
                  <a:srgbClr val="339966"/>
                </a:solidFill>
              </a:rPr>
              <a:t>см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жару при такой посадке лучше </a:t>
            </a:r>
            <a:r>
              <a:rPr lang="ru-RU" dirty="0">
                <a:solidFill>
                  <a:srgbClr val="339966"/>
                </a:solidFill>
              </a:rPr>
              <a:t>сохраняется влага </a:t>
            </a:r>
            <a:r>
              <a:rPr lang="ru-RU" dirty="0"/>
              <a:t>и почва меньше прогревается, а при повышенной влажности, напротив, гряды интенсивнее </a:t>
            </a:r>
            <a:r>
              <a:rPr lang="ru-RU" dirty="0">
                <a:solidFill>
                  <a:srgbClr val="339966"/>
                </a:solidFill>
              </a:rPr>
              <a:t>пропускают </a:t>
            </a:r>
            <a:r>
              <a:rPr lang="ru-RU" dirty="0" smtClean="0">
                <a:solidFill>
                  <a:srgbClr val="339966"/>
                </a:solidFill>
              </a:rPr>
              <a:t>влагу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слои </a:t>
            </a:r>
            <a:r>
              <a:rPr lang="ru-RU" dirty="0"/>
              <a:t>почвы, расположенные ниже клубней, не разрушаются и не подтапливаются даже при сильных </a:t>
            </a:r>
            <a:r>
              <a:rPr lang="ru-RU" dirty="0" smtClean="0"/>
              <a:t>дождях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 на </a:t>
            </a:r>
            <a:r>
              <a:rPr lang="ru-RU" dirty="0"/>
              <a:t>супесчаных почвах эта технология предусматривает применение картофелеуборочных машин с пассивными рабочими органами, на суглинистых – с активными рабочими органами. 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Широкорядная технология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2343944"/>
            <a:ext cx="64103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Голландская технология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589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применяется </a:t>
            </a:r>
            <a:r>
              <a:rPr lang="ru-RU" dirty="0"/>
              <a:t>на </a:t>
            </a:r>
            <a:r>
              <a:rPr lang="ru-RU" dirty="0">
                <a:solidFill>
                  <a:srgbClr val="339966"/>
                </a:solidFill>
              </a:rPr>
              <a:t>средних и тяжелых </a:t>
            </a:r>
            <a:r>
              <a:rPr lang="ru-RU" dirty="0"/>
              <a:t>суглинистых </a:t>
            </a:r>
            <a:r>
              <a:rPr lang="ru-RU" dirty="0" smtClean="0"/>
              <a:t>почвах,</a:t>
            </a:r>
            <a:endParaRPr lang="en-US" dirty="0" smtClean="0"/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весной </a:t>
            </a:r>
            <a:r>
              <a:rPr lang="ru-RU" dirty="0"/>
              <a:t>проводится сплошное фрезерование почвы на глубину 12…14 см вертикально-фрезерным </a:t>
            </a:r>
            <a:r>
              <a:rPr lang="ru-RU" dirty="0" smtClean="0"/>
              <a:t>культиватором</a:t>
            </a:r>
            <a:r>
              <a:rPr lang="en-US" dirty="0" smtClean="0"/>
              <a:t>,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 через 12-15 дней после посадки формируются высокообъемные гряды </a:t>
            </a:r>
            <a:r>
              <a:rPr lang="ru-RU" dirty="0"/>
              <a:t>горизонтально-фрезерным </a:t>
            </a:r>
            <a:r>
              <a:rPr lang="ru-RU" dirty="0" smtClean="0"/>
              <a:t>культиватором,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фрезерным 4-рядным </a:t>
            </a:r>
            <a:r>
              <a:rPr lang="ru-RU" dirty="0" err="1"/>
              <a:t>гребнеобразователем</a:t>
            </a:r>
            <a:r>
              <a:rPr lang="ru-RU" dirty="0"/>
              <a:t> </a:t>
            </a:r>
            <a:r>
              <a:rPr lang="ru-RU" dirty="0" smtClean="0"/>
              <a:t>образуется </a:t>
            </a:r>
            <a:r>
              <a:rPr lang="ru-RU" dirty="0" smtClean="0">
                <a:solidFill>
                  <a:srgbClr val="339966"/>
                </a:solidFill>
              </a:rPr>
              <a:t>трапециевидный </a:t>
            </a:r>
            <a:r>
              <a:rPr lang="ru-RU" dirty="0">
                <a:solidFill>
                  <a:srgbClr val="339966"/>
                </a:solidFill>
              </a:rPr>
              <a:t>гребень </a:t>
            </a:r>
            <a:r>
              <a:rPr lang="ru-RU" dirty="0"/>
              <a:t>с параметрами: высота </a:t>
            </a:r>
            <a:r>
              <a:rPr lang="ru-RU" dirty="0">
                <a:solidFill>
                  <a:srgbClr val="339966"/>
                </a:solidFill>
              </a:rPr>
              <a:t>23-25</a:t>
            </a:r>
            <a:r>
              <a:rPr lang="ru-RU" dirty="0"/>
              <a:t> см, ширина по основанию </a:t>
            </a:r>
            <a:r>
              <a:rPr lang="ru-RU" dirty="0">
                <a:solidFill>
                  <a:srgbClr val="339966"/>
                </a:solidFill>
              </a:rPr>
              <a:t>75 см</a:t>
            </a:r>
            <a:r>
              <a:rPr lang="ru-RU" dirty="0"/>
              <a:t>, по верху </a:t>
            </a:r>
            <a:r>
              <a:rPr lang="ru-RU" dirty="0">
                <a:solidFill>
                  <a:srgbClr val="339966"/>
                </a:solidFill>
              </a:rPr>
              <a:t>15-17</a:t>
            </a:r>
            <a:r>
              <a:rPr lang="ru-RU" dirty="0"/>
              <a:t> </a:t>
            </a:r>
            <a:r>
              <a:rPr lang="ru-RU" dirty="0" smtClean="0"/>
              <a:t>см,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339966"/>
                </a:solidFill>
              </a:rPr>
              <a:t>верхний </a:t>
            </a:r>
            <a:r>
              <a:rPr lang="ru-RU" dirty="0">
                <a:solidFill>
                  <a:srgbClr val="339966"/>
                </a:solidFill>
              </a:rPr>
              <a:t>слой </a:t>
            </a:r>
            <a:r>
              <a:rPr lang="ru-RU" dirty="0"/>
              <a:t>почвы на вершине и по бокам гребня </a:t>
            </a:r>
            <a:r>
              <a:rPr lang="ru-RU" dirty="0">
                <a:solidFill>
                  <a:srgbClr val="339966"/>
                </a:solidFill>
              </a:rPr>
              <a:t>уплотняется</a:t>
            </a:r>
            <a:r>
              <a:rPr lang="ru-RU" dirty="0"/>
              <a:t> и </a:t>
            </a:r>
            <a:r>
              <a:rPr lang="ru-RU" dirty="0">
                <a:solidFill>
                  <a:srgbClr val="339966"/>
                </a:solidFill>
              </a:rPr>
              <a:t>приглаживается</a:t>
            </a:r>
            <a:r>
              <a:rPr lang="ru-RU" dirty="0"/>
              <a:t> кожухом </a:t>
            </a:r>
            <a:r>
              <a:rPr lang="ru-RU" dirty="0" err="1"/>
              <a:t>гребнеобразователя</a:t>
            </a:r>
            <a:r>
              <a:rPr lang="ru-RU" dirty="0"/>
              <a:t>, </a:t>
            </a:r>
            <a:endParaRPr lang="ru-RU" dirty="0" smtClean="0"/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в засушливые периоды объем </a:t>
            </a:r>
            <a:r>
              <a:rPr lang="ru-RU" dirty="0"/>
              <a:t>почвы в гребне </a:t>
            </a:r>
            <a:r>
              <a:rPr lang="ru-RU" dirty="0" smtClean="0"/>
              <a:t>дает </a:t>
            </a:r>
            <a:r>
              <a:rPr lang="ru-RU" dirty="0"/>
              <a:t>возможность продолжительное время сохранять оптимальный запас </a:t>
            </a:r>
            <a:r>
              <a:rPr lang="ru-RU" dirty="0" smtClean="0"/>
              <a:t>влаги, а высота </a:t>
            </a:r>
            <a:r>
              <a:rPr lang="ru-RU" dirty="0"/>
              <a:t>и форма гребня дают возможность избежать избытка влаги при </a:t>
            </a:r>
            <a:r>
              <a:rPr lang="ru-RU" dirty="0" smtClean="0"/>
              <a:t>переувлажнении,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для </a:t>
            </a:r>
            <a:r>
              <a:rPr lang="ru-RU" dirty="0"/>
              <a:t>борьбы с сорняками возможны повторные проходы </a:t>
            </a:r>
            <a:r>
              <a:rPr lang="ru-RU" dirty="0" err="1" smtClean="0"/>
              <a:t>гребнеобразователем</a:t>
            </a:r>
            <a:r>
              <a:rPr lang="ru-RU" dirty="0" smtClean="0"/>
              <a:t>  до </a:t>
            </a:r>
            <a:r>
              <a:rPr lang="ru-RU" dirty="0"/>
              <a:t>высоты </a:t>
            </a:r>
            <a:r>
              <a:rPr lang="ru-RU" dirty="0" smtClean="0"/>
              <a:t>растений 20 </a:t>
            </a:r>
            <a:r>
              <a:rPr lang="ru-RU" dirty="0"/>
              <a:t>см. </a:t>
            </a:r>
          </a:p>
          <a:p>
            <a:pPr marL="457200" lvl="1" indent="0">
              <a:buClr>
                <a:srgbClr val="006600"/>
              </a:buCl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8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Голландская технология 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5818"/>
            <a:ext cx="8136904" cy="49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328" y="0"/>
            <a:ext cx="9144000" cy="1210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Сорта </a:t>
            </a:r>
            <a:r>
              <a:rPr lang="ru-RU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картофеля лаборатории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агротехнологий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«Вилга»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775295"/>
              </p:ext>
            </p:extLst>
          </p:nvPr>
        </p:nvGraphicFramePr>
        <p:xfrm>
          <a:off x="0" y="1412776"/>
          <a:ext cx="9180512" cy="582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483768"/>
              </a:tblGrid>
              <a:tr h="2992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Рннеспелые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Среднеранние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Среднеспелые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Среднепоздние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714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Латона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Гуливер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Колобок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Жигулевский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Метеор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Романо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Луговской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Лорх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Импала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Санте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Краса Мещеры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Никулинский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28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 Леди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Василек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Скарб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Сюрприз (КМ)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 </a:t>
                      </a:r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Скарлетт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Невский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Пламя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Фелокс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Кумач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37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Ривьера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Манифест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Ломоносовский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7992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Чароит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Адретта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Синеглазка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6288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Арроу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Фаворит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Удача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Вымпел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Сортосмена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Холмогорский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Варяг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Сортообновление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Каратоп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Наяда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9514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Аврора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3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5" y="1772816"/>
            <a:ext cx="888578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07300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Вынос питательных веществ с урожаем, кг на 1 т основной продукции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420739"/>
              </p:ext>
            </p:extLst>
          </p:nvPr>
        </p:nvGraphicFramePr>
        <p:xfrm>
          <a:off x="251520" y="2060848"/>
          <a:ext cx="8640960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5344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19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Картофель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19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Капуста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2,33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2,82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19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Морковь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4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доз удобрений под урожай 24 т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110101"/>
              </p:ext>
            </p:extLst>
          </p:nvPr>
        </p:nvGraphicFramePr>
        <p:xfrm>
          <a:off x="0" y="765175"/>
          <a:ext cx="9144000" cy="616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272"/>
                <a:gridCol w="648072"/>
                <a:gridCol w="720080"/>
                <a:gridCol w="755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sz="1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sz="1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Вынос</a:t>
                      </a:r>
                      <a:r>
                        <a:rPr lang="ru-RU" baseline="0" dirty="0" smtClean="0"/>
                        <a:t> элементов питания урожаем, кг с 1 га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Содержание элементов питания в почве, мг на 1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Содержание элементов питания в пахотном слое (вес пахотного горизонта</a:t>
                      </a:r>
                      <a:r>
                        <a:rPr lang="ru-RU" baseline="0" dirty="0" smtClean="0"/>
                        <a:t> 3 тыс. т), кг на 1 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Коэффициент использования элементов питания из почвы,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Использование элементов питания из почвы (390 × 20)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100,</a:t>
                      </a:r>
                      <a:r>
                        <a:rPr lang="ru-RU" baseline="0" dirty="0" smtClean="0"/>
                        <a:t> кг с 1 га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Содержание элементов питания в</a:t>
                      </a:r>
                      <a:r>
                        <a:rPr lang="ru-RU" baseline="0" dirty="0" smtClean="0"/>
                        <a:t> 1 т навоза,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Содержание элементов питания  в гектарной дозе навоза (50 т),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8. Коэффициент использования элементов питания из навоза,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9. Использование элементов питания из навоза, кг с 1 га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10.  Требуется внести элементов питания с минеральными удобрениями (130 - 78</a:t>
                      </a:r>
                      <a:r>
                        <a:rPr lang="ru-RU" baseline="0" dirty="0" smtClean="0"/>
                        <a:t> – 36), кг на 1 га</a:t>
                      </a:r>
                      <a:endParaRPr lang="ru-RU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11. Коэффициент использования элементов питания из минеральных удобрений, %</a:t>
                      </a:r>
                      <a:endParaRPr lang="ru-RU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12. Необходимо внести минеральных удобрений (</a:t>
                      </a:r>
                      <a:r>
                        <a:rPr lang="ru-RU" dirty="0" err="1" smtClean="0"/>
                        <a:t>д.в-ва</a:t>
                      </a:r>
                      <a:r>
                        <a:rPr lang="ru-RU" dirty="0" smtClean="0"/>
                        <a:t>) с учетом коэффициентов использования (16 × 100)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60, кг на 1 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5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877272"/>
            <a:ext cx="8568952" cy="72008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8568952" cy="6480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19256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минерального питания картофеля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30" y="1124744"/>
            <a:ext cx="9108504" cy="551723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период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жизни растение картофеля требует </a:t>
            </a:r>
            <a:r>
              <a:rPr lang="ru-RU" sz="1800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питательных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веществ, т.к. удовлетворяет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питании за счет питательных веществ материнского клубня.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i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800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питательных веществ картофель потребляет в период </a:t>
            </a:r>
            <a:r>
              <a:rPr lang="ru-RU" sz="1800" dirty="0" err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бутонизации</a:t>
            </a:r>
            <a:r>
              <a:rPr lang="ru-RU" sz="1800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цветения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когда идут интенсивное нарастание надземной массы и образование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клубней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началу цветения картофель потребляет азота – 60%, меньше фосфора и более 50% калия от общей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потребности.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концу вегетации потребление элементов питания уменьшается, и в начале отмирания ботвы совсем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прекращается.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Наибольшее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питательных веществ поглощается </a:t>
            </a:r>
            <a:r>
              <a:rPr lang="ru-RU" sz="1800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скороспелыми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сортами картофеля во время </a:t>
            </a:r>
            <a:r>
              <a:rPr lang="ru-RU" sz="1800" dirty="0" err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бутонизации</a:t>
            </a:r>
            <a:r>
              <a:rPr lang="ru-RU" sz="1800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цветения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800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средне-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позднеспелыми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в период интенсивного </a:t>
            </a:r>
            <a:r>
              <a:rPr lang="ru-RU" sz="1800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 ботвы и начала </a:t>
            </a:r>
            <a:r>
              <a:rPr lang="ru-RU" sz="1800" dirty="0" err="1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клубнеобразования</a:t>
            </a:r>
            <a:endParaRPr lang="ru-RU" sz="1800" dirty="0" smtClean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моменту уборки картофеля в клубнях содержится около 80 % азота,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90 % фосфора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практически весь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калий.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Азотное питание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</a:t>
            </a:r>
            <a:r>
              <a:rPr lang="ru-RU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почве азота </a:t>
            </a:r>
            <a:endParaRPr lang="ru-RU" b="1" dirty="0" smtClean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надземные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органы картофеля развиваются слабо,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уменьшается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облиственность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растений,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снижается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продуктивность работы листового аппарата,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нижается урожай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крахмалистость клубней.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Избыток азота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чрезмерный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рост ботвы,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задерживается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клубней,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удлиняется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вегетации,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снижается устойчивость растений к различным заболеваниям. </a:t>
            </a:r>
          </a:p>
        </p:txBody>
      </p:sp>
    </p:spTree>
    <p:extLst>
      <p:ext uri="{BB962C8B-B14F-4D97-AF65-F5344CB8AC3E}">
        <p14:creationId xmlns:p14="http://schemas.microsoft.com/office/powerpoint/2010/main" val="32510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картофеля в мире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2019 г. объем производства картофеля -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 млн. 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мировая урожайность картофеля увеличилась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46,2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% (с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14,3 т/га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1968 г. до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20,9 т/га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2018 г.).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Картофельный сектор претерпевает серьезные изменения 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Крупнейшие производители картофеля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начала 90-х годов СССР,  Америка и Европа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настоящее время Китай (93 млн. т) и Индия (51 млн. т)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Африке, Азии и Латинской Америке производство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картофеля выросло с 30 млн. т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год более чем в 5,5 раз.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Фосфорное питание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62500" lnSpcReduction="20000"/>
          </a:bodyPr>
          <a:lstStyle/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ускоряет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растений, начиная с появления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всходов,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наступают и другие фазы развития,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темпы формирования корневой системы,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раньше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наступает период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клубнеобразования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урожай и крахмалистость клубней,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увеличивается количество клубней,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улучшаются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лёжкость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семенные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качества.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v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Наибольшее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значение фосфор имеет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ранних стадиях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когда идет интенсивное формирование листовой поверхности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растений.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фосфора 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чаще наблюдается на кислых почвах,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благодаря известкованию кислых почв уменьшается содержание алюминия и железа в почвенном растворе, фосфор становится более доступным для растений. 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пониженной влажности поступление в растение фосфора сильно затрудняется,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отрицательное влияние на поступление фосфора оказывает снижение температуры почвы до 8-10°С и ниже.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16624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существенно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влияет на величину и качество (особенно крахмалистость)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урожая,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 устойчивость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картофеля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болезням,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играет исключительную роль в водном режиме растений: он повышает тургор клеток, благодаря чему поддерживается внутреннее давление в тканях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растения,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улучшает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лёжкость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семенные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качества картофеля.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339966"/>
              </a:buClr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Ранние </a:t>
            </a:r>
            <a:r>
              <a:rPr lang="ru-RU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картофеля характеризуются более интенсивным потреблением питательных веществ и сильнее реагируют на удобрение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30 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клубней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количественное соотношение питательных веществ</a:t>
            </a:r>
          </a:p>
          <a:p>
            <a:pPr marL="457200" lvl="1" indent="0">
              <a:buClr>
                <a:srgbClr val="339966"/>
              </a:buCl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2:1:4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для получения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70 т клубней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требуется соотношение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3:1:7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калийном голодании картофеля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нарушение в росте и развитии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растения,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механические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ткани и корневая система развиваются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слабее,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клубни приобретают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несколько удлиненную форму, бывают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мелкими, 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плохо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хранятся в зимний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период. </a:t>
            </a:r>
          </a:p>
          <a:p>
            <a:pPr marL="0" indent="0">
              <a:buClr>
                <a:srgbClr val="339966"/>
              </a:buCl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Калийное питание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861048"/>
            <a:ext cx="835292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1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96944" cy="79208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кальцием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832648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Кальций концентрируется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преимущественно в вегетативных органах,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6600"/>
              </a:buClr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кальций движется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самые молодые части растения, а затем транспортируется в старые органы и ткани, где инактивируется посредством связи его со щавелевой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кислотой, </a:t>
            </a:r>
          </a:p>
          <a:p>
            <a:pPr marL="0" indent="0">
              <a:buClr>
                <a:srgbClr val="006600"/>
              </a:buClr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кальциевого голодания появляются у растений даже при высоком абсолютном количестве обменного кальция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почве. 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кальция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ослизняются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загнивают,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листья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становятся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хлоротичными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отмирает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верхушечная почка и прекращается рост стебля;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нижается поглощение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азота, фосфора и калия.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628800"/>
            <a:ext cx="7920880" cy="6480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Магний </a:t>
            </a:r>
            <a:r>
              <a:rPr lang="ru-RU" dirty="0"/>
              <a:t>концентрируется более заметно в генеративных </a:t>
            </a:r>
            <a:r>
              <a:rPr lang="ru-RU" dirty="0" smtClean="0"/>
              <a:t>      	органах</a:t>
            </a:r>
            <a:r>
              <a:rPr lang="ru-RU" dirty="0"/>
              <a:t>, высокое содержание его в листьях. </a:t>
            </a: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картофель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сильно </a:t>
            </a:r>
            <a:r>
              <a:rPr lang="ru-RU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отзывается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магний, количество которого в почве должно быть не менее 33-49 мг на 100 г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почвы,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внесении лучше развиваются </a:t>
            </a:r>
            <a:r>
              <a:rPr lang="ru-RU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ботва,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ранние фазы развития картофеля потребность в магнии небольшая, но </a:t>
            </a:r>
            <a:r>
              <a:rPr lang="ru-RU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начала цветения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 резко </a:t>
            </a:r>
            <a:r>
              <a:rPr lang="ru-RU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затем перед созреванием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уменьшается,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магния </a:t>
            </a:r>
            <a:r>
              <a:rPr lang="ru-RU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сильнее при одностороннем усилении калийного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питания (К 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Mg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антагонисты),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внесении под картофель на каждые 100 кг калийных удобрений необходимо дополнительно вносить 25 кг магния, если его содержание в почве меньше 20 мг на 100 г. 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Сера - необходимый элемент питания растений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серы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приостанавливают рост,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истья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становятся светло-зелеными, а при резком недостатке - почти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белыми,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нитратов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уменьшается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устойчивость растений к болезням, засухе и низким температурам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Содержание </a:t>
            </a:r>
            <a:r>
              <a:rPr lang="ru-RU" dirty="0"/>
              <a:t>серы в зависимости от типа почвы колеблется от 2 до 350 мг в 100 г.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Сера </a:t>
            </a:r>
            <a:r>
              <a:rPr lang="ru-RU" dirty="0"/>
              <a:t>находится в почве преимущественно в органической форме и только 10-15% - в форме SO4.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азотного голодания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37" y="1600200"/>
            <a:ext cx="68117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2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марганца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99" y="1600200"/>
            <a:ext cx="61690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дефицита бора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" y="1680051"/>
            <a:ext cx="5699760" cy="436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калия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539875"/>
            <a:ext cx="65278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1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дефицита кальция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9328"/>
            <a:ext cx="8229600" cy="332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основных элементов продуктивности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</a:t>
            </a:r>
            <a:endParaRPr lang="ru-RU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рациональных способов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обработки почвы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 органических удобрений,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оперативного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управления минеральным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питанием в период вегетации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адаптивного потенциала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культуры,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биостимуляторов роста, при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соблюдении экологически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экономически обоснованных доз, сроков и способов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их внесения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дефицита серы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8533"/>
            <a:ext cx="8229600" cy="274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0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Минеральные удобрения 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АО «Щелково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Агрохим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Целенаправленное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стимуляторов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корнеобразования,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регуляторов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активаторов фотосинтеза,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гуминовых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минеральных удобрений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339966"/>
              </a:buClr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339966"/>
              </a:buCl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эффективным приемом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воздействия</a:t>
            </a:r>
          </a:p>
          <a:p>
            <a:pPr marL="457200" lvl="1" indent="0">
              <a:buClr>
                <a:srgbClr val="339966"/>
              </a:buCl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питательный режим,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растений, формирующих урожай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картофеля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6" y="3861048"/>
            <a:ext cx="9001000" cy="136815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Биостим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Универсал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аминокислоты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полисахариды, макро- и микроэлементы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Универсальное удобрение для листовых подкормок с высоким содержанием аминокислот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универсальный биостимулятор (активатор фотосинтеза)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противодействие стрессам и их последствиям</a:t>
            </a: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овышенное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содержание свободных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аминокислот</a:t>
            </a:r>
          </a:p>
          <a:p>
            <a:pPr marL="457200" lvl="1" indent="0">
              <a:buClr>
                <a:srgbClr val="339966"/>
              </a:buClr>
              <a:buNone/>
            </a:pPr>
            <a:endParaRPr lang="ru-RU" dirty="0" smtClean="0"/>
          </a:p>
          <a:p>
            <a:pPr marL="457200" lvl="1" indent="0">
              <a:buClr>
                <a:srgbClr val="339966"/>
              </a:buClr>
              <a:buNone/>
            </a:pPr>
            <a:r>
              <a:rPr lang="ru-RU" dirty="0" smtClean="0"/>
              <a:t>0,5-5,0 </a:t>
            </a:r>
            <a:r>
              <a:rPr lang="ru-RU" dirty="0"/>
              <a:t>л/га</a:t>
            </a:r>
            <a:br>
              <a:rPr lang="ru-RU" dirty="0"/>
            </a:br>
            <a:r>
              <a:rPr lang="ru-RU" dirty="0"/>
              <a:t>Расход рабочего раствора: для полевых, цветочно-декоративных культур, кустарников 200-600 л/га, для плодовых </a:t>
            </a:r>
            <a:r>
              <a:rPr lang="ru-RU" dirty="0" smtClean="0"/>
              <a:t>деревьев 600-800 л/га</a:t>
            </a:r>
          </a:p>
          <a:p>
            <a:pPr lvl="1">
              <a:buClr>
                <a:srgbClr val="339966"/>
              </a:buClr>
              <a:buFont typeface="Wingdings" panose="05000000000000000000" pitchFamily="2" charset="2"/>
              <a:buChar char="v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/>
              <a:t>Некорневая подкормка 1-5 раз за сезон с интервалом 7-14 дней</a:t>
            </a:r>
          </a:p>
        </p:txBody>
      </p:sp>
    </p:spTree>
    <p:extLst>
      <p:ext uri="{BB962C8B-B14F-4D97-AF65-F5344CB8AC3E}">
        <p14:creationId xmlns:p14="http://schemas.microsoft.com/office/powerpoint/2010/main" val="2945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564904"/>
            <a:ext cx="8784976" cy="151216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Биостим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аминокислоты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полисахариды, макро- и микроэлементы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Биостим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Рост - активатор фотосинтеза, стимулятор вегетативного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роста, снимает стресс.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Состав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аминокислотных биостимуляторов, % Свободные аминокислоты растительного происхождения 4,0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Азот (N общ.) 4,0%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10,0%,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2,0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%, SO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0,5-3,0 л/га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 рабочего раствора: для полевых, цветочно-декоративных культур, кустарников 200-600 л/га, для плодовых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деревьев 600-800 л/га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Некорневая подкормка </a:t>
            </a:r>
            <a:endParaRPr lang="ru-RU" b="1" dirty="0" smtClean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начальный период вегетации или при возобновлении вегетации весной, 1-2 раза через 7-10 дней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Гуминовые удобрения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 </a:t>
            </a:r>
            <a:r>
              <a:rPr lang="ru-RU" b="1" dirty="0" err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Гумат</a:t>
            </a:r>
            <a:r>
              <a:rPr lang="ru-RU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ru-RU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гуминовое микроудобрение с набором макро- и микроэлементов)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Некорневая обработка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облегчает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 и круговорот питательных веществ в растениях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дыхание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ускоряет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протекание биосинтетических процессов,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использования элементов минерального питания растениями,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стрессы, возникающие в результате внешних негативных воздействий,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сопротивляемость к грибным и бактериальным инфекциям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крахмала и витамина С в клубнях нового урожая.</a:t>
            </a:r>
          </a:p>
        </p:txBody>
      </p:sp>
    </p:spTree>
    <p:extLst>
      <p:ext uri="{BB962C8B-B14F-4D97-AF65-F5344CB8AC3E}">
        <p14:creationId xmlns:p14="http://schemas.microsoft.com/office/powerpoint/2010/main" val="29385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140968"/>
            <a:ext cx="7776864" cy="72008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Ультрамаг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Ультрамаг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жидкое концентрированное,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легкоусваиваемое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калиево-содержащее удобрение для некорневой подкормки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плодово-ягодных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овощных культур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2,6%,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22,0%.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Рекомендуемая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доза применения 2,0 – 5,0 л/га при расходе рабочего раствора 200 – 400 л/га.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Некорневая подкормка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фазе полных всходов и в фазе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бутонизации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35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36912"/>
            <a:ext cx="8784976" cy="12241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Ультрамаг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картофеля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Ультрамаг</a:t>
            </a:r>
            <a:r>
              <a:rPr lang="ru-RU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</a:t>
            </a:r>
            <a:r>
              <a:rPr lang="ru-RU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картофеля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многокомпонентное комплексное удобрение для листовых подкормок картофеля.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N –15,0%,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2,5, 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2,5, B – 0,4, Cu – 0,2, Fe – 0,3,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	0,6, Mo – 0,005, Zn – 0,65,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0,03%.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Рекомендуемая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доза применения 1 – 2 л/га при расходе рабочего раствора – 200 – 300 л/га.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Некорневая подкормка</a:t>
            </a:r>
            <a:r>
              <a:rPr lang="en-US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 smtClean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период смыкания надземной вегетативной массы в междурядьях,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фазе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бутонизации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после цветения.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068960"/>
            <a:ext cx="8280920" cy="79208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Ультрамаг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кальций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Ультрамаг</a:t>
            </a:r>
            <a:r>
              <a:rPr lang="ru-RU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кальций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жидкое, концентрированное удобрение без хлора с высоким содержанием кальция в легко усваиваемой растением форме для некорневой подкормки сельскохозяйственных, плодово-ягодных и овощных культур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Состав: N – 10,0%,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0,8, B – 0,05,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0,02,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0,001,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0,02,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17,0%.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Рекомендуемая доза применения 1,0 – 3,0 л/га при расходе рабочего раствора 300 – 600 л/га.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Некорневая подкормка</a:t>
            </a:r>
          </a:p>
          <a:p>
            <a:pPr>
              <a:buClr>
                <a:srgbClr val="339966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начале периода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плодо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клубнеобразования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далее 2 – 3 раза с интервалом 7 – 14 дней. </a:t>
            </a:r>
          </a:p>
        </p:txBody>
      </p:sp>
    </p:spTree>
    <p:extLst>
      <p:ext uri="{BB962C8B-B14F-4D97-AF65-F5344CB8AC3E}">
        <p14:creationId xmlns:p14="http://schemas.microsoft.com/office/powerpoint/2010/main" val="27832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линейных показателей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стеблей, см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 г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074300"/>
              </p:ext>
            </p:extLst>
          </p:nvPr>
        </p:nvGraphicFramePr>
        <p:xfrm>
          <a:off x="611560" y="1556792"/>
          <a:ext cx="8136904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4495"/>
                <a:gridCol w="2015480"/>
                <a:gridCol w="2416929"/>
              </a:tblGrid>
              <a:tr h="522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Вариант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июля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 августа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66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сорт Ред Скарлетт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6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 (обработка водой)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65,7 ± 1,97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71,5 ± 2,06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55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Обработка растворами удобрений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68,8 ± 1,22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75,3 ± 1,84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66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сорт Латона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6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 (обработка водой)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64,0 ± 1,68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68,5 ±1,72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55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Обработка растворами удобрений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65,9 ± 1,78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77,5 ± 2,46*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6381328"/>
            <a:ext cx="7319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Примечание: * – отклонения достоверны на 5%-ном уровне значимости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33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удобрений на урожайность картофеля, т/га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273201"/>
              </p:ext>
            </p:extLst>
          </p:nvPr>
        </p:nvGraphicFramePr>
        <p:xfrm>
          <a:off x="827584" y="1557447"/>
          <a:ext cx="7632849" cy="4751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968"/>
                <a:gridCol w="1363749"/>
                <a:gridCol w="1319140"/>
                <a:gridCol w="1319140"/>
                <a:gridCol w="1292852"/>
              </a:tblGrid>
              <a:tr h="33528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Вариант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Урожайность клубней по фракциям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мелкие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крупные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82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Сорт Ред Скарлетт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0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 (обработка водой)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0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Обработка растворами удобрений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9,2*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2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НСР </a:t>
                      </a:r>
                      <a:r>
                        <a:rPr lang="ru-RU" sz="1400" baseline="-25000">
                          <a:effectLst/>
                        </a:rPr>
                        <a:t>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282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Сорт Латона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0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 (обработка водой)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0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Обработка растворами удобрений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1,9*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НСР </a:t>
                      </a:r>
                      <a:r>
                        <a:rPr lang="ru-RU" sz="1400" baseline="-25000" dirty="0">
                          <a:effectLst/>
                        </a:rPr>
                        <a:t>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5767" y="6309320"/>
            <a:ext cx="7319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Примечание: * – отклонения достоверны на 5%-ном уровне значимости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Оптимальные агрохимические показатели почв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артофель: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рН(КС1) - 5,3-5,8,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гумуса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менее 1,8 %,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подвижного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фосфора и обменного калия не менее 150-200 мг/кг почвы.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Капуста</a:t>
            </a: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KCI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6,5–7,0,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гумуса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менее 2 %,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подвижных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 фосфора и калия – соответственно не ниже 200–250 мг/кг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торфяно-болотные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5,0–5,5, степень разложения торфа – не менее 50 %, уровень грунтовых вод – не выше 60 см.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Морковь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рН(КС1)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7,0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гумуса (более 4%)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легкопроницаемая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почва.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Некорневые подкормки растений жидкими минеральными удобрениями серии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Ультрамаг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стимулируют вегетативный рост надземной части картофеля, обеспечивая увеличение длины стеблей раннеспелых сортов картофеля до 13,1%. Запаздывание с некорневыми обработками вызывает увеличение продолжительности вегетационного периода растений в ущерб накоплению урожая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фоне положительного эффекта под воздействием удобрений общая урожайность сорта Ред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Скарлетт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увеличивается за счет массы клубней крупной фракции (на 15,8 %), а сорта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Латона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числа клубней средней (семенной) фракции (на 40,2 %).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сидератов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выращивании картофеля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073390"/>
              </p:ext>
            </p:extLst>
          </p:nvPr>
        </p:nvGraphicFramePr>
        <p:xfrm>
          <a:off x="457200" y="1844824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262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Норма высева, кг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Цена, руб.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Затраты</a:t>
                      </a:r>
                      <a:r>
                        <a:rPr lang="ru-RU" baseline="0" dirty="0" smtClean="0"/>
                        <a:t> на </a:t>
                      </a:r>
                      <a:r>
                        <a:rPr lang="ru-RU" dirty="0" smtClean="0"/>
                        <a:t>га,</a:t>
                      </a:r>
                    </a:p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Редька масличная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63 - 65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1890 - 1950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Горчица белая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1300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Рапс яровой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80 - 85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1200 - 1275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Вико-овсяная смесь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22 - 24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4400 -  4800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944576"/>
            <a:ext cx="841986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Зеленую массу заделывают в почву на небольшую глубину или оставляют до весны.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благоприятного </a:t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водно-воздушного режима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ru-RU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технологии при выращивании </a:t>
            </a:r>
            <a:r>
              <a:rPr lang="ru-RU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картофеля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традиционная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грядово-ленточная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широкорядная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гриммовская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голландская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Традиционная технология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</a:t>
            </a:r>
            <a:r>
              <a:rPr lang="en-US" sz="20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нарезка гребней (весной либо осенью) для создания рыхлой структуры с целью обеспечения оптимальных условий для развития картофеля и возможности уборки комбайнами.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Гребневая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посадка позволяет рыхлить почву и уничтожать сорняки путем междурядных обработок задолго до появления всходов картофеля.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Осенняя </a:t>
            </a: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нарезка</a:t>
            </a:r>
            <a:r>
              <a:rPr lang="ru-RU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улучшает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оттаивание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рыхлость почвы, поэтому ее применяют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ЦЧР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производства раннего картофеля.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300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Весенняя </a:t>
            </a: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нарезка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используется во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влагообеспеченных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районах на суглинистых, дерново-подзолистых и серых лесных почвах.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процессе ухода почва в междурядьях многократно уплотняется колесами, что приводит к ухудшению роста клубней и образованию комков, это значительно затрудняет комбайновую уборку.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Грядово-ленточная технология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засушливых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переувлажненных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объемная </a:t>
            </a:r>
            <a:r>
              <a:rPr lang="ru-RU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засушливую пору </a:t>
            </a:r>
            <a:r>
              <a:rPr lang="ru-RU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накапливает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влагу, а при сильных дождях </a:t>
            </a:r>
            <a:r>
              <a:rPr lang="ru-RU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сбрасывает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воду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борозды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посадка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картофеля проводится картофелесажалкой КМС-3А, а уборка – переоборудованным комбайном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КПК-2-01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уборке комбайнами на сепаратор поступает почвы </a:t>
            </a:r>
            <a:r>
              <a:rPr lang="ru-RU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30-40% меньше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чем при гребневой посадке. 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урожайность товарного картофеля на 10-30%  выше по сравнению с традиционной.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Грядово-ленточная технология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2985"/>
            <a:ext cx="7848872" cy="522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5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2264</Words>
  <Application>Microsoft Office PowerPoint</Application>
  <PresentationFormat>Экран (4:3)</PresentationFormat>
  <Paragraphs>439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Управление продукционным процессом картофеля</vt:lpstr>
      <vt:lpstr>Производство картофеля в мире</vt:lpstr>
      <vt:lpstr>Формирование основных элементов продуктивности </vt:lpstr>
      <vt:lpstr>Оптимальные агрохимические показатели почв</vt:lpstr>
      <vt:lpstr>Использование сидератов при выращивании картофеля</vt:lpstr>
      <vt:lpstr>Создание благоприятного  водно-воздушного режима</vt:lpstr>
      <vt:lpstr>Традиционная технология</vt:lpstr>
      <vt:lpstr>Грядово-ленточная технология</vt:lpstr>
      <vt:lpstr>Грядово-ленточная технология</vt:lpstr>
      <vt:lpstr>Широкорядная технология </vt:lpstr>
      <vt:lpstr>Широкорядная технология </vt:lpstr>
      <vt:lpstr>Голландская технология </vt:lpstr>
      <vt:lpstr>Голландская технология </vt:lpstr>
      <vt:lpstr>Сорта картофеля лаборатории агротехнологий «Вилга»</vt:lpstr>
      <vt:lpstr>Презентация PowerPoint</vt:lpstr>
      <vt:lpstr>Вынос питательных веществ с урожаем, кг на 1 т основной продукции</vt:lpstr>
      <vt:lpstr>Расчет доз удобрений под урожай 24 т/га</vt:lpstr>
      <vt:lpstr>Особенности минерального питания картофеля</vt:lpstr>
      <vt:lpstr>Азотное питание</vt:lpstr>
      <vt:lpstr>Фосфорное питание</vt:lpstr>
      <vt:lpstr>Калийное питание</vt:lpstr>
      <vt:lpstr>Обеспеченность кальцием</vt:lpstr>
      <vt:lpstr>Обеспеченность магнием</vt:lpstr>
      <vt:lpstr>Обеспеченность серой</vt:lpstr>
      <vt:lpstr>Признаки азотного голодания</vt:lpstr>
      <vt:lpstr>Недостаток марганца</vt:lpstr>
      <vt:lpstr>Симптомы дефицита бора</vt:lpstr>
      <vt:lpstr>Дефицит калия</vt:lpstr>
      <vt:lpstr>Симптомы дефицита кальция</vt:lpstr>
      <vt:lpstr>Симптомы дефицита серы</vt:lpstr>
      <vt:lpstr>Минеральные удобрения    АО «Щелково Агрохим» </vt:lpstr>
      <vt:lpstr>Биостим Универсал </vt:lpstr>
      <vt:lpstr>Биостим Рост </vt:lpstr>
      <vt:lpstr> Гуминовые удобрения</vt:lpstr>
      <vt:lpstr>Ультрамаг калий</vt:lpstr>
      <vt:lpstr>Ультрамаг комби для картофеля</vt:lpstr>
      <vt:lpstr>Ультрамаг кальций</vt:lpstr>
      <vt:lpstr>Динамика линейных показателей стеблей, см (2020 г.)  </vt:lpstr>
      <vt:lpstr>Влияние удобрений на урожайность картофеля, т/га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86</cp:revision>
  <dcterms:created xsi:type="dcterms:W3CDTF">2021-04-14T06:40:03Z</dcterms:created>
  <dcterms:modified xsi:type="dcterms:W3CDTF">2021-08-20T05:56:25Z</dcterms:modified>
</cp:coreProperties>
</file>