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4" r:id="rId4"/>
    <p:sldId id="262" r:id="rId5"/>
    <p:sldId id="266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6D7FCD-DF60-47EE-965F-90D4EEA3412C}">
          <p14:sldIdLst>
            <p14:sldId id="257"/>
            <p14:sldId id="258"/>
            <p14:sldId id="264"/>
            <p14:sldId id="262"/>
            <p14:sldId id="266"/>
            <p14:sldId id="269"/>
          </p14:sldIdLst>
        </p14:section>
        <p14:section name="Раздел без заголовка" id="{A14F07CD-CB6B-49B9-9E12-4092ABB7F1A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7" autoAdjust="0"/>
  </p:normalViewPr>
  <p:slideViewPr>
    <p:cSldViewPr>
      <p:cViewPr>
        <p:scale>
          <a:sx n="75" d="100"/>
          <a:sy n="75" d="100"/>
        </p:scale>
        <p:origin x="-12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857E-028B-43DE-907B-7B2D0CAD498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0DF2-820E-4740-BBAF-DAF963A56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299C5-CC01-4C08-91B2-803EC97486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9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0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4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0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1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DDB3-D491-4D7C-A0F2-74FDDC88CBAB}" type="datetimeFigureOut">
              <a:rPr lang="ru-RU" smtClean="0"/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1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C4E9"/>
            </a:gs>
            <a:gs pos="76000">
              <a:schemeClr val="accent1">
                <a:tint val="66000"/>
                <a:satMod val="160000"/>
                <a:alpha val="0"/>
                <a:lumMod val="0"/>
              </a:schemeClr>
            </a:gs>
            <a:gs pos="25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Что такое Бюджет для граждан?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 - </a:t>
            </a:r>
            <a:r>
              <a:rPr lang="ru-RU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  <a:r>
              <a:rPr lang="ru-RU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Он содержит информационно-аналитический материал, доступный для широкого круга неподготовленных пользователей.</a:t>
            </a:r>
            <a:endParaRPr lang="ru-RU" sz="35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2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49000">
              <a:schemeClr val="accent1">
                <a:tint val="66000"/>
                <a:satMod val="160000"/>
                <a:alpha val="0"/>
                <a:lumMod val="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— денежные средства, которые поступают в бюджет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 безвозмездной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 безвозвратной основе (например, налоги и сборы, платежи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 пользование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имуществом, безвозмездные поступления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выплачиваемые из бюджета денежные средства, направленные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 обеспечение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функций государства и удовлетворения общественных потребностей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сфере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коммунального хозяйства, образования, культуры, спорта и других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Межбюджетные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трансферты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средства, предоставляемые одним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бюджетом другому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бюджету бюджетной системы Российской Федерации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Дефицит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превышение расходов бюджета над его доходами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Профицит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val="3356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516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межбюджетных трансфертов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03" y="112474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Дотации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(дар, пожертвование)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57573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977" y="257258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(«приходить на помощь»)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605006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003" y="396247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(«поддержка»)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962474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расходов других бюджетов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068" y="5381499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Носят безвозмездный и безвозвратный характер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789" y="5381499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Иные межбюджетные трансферты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6125" y="1700808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313" y="3092613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9339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9487" y="5911844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4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398"/>
            <a:ext cx="9143999" cy="341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250" y="160338"/>
            <a:ext cx="464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расходов над доходами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12" y="160338"/>
            <a:ext cx="464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доходов над расходами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 descr="https://cache3.youla.io/files/images/360_360/5c/87/5c875611a380b64923570b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" y="4509120"/>
            <a:ext cx="2455218" cy="23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9634" y="2967334"/>
            <a:ext cx="3908789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186218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тогда,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393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Степанова С.Д\Для Степановой С. Д\IMG_6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понятия</a:t>
            </a:r>
            <a:br>
              <a:rPr lang="ru-RU" dirty="0" smtClean="0"/>
            </a:br>
            <a:r>
              <a:rPr lang="ru-RU" dirty="0" smtClean="0"/>
              <a:t>Как детализируются расходы?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00063" y="5072063"/>
            <a:ext cx="2357437" cy="1500187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Ведомственная структура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286380" y="3214686"/>
            <a:ext cx="3143272" cy="1357322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Функциональная структура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57188" y="1214438"/>
            <a:ext cx="2571750" cy="128587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Программные  расходы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928926" y="5214950"/>
            <a:ext cx="2428892" cy="10001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3286116" y="3429000"/>
            <a:ext cx="2000264" cy="857256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00365" y="1224038"/>
            <a:ext cx="2765870" cy="954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0" y="5072063"/>
            <a:ext cx="2500313" cy="1214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По Главным </a:t>
            </a:r>
            <a:r>
              <a:rPr lang="ru-RU" dirty="0" smtClean="0">
                <a:solidFill>
                  <a:schemeClr val="tx1"/>
                </a:solidFill>
              </a:rPr>
              <a:t>распорядителям </a:t>
            </a:r>
            <a:r>
              <a:rPr lang="ru-RU" dirty="0">
                <a:solidFill>
                  <a:schemeClr val="tx1"/>
                </a:solidFill>
              </a:rPr>
              <a:t>бюджетных средств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3286125"/>
            <a:ext cx="235743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По Направлению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(образование</a:t>
            </a:r>
            <a:r>
              <a:rPr lang="ru-RU" dirty="0">
                <a:solidFill>
                  <a:schemeClr val="tx1"/>
                </a:solidFill>
              </a:rPr>
              <a:t>, культура, </a:t>
            </a:r>
            <a:r>
              <a:rPr lang="ru-RU" dirty="0" smtClean="0">
                <a:solidFill>
                  <a:schemeClr val="tx1"/>
                </a:solidFill>
              </a:rPr>
              <a:t>спорт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err="1">
                <a:solidFill>
                  <a:schemeClr val="tx1"/>
                </a:solidFill>
              </a:rPr>
              <a:t>т.д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5929313" y="1214438"/>
            <a:ext cx="2928937" cy="142875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Муниципальным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536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45000">
              <a:schemeClr val="tx2">
                <a:lumMod val="60000"/>
                <a:lumOff val="40000"/>
              </a:schemeClr>
            </a:gs>
            <a:gs pos="9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Бюджетный процесс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0" y="0"/>
            <a:ext cx="9144000" cy="1571625"/>
          </a:xfrm>
          <a:prstGeom prst="wedgeRectCallout">
            <a:avLst>
              <a:gd name="adj1" fmla="val -21258"/>
              <a:gd name="adj2" fmla="val 37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Бюджетный процесс </a:t>
            </a:r>
            <a:r>
              <a:rPr lang="ru-RU" b="1" dirty="0">
                <a:solidFill>
                  <a:schemeClr val="tx1"/>
                </a:solidFill>
              </a:rPr>
              <a:t>–деятельность по составлению и рассмотрению проектов бюджетов, контролю за их исполнением, осуществлению бюджетного учета, </a:t>
            </a:r>
            <a:r>
              <a:rPr lang="ru-RU" b="1" dirty="0" smtClean="0">
                <a:solidFill>
                  <a:schemeClr val="tx1"/>
                </a:solidFill>
              </a:rPr>
              <a:t>составлению </a:t>
            </a:r>
            <a:r>
              <a:rPr lang="ru-RU" b="1" dirty="0">
                <a:solidFill>
                  <a:schemeClr val="tx1"/>
                </a:solidFill>
              </a:rPr>
              <a:t>внешней </a:t>
            </a:r>
            <a:r>
              <a:rPr lang="ru-RU" b="1" dirty="0" smtClean="0">
                <a:solidFill>
                  <a:schemeClr val="tx1"/>
                </a:solidFill>
              </a:rPr>
              <a:t>проверки, </a:t>
            </a:r>
            <a:r>
              <a:rPr lang="ru-RU" b="1" dirty="0">
                <a:solidFill>
                  <a:schemeClr val="tx1"/>
                </a:solidFill>
              </a:rPr>
              <a:t>рассмотрению и утверждению бюджетной отчетности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678781"/>
            <a:ext cx="3500438" cy="10001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 проекта бюджета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-1" y="2964656"/>
            <a:ext cx="3643313" cy="92868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и утверждение бюджета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42875" y="4429125"/>
            <a:ext cx="3357563" cy="85725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875" y="5643563"/>
            <a:ext cx="3643313" cy="121443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отчетов об  исполнении бюджета  и их утверждение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143375" y="1643063"/>
            <a:ext cx="5000625" cy="107156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Постановление </a:t>
            </a:r>
            <a:r>
              <a:rPr lang="ru-RU" b="1" dirty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chemeClr val="tx1"/>
                </a:solidFill>
              </a:rPr>
              <a:t>подготовке </a:t>
            </a:r>
            <a:r>
              <a:rPr lang="ru-RU" b="1" dirty="0">
                <a:solidFill>
                  <a:schemeClr val="tx1"/>
                </a:solidFill>
              </a:rPr>
              <a:t>проекта бюджета до </a:t>
            </a:r>
            <a:r>
              <a:rPr lang="ru-RU" b="1" dirty="0" smtClean="0">
                <a:solidFill>
                  <a:schemeClr val="tx1"/>
                </a:solidFill>
              </a:rPr>
              <a:t>15.11</a:t>
            </a:r>
            <a:r>
              <a:rPr lang="ru-RU" b="1" dirty="0">
                <a:solidFill>
                  <a:schemeClr val="tx1"/>
                </a:solidFill>
              </a:rPr>
              <a:t>. –внесение проекта в </a:t>
            </a:r>
            <a:r>
              <a:rPr lang="ru-RU" b="1" dirty="0" smtClean="0">
                <a:solidFill>
                  <a:schemeClr val="tx1"/>
                </a:solidFill>
              </a:rPr>
              <a:t> Совет района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786189" y="2786063"/>
            <a:ext cx="5357811" cy="1357312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Ноябрь </a:t>
            </a:r>
            <a:r>
              <a:rPr lang="ru-RU" sz="1600" dirty="0">
                <a:solidFill>
                  <a:schemeClr val="tx1"/>
                </a:solidFill>
              </a:rPr>
              <a:t>–декабрь, назначение публичных слушаний, проведение публичных слушаний, внесение изменений в проект бюджета по итогам публичных слушаний, рассмотрение на комиссиях, заключение  КСО- утверждение на  </a:t>
            </a:r>
            <a:r>
              <a:rPr lang="ru-RU" sz="1600" dirty="0" smtClean="0">
                <a:solidFill>
                  <a:schemeClr val="tx1"/>
                </a:solidFill>
              </a:rPr>
              <a:t>Совете района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571875" y="4214813"/>
            <a:ext cx="5680646" cy="1285875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Исполнение бюджета с 1 января по 31 декабря согласно утвержденному Решению и внесению изменений к </a:t>
            </a:r>
            <a:r>
              <a:rPr lang="ru-RU" dirty="0" smtClean="0">
                <a:solidFill>
                  <a:schemeClr val="tx1"/>
                </a:solidFill>
              </a:rPr>
              <a:t>нему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857625" y="5572125"/>
            <a:ext cx="5286375" cy="11430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Отчетность месячная, квартальная, </a:t>
            </a:r>
            <a:r>
              <a:rPr lang="ru-RU" dirty="0" smtClean="0">
                <a:solidFill>
                  <a:schemeClr val="tx1"/>
                </a:solidFill>
              </a:rPr>
              <a:t>годовая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372</Words>
  <Application>Microsoft Office PowerPoint</Application>
  <PresentationFormat>Экран (4:3)</PresentationFormat>
  <Paragraphs>51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Что такое Бюджет для граждан?</vt:lpstr>
      <vt:lpstr>Основные понятия</vt:lpstr>
      <vt:lpstr>Презентация PowerPoint</vt:lpstr>
      <vt:lpstr>Презентация PowerPoint</vt:lpstr>
      <vt:lpstr>Основные понятия Как детализируются расходы?</vt:lpstr>
      <vt:lpstr>Бюджетный процесс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Киреева Надежда</dc:creator>
  <cp:lastModifiedBy>rfu7</cp:lastModifiedBy>
  <cp:revision>203</cp:revision>
  <cp:lastPrinted>2019-11-14T06:23:33Z</cp:lastPrinted>
  <dcterms:created xsi:type="dcterms:W3CDTF">2019-11-07T04:29:06Z</dcterms:created>
  <dcterms:modified xsi:type="dcterms:W3CDTF">2021-07-07T07:35:15Z</dcterms:modified>
</cp:coreProperties>
</file>