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423" r:id="rId3"/>
    <p:sldId id="318" r:id="rId4"/>
    <p:sldId id="289" r:id="rId5"/>
    <p:sldId id="319" r:id="rId6"/>
    <p:sldId id="399" r:id="rId7"/>
    <p:sldId id="321" r:id="rId8"/>
    <p:sldId id="350" r:id="rId9"/>
    <p:sldId id="351" r:id="rId10"/>
    <p:sldId id="375" r:id="rId11"/>
    <p:sldId id="354" r:id="rId12"/>
    <p:sldId id="409" r:id="rId13"/>
    <p:sldId id="356" r:id="rId14"/>
    <p:sldId id="357" r:id="rId15"/>
    <p:sldId id="425" r:id="rId16"/>
    <p:sldId id="325" r:id="rId17"/>
    <p:sldId id="426" r:id="rId18"/>
    <p:sldId id="296" r:id="rId19"/>
    <p:sldId id="451" r:id="rId20"/>
    <p:sldId id="450" r:id="rId21"/>
    <p:sldId id="414" r:id="rId22"/>
    <p:sldId id="302" r:id="rId23"/>
    <p:sldId id="431" r:id="rId24"/>
    <p:sldId id="427" r:id="rId25"/>
    <p:sldId id="432" r:id="rId26"/>
    <p:sldId id="428" r:id="rId27"/>
    <p:sldId id="433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20" r:id="rId36"/>
    <p:sldId id="448" r:id="rId37"/>
    <p:sldId id="422" r:id="rId38"/>
    <p:sldId id="449" r:id="rId39"/>
    <p:sldId id="421" r:id="rId40"/>
    <p:sldId id="435" r:id="rId41"/>
    <p:sldId id="305" r:id="rId42"/>
    <p:sldId id="462" r:id="rId43"/>
    <p:sldId id="463" r:id="rId44"/>
    <p:sldId id="464" r:id="rId45"/>
    <p:sldId id="465" r:id="rId46"/>
    <p:sldId id="452" r:id="rId47"/>
    <p:sldId id="453" r:id="rId48"/>
    <p:sldId id="280" r:id="rId4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модурова Дарья Дмитрие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321"/>
    <a:srgbClr val="46C246"/>
    <a:srgbClr val="FF5050"/>
    <a:srgbClr val="7D0D45"/>
    <a:srgbClr val="E13A0D"/>
    <a:srgbClr val="FF9933"/>
    <a:srgbClr val="006600"/>
    <a:srgbClr val="945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3651" autoAdjust="0"/>
  </p:normalViewPr>
  <p:slideViewPr>
    <p:cSldViewPr>
      <p:cViewPr>
        <p:scale>
          <a:sx n="160" d="100"/>
          <a:sy n="160" d="100"/>
        </p:scale>
        <p:origin x="-492" y="216"/>
      </p:cViewPr>
      <p:guideLst>
        <p:guide orient="horz" pos="1892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ЗЕМЕЛЬНЫЕ РЕСУРСЫ </a:t>
            </a:r>
            <a:endParaRPr lang="ru-RU" sz="1100" b="1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47863823467142"/>
          <c:y val="7.255167378710888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00255568671384"/>
          <c:y val="0.12120356942809572"/>
          <c:w val="0.44850608411578075"/>
          <c:h val="0.39194284173999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46C246"/>
              </a:solidFill>
            </c:spPr>
          </c:dPt>
          <c:dPt>
            <c:idx val="4"/>
            <c:bubble3D val="0"/>
            <c:spPr>
              <a:solidFill>
                <a:schemeClr val="bg1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5.55370789433648E-2"/>
                  <c:y val="8.332131279683008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9350087825974E-2"/>
                  <c:y val="-9.782193591287869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1,3%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4630614930738E-2"/>
                  <c:y val="2.2466739770571054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499345532781932"/>
                  <c:y val="-8.121417225538309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dirty="0"/>
                      <a:t>88,8%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539082290433207E-2"/>
                  <c:y val="6.5570717458931956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0,3%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577270141060298E-2"/>
                  <c:y val="-1.198473672739965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931514894241791"/>
                  <c:y val="6.4948601138033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земли с/х назначения</c:v>
                </c:pt>
                <c:pt idx="1">
                  <c:v>промышленные земли</c:v>
                </c:pt>
                <c:pt idx="2">
                  <c:v>земли населенных пунктов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  <c:pt idx="5">
                  <c:v>земли запаса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7.4000000000000038E-2</c:v>
                </c:pt>
                <c:pt idx="1">
                  <c:v>1.2999999999999998E-2</c:v>
                </c:pt>
                <c:pt idx="2">
                  <c:v>9.000000000000008E-3</c:v>
                </c:pt>
                <c:pt idx="3">
                  <c:v>0.8884000000000003</c:v>
                </c:pt>
                <c:pt idx="4">
                  <c:v>3.0000000000000027E-3</c:v>
                </c:pt>
                <c:pt idx="5">
                  <c:v>1.2999999999999998E-2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5830357038365798E-2"/>
          <c:y val="0.52071793023213953"/>
          <c:w val="0.74370599494321565"/>
          <c:h val="0.28696072183773991"/>
        </c:manualLayout>
      </c:layout>
      <c:overlay val="0"/>
      <c:txPr>
        <a:bodyPr/>
        <a:lstStyle/>
        <a:p>
          <a:pPr>
            <a:defRPr sz="9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 smtClean="0"/>
                      <a:t>7</a:t>
                    </a:r>
                    <a:r>
                      <a:rPr lang="ru-RU" smtClean="0"/>
                      <a:t>23,4</a:t>
                    </a:r>
                    <a:endParaRPr lang="ru-RU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1"/>
            </c:dLbl>
            <c:dLbl>
              <c:idx val="2"/>
              <c:layout>
                <c:manualLayout>
                  <c:x val="0"/>
                  <c:y val="-1.0508644673977755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1"/>
              <c:showBubbleSize val="1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1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1828.2</c:v>
                </c:pt>
                <c:pt idx="1">
                  <c:v>7462.5</c:v>
                </c:pt>
                <c:pt idx="2">
                  <c:v>6739.4</c:v>
                </c:pt>
                <c:pt idx="3">
                  <c:v>8082</c:v>
                </c:pt>
                <c:pt idx="4">
                  <c:v>9982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38"/>
        <c:overlap val="62"/>
        <c:axId val="126014592"/>
        <c:axId val="126017536"/>
      </c:barChart>
      <c:catAx>
        <c:axId val="126014592"/>
        <c:scaling>
          <c:orientation val="minMax"/>
        </c:scaling>
        <c:delete val="1"/>
        <c:axPos val="b"/>
        <c:numFmt formatCode="\О\с\н\о\в\н\о\й" sourceLinked="1"/>
        <c:majorTickMark val="cross"/>
        <c:minorTickMark val="cross"/>
        <c:tickLblPos val="none"/>
        <c:crossAx val="126017536"/>
        <c:crosses val="autoZero"/>
        <c:auto val="1"/>
        <c:lblAlgn val="ctr"/>
        <c:lblOffset val="100"/>
        <c:noMultiLvlLbl val="1"/>
      </c:catAx>
      <c:valAx>
        <c:axId val="126017536"/>
        <c:scaling>
          <c:orientation val="minMax"/>
        </c:scaling>
        <c:delete val="1"/>
        <c:axPos val="l"/>
        <c:numFmt formatCode="\О\с\н\о\в\н\о\й" sourceLinked="1"/>
        <c:majorTickMark val="cross"/>
        <c:minorTickMark val="cross"/>
        <c:tickLblPos val="none"/>
        <c:crossAx val="12601459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3838593097498E-2"/>
          <c:y val="0.30620502194980836"/>
          <c:w val="0.84714661333925911"/>
          <c:h val="0.57556767867978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7D0D45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622692122287937E-3"/>
                  <c:y val="-3.6474959536992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\О\с\н\о\в\н\о\й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5.0999999999999996</c:v>
                </c:pt>
                <c:pt idx="1">
                  <c:v>3</c:v>
                </c:pt>
                <c:pt idx="2">
                  <c:v>4.5999999999999996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26221696"/>
        <c:axId val="134736512"/>
      </c:barChart>
      <c:catAx>
        <c:axId val="12622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Перевозка грузов, </a:t>
                </a:r>
                <a:r>
                  <a:rPr lang="ru-RU" dirty="0" smtClean="0"/>
                  <a:t>млн. </a:t>
                </a:r>
                <a:r>
                  <a:rPr lang="ru-RU" dirty="0"/>
                  <a:t>тонн</a:t>
                </a:r>
              </a:p>
            </c:rich>
          </c:tx>
          <c:layout>
            <c:manualLayout>
              <c:xMode val="edge"/>
              <c:yMode val="edge"/>
              <c:x val="0.23404874948535132"/>
              <c:y val="0.86835139096298508"/>
            </c:manualLayout>
          </c:layout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ru-RU"/>
          </a:p>
        </c:txPr>
        <c:crossAx val="134736512"/>
        <c:crosses val="autoZero"/>
        <c:auto val="1"/>
        <c:lblAlgn val="ctr"/>
        <c:lblOffset val="100"/>
        <c:noMultiLvlLbl val="0"/>
      </c:catAx>
      <c:valAx>
        <c:axId val="134736512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2622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487E-2"/>
          <c:y val="0.1300494441524962"/>
          <c:w val="0.84714661333925911"/>
          <c:h val="0.57556767867978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Грузооборот, тыс. тонно-км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064437284746172E-3"/>
                  <c:y val="3.3052808947154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3151.7</c:v>
                </c:pt>
                <c:pt idx="1">
                  <c:v>3290.7</c:v>
                </c:pt>
                <c:pt idx="2">
                  <c:v>6461.9</c:v>
                </c:pt>
                <c:pt idx="3">
                  <c:v>4700</c:v>
                </c:pt>
                <c:pt idx="4">
                  <c:v>3873.1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26235776"/>
        <c:axId val="126255488"/>
      </c:barChart>
      <c:catAx>
        <c:axId val="126235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Грузооборот, тыс. тонно-км</a:t>
                </a:r>
              </a:p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ru-RU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ru-RU"/>
          </a:p>
        </c:txPr>
        <c:crossAx val="126255488"/>
        <c:crosses val="autoZero"/>
        <c:auto val="1"/>
        <c:lblAlgn val="ctr"/>
        <c:lblOffset val="100"/>
        <c:noMultiLvlLbl val="0"/>
      </c:catAx>
      <c:valAx>
        <c:axId val="126255488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262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580876418802"/>
          <c:y val="0.15473646861742996"/>
          <c:w val="0.84714661333925911"/>
          <c:h val="0.56325567507619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Перевозка пассажиров, тыс. чел.
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34828266057236E-3"/>
                  <c:y val="-1.5028603373108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72</c:v>
                </c:pt>
                <c:pt idx="1">
                  <c:v>61.5</c:v>
                </c:pt>
                <c:pt idx="2">
                  <c:v>59.8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26278272"/>
        <c:axId val="147093376"/>
      </c:barChart>
      <c:catAx>
        <c:axId val="126278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600"/>
                </a:pPr>
                <a:r>
                  <a:rPr lang="ru-RU" sz="600" dirty="0" smtClean="0"/>
                  <a:t>Перевозка</a:t>
                </a:r>
                <a:r>
                  <a:rPr lang="ru-RU" sz="600" baseline="0" dirty="0" smtClean="0"/>
                  <a:t> пассажиров, тыс. чел.</a:t>
                </a:r>
                <a:endParaRPr lang="ru-RU" sz="600" dirty="0"/>
              </a:p>
            </c:rich>
          </c:tx>
          <c:layout>
            <c:manualLayout>
              <c:xMode val="edge"/>
              <c:yMode val="edge"/>
              <c:x val="0.31474390050871376"/>
              <c:y val="0.7273927610302382"/>
            </c:manualLayout>
          </c:layout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47093376"/>
        <c:crosses val="autoZero"/>
        <c:auto val="1"/>
        <c:lblAlgn val="ctr"/>
        <c:lblOffset val="100"/>
        <c:noMultiLvlLbl val="0"/>
      </c:catAx>
      <c:valAx>
        <c:axId val="147093376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2627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487E-2"/>
          <c:y val="0.1300494441524962"/>
          <c:w val="0.84714661333925911"/>
          <c:h val="0.57556767867978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Пассажирооборот, тыс. пасс-км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8964463209518E-2"/>
                  <c:y val="-1.5029143469510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5540.3</c:v>
                </c:pt>
                <c:pt idx="1">
                  <c:v>4733.7</c:v>
                </c:pt>
                <c:pt idx="2">
                  <c:v>4600</c:v>
                </c:pt>
                <c:pt idx="3">
                  <c:v>1800</c:v>
                </c:pt>
                <c:pt idx="4">
                  <c:v>114.6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47120512"/>
        <c:axId val="147123584"/>
      </c:barChart>
      <c:catAx>
        <c:axId val="147120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600" dirty="0" smtClean="0"/>
                  <a:t>Пассажирооборот, тыс. пасс-км</a:t>
                </a:r>
                <a:endParaRPr lang="ru-RU" sz="600" dirty="0"/>
              </a:p>
            </c:rich>
          </c:tx>
          <c:layout/>
          <c:overlay val="0"/>
        </c:title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47123584"/>
        <c:crosses val="autoZero"/>
        <c:auto val="1"/>
        <c:lblAlgn val="ctr"/>
        <c:lblOffset val="100"/>
        <c:noMultiLvlLbl val="0"/>
      </c:catAx>
      <c:valAx>
        <c:axId val="147123584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471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1359</c:v>
                </c:pt>
                <c:pt idx="1">
                  <c:v>1388</c:v>
                </c:pt>
                <c:pt idx="2">
                  <c:v>1353</c:v>
                </c:pt>
                <c:pt idx="3">
                  <c:v>1325</c:v>
                </c:pt>
                <c:pt idx="4">
                  <c:v>1270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6943011922785773E-3"/>
                  <c:y val="8.81846461504277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</a:t>
                    </a:r>
                    <a:r>
                      <a:rPr lang="ru-RU" dirty="0" smtClean="0"/>
                      <a:t>419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</a:t>
                    </a:r>
                    <a:r>
                      <a:rPr lang="ru-RU" dirty="0" smtClean="0"/>
                      <a:t>404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</a:t>
                    </a:r>
                    <a:r>
                      <a:rPr lang="ru-RU" dirty="0" smtClean="0"/>
                      <a:t>451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\О\с\н\о\в\н\о\й</c:formatCode>
                <c:ptCount val="5"/>
                <c:pt idx="0">
                  <c:v>2419</c:v>
                </c:pt>
                <c:pt idx="1">
                  <c:v>2404</c:v>
                </c:pt>
                <c:pt idx="2">
                  <c:v>2451</c:v>
                </c:pt>
                <c:pt idx="3">
                  <c:v>2439</c:v>
                </c:pt>
                <c:pt idx="4">
                  <c:v>2399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4.6943011922785773E-3"/>
                  <c:y val="-8.8184646150427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71505961392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8860238455715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\О\с\н\о\в\н\о\й</c:formatCode>
                <c:ptCount val="5"/>
                <c:pt idx="0">
                  <c:v>1912</c:v>
                </c:pt>
                <c:pt idx="1">
                  <c:v>1790</c:v>
                </c:pt>
                <c:pt idx="2">
                  <c:v>1898</c:v>
                </c:pt>
                <c:pt idx="3">
                  <c:v>1885</c:v>
                </c:pt>
                <c:pt idx="4">
                  <c:v>1880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СПУ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595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Лист1!$E$2:$E$6</c:f>
              <c:numCache>
                <c:formatCode>\О\с\н\о\в\н\о\й</c:formatCode>
                <c:ptCount val="5"/>
                <c:pt idx="0">
                  <c:v>235</c:v>
                </c:pt>
                <c:pt idx="1">
                  <c:v>237</c:v>
                </c:pt>
                <c:pt idx="2">
                  <c:v>230</c:v>
                </c:pt>
                <c:pt idx="3">
                  <c:v>225</c:v>
                </c:pt>
                <c:pt idx="4">
                  <c:v>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6795136"/>
        <c:axId val="146940288"/>
      </c:barChart>
      <c:catAx>
        <c:axId val="14679513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46940288"/>
        <c:crosses val="autoZero"/>
        <c:auto val="1"/>
        <c:lblAlgn val="ctr"/>
        <c:lblOffset val="100"/>
        <c:noMultiLvlLbl val="0"/>
      </c:catAx>
      <c:valAx>
        <c:axId val="146940288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46795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595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31479162248339"/>
          <c:y val="6.380530622745216E-2"/>
          <c:w val="0.55521178663458093"/>
          <c:h val="0.4848254845077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D0D45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-6.4128575913199135E-2"/>
                  <c:y val="-0.27800096589218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  <c:pt idx="2">
                  <c:v>среднее образование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0.15000000000000011</c:v>
                </c:pt>
                <c:pt idx="1">
                  <c:v>0.49000000000000021</c:v>
                </c:pt>
                <c:pt idx="2">
                  <c:v>0.36000000000000021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3793983404549723"/>
          <c:y val="0.65505155567078921"/>
          <c:w val="0.60466791913747064"/>
          <c:h val="0.23549432118534747"/>
        </c:manualLayout>
      </c:layout>
      <c:overlay val="0"/>
      <c:txPr>
        <a:bodyPr/>
        <a:lstStyle/>
        <a:p>
          <a:pPr>
            <a:defRPr sz="7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62"/>
        <c:axId val="117245056"/>
        <c:axId val="117272576"/>
      </c:barChart>
      <c:catAx>
        <c:axId val="117245056"/>
        <c:scaling>
          <c:orientation val="minMax"/>
        </c:scaling>
        <c:delete val="1"/>
        <c:axPos val="b"/>
        <c:numFmt formatCode="\О\с\н\о\в\н\о\й" sourceLinked="1"/>
        <c:majorTickMark val="cross"/>
        <c:minorTickMark val="cross"/>
        <c:tickLblPos val="none"/>
        <c:crossAx val="117272576"/>
        <c:crosses val="autoZero"/>
        <c:auto val="1"/>
        <c:lblAlgn val="ctr"/>
        <c:lblOffset val="100"/>
        <c:noMultiLvlLbl val="1"/>
      </c:catAx>
      <c:valAx>
        <c:axId val="117272576"/>
        <c:scaling>
          <c:orientation val="minMax"/>
        </c:scaling>
        <c:delete val="1"/>
        <c:axPos val="l"/>
        <c:numFmt formatCode="\О\с\н\о\в\н\о\й" sourceLinked="1"/>
        <c:majorTickMark val="cross"/>
        <c:minorTickMark val="cross"/>
        <c:tickLblPos val="none"/>
        <c:crossAx val="1172450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32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2225520821505"/>
          <c:y val="0.21643775691589834"/>
          <c:w val="0.88447551927096357"/>
          <c:h val="0.68435451616487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10579.34</c:v>
                </c:pt>
                <c:pt idx="1">
                  <c:v>10579</c:v>
                </c:pt>
                <c:pt idx="2">
                  <c:v>10400</c:v>
                </c:pt>
                <c:pt idx="3">
                  <c:v>10031</c:v>
                </c:pt>
                <c:pt idx="4">
                  <c:v>9618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17556352"/>
        <c:axId val="117833728"/>
      </c:barChart>
      <c:catAx>
        <c:axId val="11755635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/>
            </a:pPr>
            <a:endParaRPr lang="ru-RU"/>
          </a:p>
        </c:txPr>
        <c:crossAx val="117833728"/>
        <c:crosses val="autoZero"/>
        <c:auto val="1"/>
        <c:lblAlgn val="ctr"/>
        <c:lblOffset val="100"/>
        <c:noMultiLvlLbl val="0"/>
      </c:catAx>
      <c:valAx>
        <c:axId val="117833728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1755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420</c:v>
                </c:pt>
                <c:pt idx="1">
                  <c:v>416</c:v>
                </c:pt>
                <c:pt idx="2">
                  <c:v>364</c:v>
                </c:pt>
                <c:pt idx="3">
                  <c:v>321</c:v>
                </c:pt>
                <c:pt idx="4">
                  <c:v>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17545216"/>
        <c:axId val="124384384"/>
      </c:barChart>
      <c:catAx>
        <c:axId val="11754521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24384384"/>
        <c:crosses val="autoZero"/>
        <c:auto val="1"/>
        <c:lblAlgn val="ctr"/>
        <c:lblOffset val="100"/>
        <c:noMultiLvlLbl val="0"/>
      </c:catAx>
      <c:valAx>
        <c:axId val="124384384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1754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3.9699999999999998</c:v>
                </c:pt>
                <c:pt idx="1">
                  <c:v>3.9699999999999998</c:v>
                </c:pt>
                <c:pt idx="2">
                  <c:v>3.5</c:v>
                </c:pt>
                <c:pt idx="3">
                  <c:v>3.21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25504896"/>
        <c:axId val="125524224"/>
      </c:barChart>
      <c:catAx>
        <c:axId val="12550489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25524224"/>
        <c:crosses val="autoZero"/>
        <c:auto val="1"/>
        <c:lblAlgn val="ctr"/>
        <c:lblOffset val="100"/>
        <c:noMultiLvlLbl val="0"/>
      </c:catAx>
      <c:valAx>
        <c:axId val="125524224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12550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44501536228388"/>
          <c:y val="7.3800847929109722E-2"/>
          <c:w val="0.38590430746041415"/>
          <c:h val="0.569974740859441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6.7973694146553201E-2"/>
                  <c:y val="0.127317283017148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82671687869934E-2"/>
                  <c:y val="-2.080834506631952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344732971503793E-2"/>
                  <c:y val="-2.1782175615423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877426207205021"/>
                  <c:y val="-2.0767604517031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626169003214824"/>
                  <c:y val="-2.0391302024148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738013963231973"/>
                  <c:y val="1.15987905751777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русские</c:v>
                </c:pt>
                <c:pt idx="1">
                  <c:v>карелы</c:v>
                </c:pt>
                <c:pt idx="2">
                  <c:v>другие национальности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0.41050000000000014</c:v>
                </c:pt>
                <c:pt idx="1">
                  <c:v>0.52910000000000001</c:v>
                </c:pt>
                <c:pt idx="2">
                  <c:v>6.0400000000000023E-2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6.0268676097093077E-2"/>
          <c:y val="8.9613437897822709E-2"/>
          <c:w val="0.25194382793292974"/>
          <c:h val="0.56431793749435988"/>
        </c:manualLayout>
      </c:layout>
      <c:overlay val="0"/>
      <c:txPr>
        <a:bodyPr/>
        <a:lstStyle/>
        <a:p>
          <a:pPr>
            <a:defRPr sz="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800" dirty="0" smtClean="0"/>
                      <a:t>3</a:t>
                    </a:r>
                    <a:r>
                      <a:rPr lang="ru-RU" dirty="0" smtClean="0"/>
                      <a:t>1963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\О\с\н\о\в\н\о\й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24605</c:v>
                </c:pt>
                <c:pt idx="1">
                  <c:v>26009</c:v>
                </c:pt>
                <c:pt idx="2">
                  <c:v>27718</c:v>
                </c:pt>
                <c:pt idx="3">
                  <c:v>32719</c:v>
                </c:pt>
                <c:pt idx="4">
                  <c:v>35539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59244928"/>
        <c:axId val="125516416"/>
      </c:barChart>
      <c:catAx>
        <c:axId val="5924492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high"/>
        <c:txPr>
          <a:bodyPr/>
          <a:lstStyle/>
          <a:p>
            <a:pPr>
              <a:defRPr sz="900" b="0">
                <a:solidFill>
                  <a:schemeClr val="tx1"/>
                </a:solidFill>
              </a:defRPr>
            </a:pPr>
            <a:endParaRPr lang="ru-RU"/>
          </a:p>
        </c:txPr>
        <c:crossAx val="125516416"/>
        <c:crosses val="autoZero"/>
        <c:auto val="1"/>
        <c:lblAlgn val="ctr"/>
        <c:lblOffset val="100"/>
        <c:noMultiLvlLbl val="0"/>
      </c:catAx>
      <c:valAx>
        <c:axId val="125516416"/>
        <c:scaling>
          <c:orientation val="minMax"/>
        </c:scaling>
        <c:delete val="1"/>
        <c:axPos val="l"/>
        <c:numFmt formatCode="\О\с\н\о\в\н\о\й" sourceLinked="1"/>
        <c:majorTickMark val="out"/>
        <c:minorTickMark val="none"/>
        <c:tickLblPos val="none"/>
        <c:crossAx val="5924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645772690145938"/>
          <c:w val="0.71371637526733156"/>
          <c:h val="0.61564539701544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7713825447966119E-2"/>
                  <c:y val="0.113000525944579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07255344644248E-2"/>
                  <c:y val="5.87827897360824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41897924040192"/>
                  <c:y val="-0.100912283593195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98657292046919E-2"/>
                  <c:y val="-9.76227062635880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02181900423798E-2"/>
                  <c:y val="-0.146032632801006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880719602583847E-2"/>
                  <c:y val="-0.143464714450872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9267720253305227E-2"/>
                  <c:y val="-0.18675031689978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602452902058501E-2"/>
                  <c:y val="-0.150262002806653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Сельское, лесное хозяйство, охота, рыболовство и рыбоводствл</c:v>
                </c:pt>
                <c:pt idx="1">
                  <c:v>Строительство</c:v>
                </c:pt>
                <c:pt idx="2">
                  <c:v>Оптовая и розничная торговля</c:v>
                </c:pt>
                <c:pt idx="3">
                  <c:v>Обрабатывающие производства</c:v>
                </c:pt>
                <c:pt idx="4">
                  <c:v>Транспорт </c:v>
                </c:pt>
                <c:pt idx="5">
                  <c:v>Деятельность гостиниц и общественного питания</c:v>
                </c:pt>
                <c:pt idx="6">
                  <c:v>Лесоводство и лесозаготовки</c:v>
                </c:pt>
                <c:pt idx="7">
                  <c:v>Предоставление прочих видов услуг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\О\с\н\о\в\н\о\й</c:formatCode>
                <c:ptCount val="9"/>
                <c:pt idx="0">
                  <c:v>82</c:v>
                </c:pt>
                <c:pt idx="1">
                  <c:v>51</c:v>
                </c:pt>
                <c:pt idx="2">
                  <c:v>187</c:v>
                </c:pt>
                <c:pt idx="3">
                  <c:v>55</c:v>
                </c:pt>
                <c:pt idx="4">
                  <c:v>101</c:v>
                </c:pt>
                <c:pt idx="5">
                  <c:v>28</c:v>
                </c:pt>
                <c:pt idx="6">
                  <c:v>87</c:v>
                </c:pt>
                <c:pt idx="7">
                  <c:v>30</c:v>
                </c:pt>
                <c:pt idx="8">
                  <c:v>281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58744489699557212"/>
          <c:y val="1.5508699898931383E-2"/>
          <c:w val="0.41255510300442821"/>
          <c:h val="0.98449130010106856"/>
        </c:manualLayout>
      </c:layout>
      <c:overlay val="1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645781027879665"/>
          <c:w val="0.68720419770814578"/>
          <c:h val="0.59894649253181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2"/>
            <c:bubble3D val="0"/>
            <c:spPr>
              <a:solidFill>
                <a:srgbClr val="46C246"/>
              </a:solidFill>
            </c:spPr>
          </c:dPt>
          <c:dPt>
            <c:idx val="3"/>
            <c:bubble3D val="0"/>
            <c:spPr>
              <a:solidFill>
                <a:prstClr val="white"/>
              </a:solidFill>
            </c:spPr>
          </c:dPt>
          <c:dLbls>
            <c:dLbl>
              <c:idx val="0"/>
              <c:layout>
                <c:manualLayout>
                  <c:x val="-0.10000196043336271"/>
                  <c:y val="-9.993044909754561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</a:rPr>
                      <a:t>238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681157409305135E-3"/>
                  <c:y val="5.5934261517383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725075190257483E-2"/>
                  <c:y val="-2.97673070022363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24677553267148E-2"/>
                  <c:y val="-0.124705786503290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900" b="1" baseline="0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</a:rPr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"/>
              </c:spPr>
            </c:leaderLines>
          </c:dLbls>
          <c:cat>
            <c:strRef>
              <c:f>Лист1!$A$2:$A$7</c:f>
              <c:strCache>
                <c:ptCount val="6"/>
                <c:pt idx="0">
                  <c:v>Общества с ограниченной ответсвенностью</c:v>
                </c:pt>
                <c:pt idx="1">
                  <c:v>Акционерные общества</c:v>
                </c:pt>
                <c:pt idx="2">
                  <c:v>Унитарные предприятия</c:v>
                </c:pt>
                <c:pt idx="3">
                  <c:v>другие коммерческие организации</c:v>
                </c:pt>
                <c:pt idx="4">
                  <c:v>некомерческие организации</c:v>
                </c:pt>
                <c:pt idx="5">
                  <c:v>без права юридического лица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238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101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1557589766843392"/>
          <c:y val="1.5063970655629581E-2"/>
          <c:w val="0.47326490826826789"/>
          <c:h val="0.86320697354130338"/>
        </c:manualLayout>
      </c:layout>
      <c:overlay val="0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0.04668</cdr:x>
      <cdr:y>0.78629</cdr:y>
    </cdr:from>
    <cdr:to>
      <cdr:x>0.59126</cdr:x>
      <cdr:y>1</cdr:y>
    </cdr:to>
    <cdr:sp macro="" textlink="">
      <cdr:nvSpPr>
        <cdr:cNvPr id="3" name="TextBox 28"/>
        <cdr:cNvSpPr txBox="1"/>
      </cdr:nvSpPr>
      <cdr:spPr>
        <a:xfrm xmlns:a="http://schemas.openxmlformats.org/drawingml/2006/main">
          <a:off x="216024" y="1440160"/>
          <a:ext cx="25202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900" b="1" dirty="0" smtClean="0">
              <a:latin typeface="Calibri"/>
            </a:rPr>
            <a:t>На 01.01.2020 </a:t>
          </a:r>
          <a:r>
            <a:rPr lang="ru-RU" sz="900" b="1" dirty="0" smtClean="0">
              <a:solidFill>
                <a:srgbClr val="00B0F0"/>
              </a:solidFill>
              <a:latin typeface="Calibri"/>
            </a:rPr>
            <a:t>646</a:t>
          </a:r>
          <a:r>
            <a:rPr lang="ru-RU" sz="900" b="1" dirty="0" smtClean="0">
              <a:latin typeface="Calibri"/>
            </a:rPr>
            <a:t> индивидуальных предпринимателя</a:t>
          </a:r>
          <a:endParaRPr lang="ru-RU" sz="900" b="1" dirty="0"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5CE58A-7F3E-4AF2-9C43-3194BAC1E866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181FCB-8A28-432E-867A-A900A04B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9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16AB66-9ED0-4A3E-864E-9DDD0375CCAE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515DDB-6E4D-48F9-AAE1-16BB73D3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3C5C1-F505-4E73-B7C4-8C55832A0F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3C2B1-4DAF-466C-AFC1-4FD841AC0A3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D6900E-91F5-4C29-A344-D22D1032B3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A9736-45AA-48FB-8776-C56C39A5BE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8CB9B-87B0-4FB1-8417-D86137F20C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82A5D-3D40-4B8B-A84B-C605E9FAC6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C81C1-95B0-499D-B99B-1047F9B016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EC169-2E7B-4776-824C-A22F01FE71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EC169-2E7B-4776-824C-A22F01FE71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FA83E-8E75-41F7-9310-1B5C3CEA070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C7886-644F-4BC3-B31C-0FA061D7BF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C7886-644F-4BC3-B31C-0FA061D7BF22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BA81ED-52A6-4020-9A85-734B4209930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762B0-C45D-434B-8646-F48A4DD51F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B904F-C631-4204-B0FE-93EFA1A780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2132B-E005-4DA6-A198-F7FD372A44F4}" type="slidenum">
              <a:rPr lang="ru-RU">
                <a:solidFill>
                  <a:srgbClr val="000000"/>
                </a:solidFill>
              </a:rPr>
              <a:pPr/>
              <a:t>42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2132B-E005-4DA6-A198-F7FD372A44F4}" type="slidenum">
              <a:rPr lang="ru-RU">
                <a:solidFill>
                  <a:srgbClr val="000000"/>
                </a:solidFill>
              </a:rPr>
              <a:pPr/>
              <a:t>43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2132B-E005-4DA6-A198-F7FD372A44F4}" type="slidenum">
              <a:rPr lang="ru-RU">
                <a:solidFill>
                  <a:srgbClr val="000000"/>
                </a:solidFill>
              </a:rPr>
              <a:pPr/>
              <a:t>44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2132B-E005-4DA6-A198-F7FD372A44F4}" type="slidenum">
              <a:rPr lang="ru-RU">
                <a:solidFill>
                  <a:srgbClr val="000000"/>
                </a:solidFill>
              </a:rPr>
              <a:pPr/>
              <a:t>45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2132B-E005-4DA6-A198-F7FD372A44F4}" type="slidenum">
              <a:rPr lang="ru-RU">
                <a:solidFill>
                  <a:srgbClr val="000000"/>
                </a:solidFill>
              </a:rPr>
              <a:pPr/>
              <a:t>47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15554-B362-4BDE-979C-DDFAE51C19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77992E-38F9-4EF7-9AE9-0150D24547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196616-E603-48A8-A990-FEA1706614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8E4CD9-5702-4C84-9E8D-31ABED0C86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465B4-3B53-4695-B602-03DBD8299A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4D51EC-659A-4E08-947E-E4F83B8F85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82EDD-1764-422B-BD82-6A7941F97B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06F5-0F76-4A18-B532-92C097BF9E63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7E2-3486-496A-A164-7E6DC224F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59B4-C75B-438E-841A-52F76AF0E4ED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D56-BBF6-40CA-A215-8F18314D6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8E05-1B7E-4E2B-AC8E-73092CB3B073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1CBA-6F6A-4E42-87A2-53606FE46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8902-5E14-4E3E-8DBC-4EA6408787C8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5534-8B2F-4350-9751-F72C73F5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9E2E-EC65-4C09-9568-C8CF3A2821B3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C8F0-A43F-4AEE-8CC1-6C835090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C956-9FEF-40CD-B401-10D79722B7AE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25D7-5A82-4CD6-B642-28A7F229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8618-6D5B-46FB-A4B9-4DC26ACA707F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02F5-0090-4BE3-99D5-838F9D85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4A1B-10DF-472D-BDAF-10E6E9BC8F8C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F339-C24F-4841-8B1A-5FCED54B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A5E-9F9C-44A2-AC0E-8A80AE43DEAE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3C2B-73BD-4785-A597-13646AFF9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53BA-FD8E-4809-869D-E7C949DED3D4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F6C7-CA3C-43B7-AF87-5D30ECF2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F3DF-DE11-413F-970E-8C99A8798BEE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1DF6-7915-452E-80E3-FD56F3B23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40CDB-19F5-4700-9885-8BD6488BF33C}" type="datetimeFigureOut">
              <a:rPr lang="ru-RU"/>
              <a:pPr>
                <a:defRPr/>
              </a:pPr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6BC7D-BDF0-4C86-BCE5-248A95BAC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url=http://rus-img2.com/bilayn-logotip&amp;rct=j&amp;frm=1&amp;q=&amp;esrc=s&amp;sa=U&amp;ved=0CBUQwW4wAGoVChMIk5mF39-XyQIVod9yCh1ikANN&amp;usg=AFQjCNHCPuDGKunhgWS_vDT-TlEbmbqEA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gif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9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kareliainvest.ru/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exportrk@mail.r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r.fond@yandex.ru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info@binrk.ru" TargetMode="External"/><Relationship Id="rId10" Type="http://schemas.openxmlformats.org/officeDocument/2006/relationships/hyperlink" Target="http://smb10.ru/content/articles/" TargetMode="External"/><Relationship Id="rId4" Type="http://schemas.openxmlformats.org/officeDocument/2006/relationships/hyperlink" Target="mailto:info@kr-rk.ru" TargetMode="External"/><Relationship Id="rId9" Type="http://schemas.openxmlformats.org/officeDocument/2006/relationships/hyperlink" Target="http://olob-rayon.ru/zemlja/33339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fsk.karelia@yandex.ru" TargetMode="External"/><Relationship Id="rId13" Type="http://schemas.openxmlformats.org/officeDocument/2006/relationships/image" Target="../media/image44.jpeg"/><Relationship Id="rId18" Type="http://schemas.openxmlformats.org/officeDocument/2006/relationships/image" Target="../media/image5.jpeg"/><Relationship Id="rId3" Type="http://schemas.openxmlformats.org/officeDocument/2006/relationships/hyperlink" Target="mailto:economy@karelia.ru" TargetMode="External"/><Relationship Id="rId7" Type="http://schemas.openxmlformats.org/officeDocument/2006/relationships/hyperlink" Target="mailto:ombudsmanbiz@gov.karelia.ru" TargetMode="External"/><Relationship Id="rId12" Type="http://schemas.openxmlformats.org/officeDocument/2006/relationships/hyperlink" Target="http://kareliainvest.ru/" TargetMode="External"/><Relationship Id="rId17" Type="http://schemas.openxmlformats.org/officeDocument/2006/relationships/image" Target="../media/image48.png"/><Relationship Id="rId2" Type="http://schemas.openxmlformats.org/officeDocument/2006/relationships/image" Target="../media/image2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kr-rk.ru" TargetMode="External"/><Relationship Id="rId11" Type="http://schemas.openxmlformats.org/officeDocument/2006/relationships/hyperlink" Target="mailto:exportrk@mail.ru" TargetMode="External"/><Relationship Id="rId5" Type="http://schemas.openxmlformats.org/officeDocument/2006/relationships/hyperlink" Target="tel:+78142764792" TargetMode="External"/><Relationship Id="rId15" Type="http://schemas.openxmlformats.org/officeDocument/2006/relationships/image" Target="../media/image46.jpeg"/><Relationship Id="rId10" Type="http://schemas.openxmlformats.org/officeDocument/2006/relationships/hyperlink" Target="mailto:gar.fond@yandex.ru" TargetMode="External"/><Relationship Id="rId4" Type="http://schemas.openxmlformats.org/officeDocument/2006/relationships/hyperlink" Target="http://economy.karelia.ru/" TargetMode="External"/><Relationship Id="rId9" Type="http://schemas.openxmlformats.org/officeDocument/2006/relationships/hyperlink" Target="mailto:info@binrk.ru" TargetMode="External"/><Relationship Id="rId1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6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file:///D:\&#1052;&#1086;&#1080;%20&#1076;&#1086;&#1082;&#1091;&#1084;&#1077;&#1085;&#1090;&#1099;\&#1055;&#1072;&#1089;&#1087;&#1086;&#1088;&#1090;%20&#1088;&#1072;&#1081;&#1086;&#1085;&#1072;\&#1055;&#1072;&#1089;&#1087;&#1086;&#1088;&#1090;%20&#1050;&#1052;&#1056;_&#1085;&#1086;&#1074;&#1099;&#1081;\kmr10.r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conomy18@mail.ru" TargetMode="External"/><Relationship Id="rId5" Type="http://schemas.openxmlformats.org/officeDocument/2006/relationships/hyperlink" Target="mailto:administr@onego0.ru" TargetMode="External"/><Relationship Id="rId4" Type="http://schemas.openxmlformats.org/officeDocument/2006/relationships/hyperlink" Target="mailto:administr@onego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213" y="1347788"/>
            <a:ext cx="6332537" cy="237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2699792" y="2116138"/>
            <a:ext cx="6468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E39"/>
                </a:solidFill>
                <a:latin typeface="Impact" pitchFamily="34" charset="0"/>
              </a:rPr>
              <a:t>ИНВЕСТИЦИОННЫЙ </a:t>
            </a:r>
            <a:r>
              <a:rPr lang="ru-RU" sz="2400" dirty="0">
                <a:solidFill>
                  <a:srgbClr val="007E39"/>
                </a:solidFill>
                <a:latin typeface="Impact" pitchFamily="34" charset="0"/>
              </a:rPr>
              <a:t>ПАСПОРТ </a:t>
            </a:r>
          </a:p>
          <a:p>
            <a:pPr algn="just"/>
            <a:r>
              <a:rPr lang="ru-RU" sz="2400" dirty="0" smtClean="0">
                <a:solidFill>
                  <a:srgbClr val="EEEAF2"/>
                </a:solidFill>
                <a:latin typeface="Impact" pitchFamily="34" charset="0"/>
              </a:rPr>
              <a:t>ОЛОНЕЦКОГО НАЦИОНАЛЬНОГО МУНИЦИПАЛЬНОГО РАЙОНА</a:t>
            </a:r>
            <a:endParaRPr lang="ru-RU" sz="2400" dirty="0">
              <a:solidFill>
                <a:srgbClr val="EEEAF2"/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450871"/>
            <a:ext cx="48253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АДМИНИСТРАЦИЯ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ОЛОНЕЦКОГО НАЦИОНАЛЬНОГО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МУНИЦИПАЛЬНОГО РАЙОНА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1A054C3D-BD70-474A-BE17-C3B8778356FC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2778" name="Прямоугольник 7"/>
          <p:cNvSpPr>
            <a:spLocks noChangeArrowheads="1"/>
          </p:cNvSpPr>
          <p:nvPr/>
        </p:nvSpPr>
        <p:spPr bwMode="auto">
          <a:xfrm>
            <a:off x="2843808" y="987574"/>
            <a:ext cx="3744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ОБЪЕМ ИНВЕСТИЦИЙ В ОСНОВНОЙ </a:t>
            </a:r>
            <a:r>
              <a:rPr lang="ru-RU" sz="1200" b="1" dirty="0" smtClean="0">
                <a:solidFill>
                  <a:srgbClr val="F76321"/>
                </a:solidFill>
                <a:latin typeface="Calibri" pitchFamily="34" charset="0"/>
              </a:rPr>
              <a:t>КАПИТАЛ</a:t>
            </a:r>
            <a:endParaRPr lang="ru-RU" sz="1200" b="1" dirty="0">
              <a:solidFill>
                <a:srgbClr val="F76321"/>
              </a:solidFill>
              <a:latin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65433"/>
              </p:ext>
            </p:extLst>
          </p:nvPr>
        </p:nvGraphicFramePr>
        <p:xfrm>
          <a:off x="336550" y="1558925"/>
          <a:ext cx="3744417" cy="174117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223910"/>
                <a:gridCol w="493231"/>
                <a:gridCol w="513638"/>
                <a:gridCol w="513638"/>
              </a:tblGrid>
              <a:tr h="39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2019</a:t>
                      </a:r>
                      <a:endParaRPr lang="ru-RU" sz="8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Собственные средства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245258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341727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257169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Привлеченные </a:t>
                      </a:r>
                      <a:r>
                        <a:rPr lang="ru-RU" sz="800" b="1" dirty="0" smtClean="0">
                          <a:effectLst/>
                        </a:rPr>
                        <a:t>средства*, </a:t>
                      </a:r>
                      <a:r>
                        <a:rPr lang="ru-RU" sz="800" b="1" dirty="0">
                          <a:effectLst/>
                        </a:rPr>
                        <a:t>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1632729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751367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141040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кредиты </a:t>
                      </a:r>
                      <a:r>
                        <a:rPr lang="ru-RU" sz="800" b="1" dirty="0">
                          <a:effectLst/>
                        </a:rPr>
                        <a:t>банков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заемные </a:t>
                      </a:r>
                      <a:r>
                        <a:rPr lang="ru-RU" sz="800" b="1" dirty="0">
                          <a:effectLst/>
                        </a:rPr>
                        <a:t>средства других организаций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-бюджетные </a:t>
                      </a:r>
                      <a:r>
                        <a:rPr lang="ru-RU" sz="800" b="1" dirty="0">
                          <a:effectLst/>
                        </a:rPr>
                        <a:t>средства, 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218583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67380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134082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 из </a:t>
                      </a:r>
                      <a:r>
                        <a:rPr lang="ru-RU" sz="800" b="1" dirty="0">
                          <a:effectLst/>
                        </a:rPr>
                        <a:t>федерального бюджета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средства </a:t>
                      </a:r>
                      <a:r>
                        <a:rPr lang="ru-RU" sz="800" b="1" dirty="0">
                          <a:effectLst/>
                        </a:rPr>
                        <a:t>внебюджетных фондов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85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ВСЕГО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1877987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1093094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398209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5125" y="1320800"/>
            <a:ext cx="29845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ИСТОЧНИКАМ ФИНАНСИРОВАНИЯ,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33963" y="1328738"/>
            <a:ext cx="335438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ru-RU" sz="800" b="1" dirty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ВИДАМ ЭКОНОМИЧЕСКОЙ ДЕЯТЕЛЬНОСТИ, ТЫС. РУБЛЕЙ</a:t>
            </a:r>
            <a:endParaRPr lang="ru-RU" sz="8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64935"/>
              </p:ext>
            </p:extLst>
          </p:nvPr>
        </p:nvGraphicFramePr>
        <p:xfrm>
          <a:off x="4283968" y="1536700"/>
          <a:ext cx="4570467" cy="303247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405508"/>
                <a:gridCol w="721653"/>
                <a:gridCol w="721653"/>
                <a:gridCol w="721653"/>
              </a:tblGrid>
              <a:tr h="43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Темп </a:t>
                      </a:r>
                      <a:r>
                        <a:rPr lang="ru-RU" sz="800" dirty="0" smtClean="0">
                          <a:effectLst/>
                        </a:rPr>
                        <a:t>роста,</a:t>
                      </a:r>
                      <a:r>
                        <a:rPr lang="ru-RU" sz="800" baseline="0" dirty="0" smtClean="0">
                          <a:effectLst/>
                        </a:rPr>
                        <a:t> %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Сельское хозяйство, охота и лесное хозяйство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284522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242100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85,09%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Обрабатывающие производства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</a:tr>
              <a:tr h="272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Строительство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Оптовая и розничная торговля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29818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3768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12,64%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Гостиницы и рестораны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Транспорт и связь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13214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Финансовая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Операции с недвижимым имуществом, аренда и предоставление </a:t>
                      </a:r>
                      <a:r>
                        <a:rPr lang="ru-RU" sz="800" dirty="0" smtClean="0">
                          <a:effectLst/>
                        </a:rPr>
                        <a:t>услуг**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Государственное управление и обеспечение военной безопасности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3186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22812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716%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18476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16247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87,93%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21239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20273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95,45%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0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  <a:r>
                        <a:rPr lang="ru-RU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 области культуры, спорта, организации досуга и развлечений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8482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1209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14,25%</a:t>
                      </a:r>
                      <a:endParaRPr lang="ru-RU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895" name="Прямоугольник 22"/>
          <p:cNvSpPr>
            <a:spLocks noChangeArrowheads="1"/>
          </p:cNvSpPr>
          <p:nvPr/>
        </p:nvSpPr>
        <p:spPr bwMode="auto">
          <a:xfrm>
            <a:off x="971600" y="3435846"/>
            <a:ext cx="22082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УРОВЕНЬ ЖИЗНИ НАСЕЛЕНИЯ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66888"/>
              </p:ext>
            </p:extLst>
          </p:nvPr>
        </p:nvGraphicFramePr>
        <p:xfrm>
          <a:off x="323528" y="3795886"/>
          <a:ext cx="320749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70,61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Средняя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22,1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Соотношение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среднедушевых доходов к прожиточному минимуму,  %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03" name="TextBox 3"/>
          <p:cNvSpPr txBox="1">
            <a:spLocks noChangeArrowheads="1"/>
          </p:cNvSpPr>
          <p:nvPr/>
        </p:nvSpPr>
        <p:spPr bwMode="auto">
          <a:xfrm>
            <a:off x="251520" y="3173952"/>
            <a:ext cx="3616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latin typeface="Calibri" pitchFamily="34" charset="0"/>
              </a:rPr>
              <a:t>* без учета средств участников долевого строительства</a:t>
            </a:r>
          </a:p>
        </p:txBody>
      </p:sp>
      <p:sp>
        <p:nvSpPr>
          <p:cNvPr id="32904" name="TextBox 20"/>
          <p:cNvSpPr txBox="1">
            <a:spLocks noChangeArrowheads="1"/>
          </p:cNvSpPr>
          <p:nvPr/>
        </p:nvSpPr>
        <p:spPr bwMode="auto">
          <a:xfrm>
            <a:off x="4532395" y="4695825"/>
            <a:ext cx="3616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latin typeface="Calibri" pitchFamily="34" charset="0"/>
              </a:rPr>
              <a:t>** без учета средств участников долевого строительства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3" name="Picture 2" descr="C:\Users\User\Downloads\HY_z_hI6F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53863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7463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4824" name="Прямоугольник 18"/>
          <p:cNvSpPr>
            <a:spLocks noChangeArrowheads="1"/>
          </p:cNvSpPr>
          <p:nvPr/>
        </p:nvSpPr>
        <p:spPr bwMode="auto">
          <a:xfrm>
            <a:off x="2087563" y="874713"/>
            <a:ext cx="525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ХАРАКТЕРИСТИКА ОСНОВНЫХ ВИДОВ ЭКОНОМИЧЕСКОЙ ДЕЯТЕЛЬНОСТИ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07B5AC55-7D20-45ED-A725-49C64EE0A13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4826" name="Прямоугольник 16"/>
          <p:cNvSpPr>
            <a:spLocks noChangeArrowheads="1"/>
          </p:cNvSpPr>
          <p:nvPr/>
        </p:nvSpPr>
        <p:spPr bwMode="auto">
          <a:xfrm>
            <a:off x="763588" y="1174750"/>
            <a:ext cx="1541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ПРОМЫШЛЕННОСТЬ</a:t>
            </a:r>
          </a:p>
        </p:txBody>
      </p:sp>
      <p:sp>
        <p:nvSpPr>
          <p:cNvPr id="34827" name="Прямоугольник 17"/>
          <p:cNvSpPr>
            <a:spLocks noChangeArrowheads="1"/>
          </p:cNvSpPr>
          <p:nvPr/>
        </p:nvSpPr>
        <p:spPr bwMode="auto">
          <a:xfrm>
            <a:off x="3668713" y="1225550"/>
            <a:ext cx="1541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rgbClr val="00B0F0"/>
                </a:solidFill>
                <a:latin typeface="Calibri" pitchFamily="34" charset="0"/>
              </a:rPr>
              <a:t>СТРОИТЕЛЬСТВО</a:t>
            </a:r>
          </a:p>
        </p:txBody>
      </p:sp>
      <p:sp>
        <p:nvSpPr>
          <p:cNvPr id="34828" name="Прямоугольник 19"/>
          <p:cNvSpPr>
            <a:spLocks noChangeArrowheads="1"/>
          </p:cNvSpPr>
          <p:nvPr/>
        </p:nvSpPr>
        <p:spPr bwMode="auto">
          <a:xfrm>
            <a:off x="6227763" y="1220788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МАЛЫЙ И СРЕДНИЙ БИЗНЕС</a:t>
            </a:r>
          </a:p>
          <a:p>
            <a:pPr algn="ctr"/>
            <a:r>
              <a:rPr lang="ru-RU" sz="1000" b="1">
                <a:solidFill>
                  <a:srgbClr val="00B0F0"/>
                </a:solidFill>
                <a:latin typeface="Calibri" pitchFamily="34" charset="0"/>
              </a:rPr>
              <a:t> (включая микропредприятия)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19850" y="1901825"/>
            <a:ext cx="20161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Количество организаций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по отраслям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27375" y="1366838"/>
            <a:ext cx="2808288" cy="60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Ввод  в действие жилых домов за счет всех источников финансирования,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+mn-cs"/>
              </a:rPr>
              <a:t> </a:t>
            </a:r>
            <a:r>
              <a:rPr lang="ru-RU" sz="1100" b="1" dirty="0" smtClean="0">
                <a:latin typeface="+mn-lt"/>
                <a:cs typeface="+mn-cs"/>
              </a:rPr>
              <a:t> </a:t>
            </a:r>
            <a:r>
              <a:rPr lang="ru-RU" sz="1100" b="1" dirty="0">
                <a:latin typeface="+mn-lt"/>
                <a:cs typeface="+mn-cs"/>
              </a:rPr>
              <a:t>кв. м</a:t>
            </a:r>
          </a:p>
        </p:txBody>
      </p:sp>
      <p:graphicFrame>
        <p:nvGraphicFramePr>
          <p:cNvPr id="6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429090"/>
              </p:ext>
            </p:extLst>
          </p:nvPr>
        </p:nvGraphicFramePr>
        <p:xfrm>
          <a:off x="3384550" y="1952625"/>
          <a:ext cx="2316163" cy="180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5254" y="1675189"/>
            <a:ext cx="295275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n-lt"/>
                <a:cs typeface="+mn-cs"/>
              </a:rPr>
              <a:t>                 </a:t>
            </a:r>
            <a:r>
              <a:rPr lang="ru-RU" sz="900" b="1" dirty="0">
                <a:solidFill>
                  <a:srgbClr val="FF0000"/>
                </a:solidFill>
                <a:latin typeface="+mn-lt"/>
                <a:cs typeface="+mn-cs"/>
              </a:rPr>
              <a:t>Крупнейшие </a:t>
            </a:r>
            <a:r>
              <a:rPr lang="ru-RU" sz="900" b="1" dirty="0" smtClean="0">
                <a:solidFill>
                  <a:srgbClr val="FF0000"/>
                </a:solidFill>
                <a:latin typeface="+mn-lt"/>
                <a:cs typeface="+mn-cs"/>
              </a:rPr>
              <a:t>предприятия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+mn-lt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АО «Олонецкий молочный комбинат»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АО «Олонецкий хлебозавод»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ОАО «Племенное хозяйство «</a:t>
            </a:r>
            <a:r>
              <a:rPr lang="ru-RU" sz="900" b="1" dirty="0" err="1" smtClean="0">
                <a:latin typeface="+mn-lt"/>
                <a:cs typeface="+mn-cs"/>
              </a:rPr>
              <a:t>Ильинское</a:t>
            </a:r>
            <a:r>
              <a:rPr lang="ru-RU" sz="900" b="1" dirty="0" smtClean="0">
                <a:latin typeface="+mn-lt"/>
                <a:cs typeface="+mn-cs"/>
              </a:rPr>
              <a:t>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ОАО «</a:t>
            </a:r>
            <a:r>
              <a:rPr lang="ru-RU" sz="900" b="1" dirty="0" err="1" smtClean="0">
                <a:latin typeface="+mn-lt"/>
                <a:cs typeface="+mn-cs"/>
              </a:rPr>
              <a:t>Племсовхоз</a:t>
            </a:r>
            <a:r>
              <a:rPr lang="ru-RU" sz="900" b="1" dirty="0" smtClean="0">
                <a:latin typeface="+mn-lt"/>
                <a:cs typeface="+mn-cs"/>
              </a:rPr>
              <a:t> «Мегрега»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ООО «МФ «Искра»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ООО «Совхоз «Аграрный»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ООО «Видлица </a:t>
            </a:r>
            <a:r>
              <a:rPr lang="ru-RU" sz="900" b="1" dirty="0" err="1" smtClean="0">
                <a:latin typeface="+mn-lt"/>
                <a:cs typeface="+mn-cs"/>
              </a:rPr>
              <a:t>Агро</a:t>
            </a:r>
            <a:r>
              <a:rPr lang="ru-RU" sz="900" b="1" dirty="0" smtClean="0">
                <a:latin typeface="+mn-lt"/>
                <a:cs typeface="+mn-cs"/>
              </a:rPr>
              <a:t>»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+mn-lt"/>
                <a:cs typeface="+mn-cs"/>
              </a:rPr>
              <a:t>                                                                                                                                                      </a:t>
            </a:r>
            <a:endParaRPr lang="ru-RU" sz="9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FF0000"/>
                </a:solidFill>
                <a:latin typeface="+mn-lt"/>
                <a:cs typeface="+mn-cs"/>
              </a:rPr>
              <a:t>Основные </a:t>
            </a:r>
            <a:r>
              <a:rPr lang="ru-RU" sz="900" b="1" dirty="0">
                <a:solidFill>
                  <a:srgbClr val="FF0000"/>
                </a:solidFill>
                <a:latin typeface="+mn-lt"/>
                <a:cs typeface="+mn-cs"/>
              </a:rPr>
              <a:t>виды экономической </a:t>
            </a:r>
            <a:r>
              <a:rPr lang="ru-RU" sz="900" b="1" dirty="0" smtClean="0">
                <a:solidFill>
                  <a:srgbClr val="FF0000"/>
                </a:solidFill>
                <a:latin typeface="+mn-lt"/>
                <a:cs typeface="+mn-cs"/>
              </a:rPr>
              <a:t>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+mn-lt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Производство </a:t>
            </a:r>
            <a:r>
              <a:rPr lang="ru-RU" sz="900" b="1" dirty="0">
                <a:latin typeface="+mn-lt"/>
                <a:cs typeface="+mn-cs"/>
              </a:rPr>
              <a:t>пищевых продуктов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latin typeface="+mn-lt"/>
                <a:cs typeface="+mn-cs"/>
              </a:rPr>
              <a:t>Разведение молочного </a:t>
            </a:r>
            <a:r>
              <a:rPr lang="ru-RU" sz="900" b="1" dirty="0" smtClean="0">
                <a:latin typeface="+mn-lt"/>
                <a:cs typeface="+mn-cs"/>
              </a:rPr>
              <a:t>крупного рогатого </a:t>
            </a:r>
            <a:r>
              <a:rPr lang="ru-RU" sz="900" b="1" dirty="0">
                <a:latin typeface="+mn-lt"/>
                <a:cs typeface="+mn-cs"/>
              </a:rPr>
              <a:t>скота, производство </a:t>
            </a:r>
            <a:r>
              <a:rPr lang="ru-RU" sz="900" b="1" dirty="0" smtClean="0">
                <a:latin typeface="+mn-lt"/>
                <a:cs typeface="+mn-cs"/>
              </a:rPr>
              <a:t>сырого молока</a:t>
            </a:r>
            <a:endParaRPr lang="ru-RU" sz="9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+mn-lt"/>
                <a:cs typeface="+mn-cs"/>
              </a:rPr>
              <a:t>Численность </a:t>
            </a:r>
            <a:r>
              <a:rPr lang="ru-RU" sz="900" b="1" dirty="0">
                <a:latin typeface="+mn-lt"/>
                <a:cs typeface="+mn-cs"/>
              </a:rPr>
              <a:t>работающих на </a:t>
            </a:r>
            <a:r>
              <a:rPr lang="ru-RU" sz="900" b="1" dirty="0" smtClean="0">
                <a:latin typeface="+mn-lt"/>
                <a:cs typeface="+mn-cs"/>
              </a:rPr>
              <a:t>предприятиях </a:t>
            </a:r>
            <a:r>
              <a:rPr lang="ru-RU" sz="900" b="1" dirty="0">
                <a:latin typeface="+mn-lt"/>
                <a:cs typeface="+mn-cs"/>
              </a:rPr>
              <a:t>составляет         </a:t>
            </a:r>
            <a:r>
              <a:rPr lang="ru-RU" sz="900" b="1" dirty="0" smtClean="0">
                <a:latin typeface="+mn-lt"/>
                <a:cs typeface="+mn-cs"/>
              </a:rPr>
              <a:t>3,5 тыс</a:t>
            </a:r>
            <a:r>
              <a:rPr lang="ru-RU" sz="900" b="1" dirty="0">
                <a:latin typeface="+mn-lt"/>
                <a:cs typeface="+mn-cs"/>
              </a:rPr>
              <a:t>. человек.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n-lt"/>
                <a:cs typeface="+mn-cs"/>
              </a:rPr>
              <a:t>Объем отгруженных товаров собственного </a:t>
            </a:r>
            <a:r>
              <a:rPr lang="ru-RU" sz="900" b="1" dirty="0" smtClean="0">
                <a:latin typeface="+mn-lt"/>
                <a:cs typeface="+mn-cs"/>
              </a:rPr>
              <a:t>производства - 1172,1 млн. рублей.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+mn-lt"/>
                <a:cs typeface="+mn-cs"/>
              </a:rPr>
              <a:t>Производство основных продуктов животноводства  – 1233 тонн</a:t>
            </a:r>
            <a:endParaRPr lang="ru-RU" sz="900" b="1" dirty="0">
              <a:latin typeface="+mn-lt"/>
              <a:cs typeface="+mn-cs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47432"/>
              </p:ext>
            </p:extLst>
          </p:nvPr>
        </p:nvGraphicFramePr>
        <p:xfrm>
          <a:off x="5947604" y="2358478"/>
          <a:ext cx="29567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78"/>
                <a:gridCol w="2026845"/>
              </a:tblGrid>
              <a:tr h="2506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169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Оптовая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и розничная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торговля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Сельское, лесное хозяйство, охота, рыболовство 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рыбоводство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Строительство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Обрабатывающие производства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475" y="3913188"/>
            <a:ext cx="5486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n-lt"/>
                <a:cs typeface="+mn-cs"/>
              </a:rPr>
              <a:t>Центры поддержки малого и среднего предпринимательства  в </a:t>
            </a:r>
            <a:r>
              <a:rPr lang="ru-RU" sz="900" b="1" dirty="0" smtClean="0">
                <a:latin typeface="+mn-lt"/>
                <a:cs typeface="+mn-cs"/>
              </a:rPr>
              <a:t>Олонецком национальном муниципальном районе:</a:t>
            </a:r>
            <a:endParaRPr lang="ru-RU" sz="900" b="1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b="1" dirty="0" smtClean="0">
                <a:latin typeface="+mn-lt"/>
                <a:cs typeface="+mn-cs"/>
              </a:rPr>
              <a:t>Администрация Олонецкого национального муниципального района.</a:t>
            </a:r>
            <a:endParaRPr lang="ru-RU" sz="9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n-lt"/>
                <a:cs typeface="+mn-cs"/>
              </a:rPr>
              <a:t> 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76678" y="471078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2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5486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795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13840"/>
            <a:ext cx="9144000" cy="786333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6872" name="Прямоугольник 18"/>
          <p:cNvSpPr>
            <a:spLocks noChangeArrowheads="1"/>
          </p:cNvSpPr>
          <p:nvPr/>
        </p:nvSpPr>
        <p:spPr bwMode="auto">
          <a:xfrm>
            <a:off x="2987675" y="1123950"/>
            <a:ext cx="331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ТОРГОВЛЯ И ПЛАТНЫЕ УСЛУГИ НАСЕЛЕНИЮ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419475" y="4926013"/>
            <a:ext cx="1571625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12</a:t>
            </a:r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40553"/>
              </p:ext>
            </p:extLst>
          </p:nvPr>
        </p:nvGraphicFramePr>
        <p:xfrm>
          <a:off x="487363" y="1573213"/>
          <a:ext cx="320749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231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Магазинов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Павильонов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Киосков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Магазинов федеральных торговых сетей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Прямоугольник 16"/>
          <p:cNvSpPr>
            <a:spLocks noChangeArrowheads="1"/>
          </p:cNvSpPr>
          <p:nvPr/>
        </p:nvSpPr>
        <p:spPr bwMode="auto">
          <a:xfrm>
            <a:off x="4540250" y="1531938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B0F0"/>
                </a:solidFill>
                <a:latin typeface="Calibri" pitchFamily="34" charset="0"/>
              </a:rPr>
              <a:t>ОТДЕЛЬНЫЕ ПОКАЗАТЕЛИ ТОРГОВЛИ</a:t>
            </a:r>
          </a:p>
          <a:p>
            <a:pPr algn="ctr"/>
            <a:r>
              <a:rPr lang="ru-RU" sz="1200" b="1">
                <a:solidFill>
                  <a:srgbClr val="00B0F0"/>
                </a:solidFill>
                <a:latin typeface="Calibri" pitchFamily="34" charset="0"/>
              </a:rPr>
              <a:t> (ПО ПОЛНОМУ КРУГУ ОРГАНИЗАЦИЙ) </a:t>
            </a:r>
          </a:p>
        </p:txBody>
      </p:sp>
      <p:sp>
        <p:nvSpPr>
          <p:cNvPr id="36885" name="Прямоугольник 19"/>
          <p:cNvSpPr>
            <a:spLocks noChangeArrowheads="1"/>
          </p:cNvSpPr>
          <p:nvPr/>
        </p:nvSpPr>
        <p:spPr bwMode="auto">
          <a:xfrm>
            <a:off x="570235" y="3465513"/>
            <a:ext cx="141805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ООО «ИКС 5 </a:t>
            </a:r>
            <a:r>
              <a:rPr lang="ru-RU" sz="800" b="1" dirty="0" err="1">
                <a:solidFill>
                  <a:srgbClr val="00B0F0"/>
                </a:solidFill>
                <a:latin typeface="Calibri" pitchFamily="34" charset="0"/>
              </a:rPr>
              <a:t>Финанс</a:t>
            </a:r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36886" name="Прямоугольник 21"/>
          <p:cNvSpPr>
            <a:spLocks noChangeArrowheads="1"/>
          </p:cNvSpPr>
          <p:nvPr/>
        </p:nvSpPr>
        <p:spPr bwMode="auto">
          <a:xfrm>
            <a:off x="2500495" y="4480678"/>
            <a:ext cx="137491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ООО «</a:t>
            </a:r>
            <a:r>
              <a:rPr lang="ru-RU" sz="800" dirty="0" err="1" smtClean="0">
                <a:solidFill>
                  <a:srgbClr val="00B0F0"/>
                </a:solidFill>
                <a:latin typeface="Calibri" pitchFamily="34" charset="0"/>
              </a:rPr>
              <a:t>Дрогери</a:t>
            </a:r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 ритейл»</a:t>
            </a:r>
            <a:endParaRPr lang="ru-RU" sz="80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6888" name="Picture 11" descr="http://www.logobank.ru/images/ph/en/x/x5_retail_gro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3" y="3003550"/>
            <a:ext cx="228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67984"/>
              </p:ext>
            </p:extLst>
          </p:nvPr>
        </p:nvGraphicFramePr>
        <p:xfrm>
          <a:off x="4860032" y="2139702"/>
          <a:ext cx="3888432" cy="215849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69988"/>
                <a:gridCol w="509783"/>
                <a:gridCol w="496493"/>
                <a:gridCol w="504056"/>
                <a:gridCol w="504056"/>
                <a:gridCol w="504056"/>
              </a:tblGrid>
              <a:tr h="58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Оборот розничной торговли,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2494,9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2584,6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2576,8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1518,9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1516,5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Оборот общественного питания,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94,3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100,3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105,1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57,0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14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Объем платных услуг населению,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130,2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148,1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149,8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208,3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013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Объем бытовых услуг населению,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1,6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14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Оборот оптовой торговли,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282,9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334,7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426,1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472,0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687,2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</a:tbl>
          </a:graphicData>
        </a:graphic>
      </p:graphicFrame>
      <p:sp>
        <p:nvSpPr>
          <p:cNvPr id="36926" name="TextBox 3"/>
          <p:cNvSpPr txBox="1">
            <a:spLocks noChangeArrowheads="1"/>
          </p:cNvSpPr>
          <p:nvPr/>
        </p:nvSpPr>
        <p:spPr bwMode="auto">
          <a:xfrm>
            <a:off x="2820988" y="3517900"/>
            <a:ext cx="1223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АО «Тандер»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6927" name="AutoShape 4" descr="Картинки по запросу сеть лен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3252" name="Picture 4" descr="Magnit 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59" y="2920412"/>
            <a:ext cx="1266752" cy="5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ÐÐ¾Ð³Ð¾ÑÐ¸Ð¿ ÐÐ¸ÐºÑÐ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1" y="3911909"/>
            <a:ext cx="1922115" cy="4895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8" descr="r-ulybk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r-ulybka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r-ulybka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rbr-franshiza.ru/wp-content/uploads/2017/01/%D0%A3%D0%BB%D1%8B%D0%B1%D0%BA%D0%B0-%D0%A0%D0%B0%D0%B4%D1%83%D0%B3%D0%B8-1024x25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67" y="3926666"/>
            <a:ext cx="1833003" cy="4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550525" y="4480678"/>
            <a:ext cx="137491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ПАО</a:t>
            </a:r>
            <a:r>
              <a:rPr lang="ru-RU" sz="800" dirty="0">
                <a:solidFill>
                  <a:srgbClr val="00B0F0"/>
                </a:solidFill>
                <a:latin typeface="Calibri" pitchFamily="34" charset="0"/>
              </a:rPr>
              <a:t> </a:t>
            </a:r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«</a:t>
            </a:r>
            <a:r>
              <a:rPr lang="ru-RU" sz="800" dirty="0" err="1" smtClean="0">
                <a:solidFill>
                  <a:srgbClr val="00B0F0"/>
                </a:solidFill>
                <a:latin typeface="Calibri" pitchFamily="34" charset="0"/>
              </a:rPr>
              <a:t>Дикси</a:t>
            </a:r>
            <a:r>
              <a:rPr lang="ru-RU" sz="800" dirty="0" smtClean="0">
                <a:solidFill>
                  <a:srgbClr val="00B0F0"/>
                </a:solidFill>
                <a:latin typeface="Calibri" pitchFamily="34" charset="0"/>
              </a:rPr>
              <a:t> Групп"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8" name="Picture 2" descr="C:\Users\User\Downloads\HY_z_hI6F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059582"/>
            <a:ext cx="53158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ТРАНСПОРТ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Олонецкий район отличается высокой транспортной доступностью с южного, северного и восточного направлений. По территории района проходит федеральная трасса «Кола», обеспечивающая выход в Санкт-Петербург, и «Голубая дорога» (участок А-130), связывающая Республику Карелия со странами Скандинавии.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Район связан регулярными автобусными маршрутами с городами Петрозаводск, </a:t>
            </a:r>
            <a:r>
              <a:rPr lang="ru-RU" sz="1000" b="1" dirty="0" err="1" smtClean="0">
                <a:latin typeface="+mn-lt"/>
                <a:cs typeface="+mn-cs"/>
              </a:rPr>
              <a:t>Санк</a:t>
            </a:r>
            <a:r>
              <a:rPr lang="ru-RU" sz="1000" b="1" dirty="0" smtClean="0">
                <a:latin typeface="+mn-lt"/>
                <a:cs typeface="+mn-cs"/>
              </a:rPr>
              <a:t>-Петербург, Сортавала.  Регулярные перевозки между населенными пунктами осуществляют 2 предприятия: ООО «АТП» и ООО «</a:t>
            </a:r>
            <a:r>
              <a:rPr lang="ru-RU" sz="1000" b="1" dirty="0" err="1" smtClean="0">
                <a:latin typeface="+mn-lt"/>
                <a:cs typeface="+mn-cs"/>
              </a:rPr>
              <a:t>Путинауто</a:t>
            </a:r>
            <a:r>
              <a:rPr lang="ru-RU" sz="1000" b="1" dirty="0" smtClean="0">
                <a:latin typeface="+mn-lt"/>
                <a:cs typeface="+mn-cs"/>
              </a:rPr>
              <a:t>».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9BA1959-CD89-43DE-8668-3C99D2D6E134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9150" y="1276350"/>
            <a:ext cx="3086100" cy="3167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38924" name="Прямоугольник 13"/>
          <p:cNvSpPr>
            <a:spLocks noChangeArrowheads="1"/>
          </p:cNvSpPr>
          <p:nvPr/>
        </p:nvSpPr>
        <p:spPr bwMode="auto">
          <a:xfrm>
            <a:off x="5940152" y="4514850"/>
            <a:ext cx="30450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КАРТА ТРАНСПОРТНЫХ ПУТЕЙ СООБЩЕНИЯ НА ТЕРРИТОРИИ </a:t>
            </a:r>
            <a:r>
              <a:rPr lang="ru-RU" sz="900" b="1" dirty="0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</a:t>
            </a:r>
            <a:endParaRPr lang="ru-RU" sz="9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8925" name="Прямоугольник 3"/>
          <p:cNvSpPr>
            <a:spLocks noChangeArrowheads="1"/>
          </p:cNvSpPr>
          <p:nvPr/>
        </p:nvSpPr>
        <p:spPr bwMode="auto">
          <a:xfrm>
            <a:off x="467544" y="2571750"/>
            <a:ext cx="2232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ГРУЗОВЫЕ ПЕРЕВОЗКИ</a:t>
            </a:r>
          </a:p>
        </p:txBody>
      </p:sp>
      <p:sp>
        <p:nvSpPr>
          <p:cNvPr id="38926" name="Прямоугольник 7"/>
          <p:cNvSpPr>
            <a:spLocks noChangeArrowheads="1"/>
          </p:cNvSpPr>
          <p:nvPr/>
        </p:nvSpPr>
        <p:spPr bwMode="auto">
          <a:xfrm>
            <a:off x="3318739" y="2728913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ПАССАЖИРСКИЕ ПЕРЕВОЗКИ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60301520"/>
              </p:ext>
            </p:extLst>
          </p:nvPr>
        </p:nvGraphicFramePr>
        <p:xfrm>
          <a:off x="251520" y="2643758"/>
          <a:ext cx="2448272" cy="115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61703711"/>
              </p:ext>
            </p:extLst>
          </p:nvPr>
        </p:nvGraphicFramePr>
        <p:xfrm>
          <a:off x="179388" y="3911263"/>
          <a:ext cx="2592288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2486423"/>
              </p:ext>
            </p:extLst>
          </p:nvPr>
        </p:nvGraphicFramePr>
        <p:xfrm>
          <a:off x="2843808" y="2953261"/>
          <a:ext cx="2723555" cy="103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7803551"/>
              </p:ext>
            </p:extLst>
          </p:nvPr>
        </p:nvGraphicFramePr>
        <p:xfrm>
          <a:off x="2932003" y="3901455"/>
          <a:ext cx="2830955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9012" name="Picture 1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89" y="1276350"/>
            <a:ext cx="3537109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User\Downloads\HY_z_hI6F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840663" y="3624263"/>
            <a:ext cx="1033462" cy="632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350" y="1189038"/>
            <a:ext cx="54514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                                       ТЕЛЕКОММУНИКАЦИОННЫЕ СИСТЕМЫ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Основные поставщики услуг связи на территории </a:t>
            </a:r>
            <a:r>
              <a:rPr lang="ru-RU" sz="1000" b="1" dirty="0" smtClean="0">
                <a:latin typeface="+mn-lt"/>
                <a:cs typeface="+mn-cs"/>
              </a:rPr>
              <a:t>Олонецкого национального муниципального района:</a:t>
            </a:r>
            <a:endParaRPr lang="ru-RU" sz="1000" b="1" dirty="0"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ПАО «Ростелеком»,  ПАО «ВымпелКом», ПАО «МТС», ПАО «МегаФон», ООО «Т2 </a:t>
            </a:r>
            <a:r>
              <a:rPr lang="ru-RU" sz="1000" b="1" dirty="0" err="1">
                <a:latin typeface="+mn-lt"/>
                <a:cs typeface="+mn-cs"/>
              </a:rPr>
              <a:t>Мобайл</a:t>
            </a:r>
            <a:r>
              <a:rPr lang="ru-RU" sz="1000" b="1" dirty="0" smtClean="0">
                <a:latin typeface="+mn-lt"/>
                <a:cs typeface="+mn-cs"/>
              </a:rPr>
              <a:t>».</a:t>
            </a:r>
            <a:endParaRPr lang="ru-RU" sz="1000" b="1" dirty="0"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Оказываются следующие виды  услуг связи: местная телефонная связь, универсальная телематическая связь, услуги связи для цели эфирного вещания, междугородная и международная связь, услуги по передаче данных, </a:t>
            </a:r>
            <a:r>
              <a:rPr lang="ru-RU" sz="1000" b="1" dirty="0" smtClean="0">
                <a:latin typeface="+mn-lt"/>
                <a:cs typeface="+mn-cs"/>
              </a:rPr>
              <a:t>интернет.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F76321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                                  ТАРИФЫ РЕСУРСОСНАБЖАЮЩИХ ОРГАНИЗАЦИЙ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9ECA56F-43CD-4CAD-9DFD-17B38F7D3689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40650" y="1347788"/>
            <a:ext cx="647700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3" name="Прямоугольник 25"/>
          <p:cNvSpPr>
            <a:spLocks noChangeArrowheads="1"/>
          </p:cNvSpPr>
          <p:nvPr/>
        </p:nvSpPr>
        <p:spPr bwMode="auto">
          <a:xfrm>
            <a:off x="7840663" y="1995488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«МегаФон»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40650" y="2500313"/>
            <a:ext cx="647700" cy="649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5" name="Прямоугольник 27"/>
          <p:cNvSpPr>
            <a:spLocks noChangeArrowheads="1"/>
          </p:cNvSpPr>
          <p:nvPr/>
        </p:nvSpPr>
        <p:spPr bwMode="auto">
          <a:xfrm>
            <a:off x="7670800" y="3157538"/>
            <a:ext cx="1203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«ВымпелКом»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59563" y="1336675"/>
            <a:ext cx="647700" cy="649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sp>
        <p:nvSpPr>
          <p:cNvPr id="40977" name="Прямоугольник 31"/>
          <p:cNvSpPr>
            <a:spLocks noChangeArrowheads="1"/>
          </p:cNvSpPr>
          <p:nvPr/>
        </p:nvSpPr>
        <p:spPr bwMode="auto">
          <a:xfrm>
            <a:off x="6481763" y="1985963"/>
            <a:ext cx="1003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ПАО «МТС»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02425" y="2500313"/>
            <a:ext cx="649288" cy="649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</a:t>
            </a: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ОТИП</a:t>
            </a:r>
          </a:p>
        </p:txBody>
      </p:sp>
      <p:sp>
        <p:nvSpPr>
          <p:cNvPr id="40979" name="Прямоугольник 36"/>
          <p:cNvSpPr>
            <a:spLocks noChangeArrowheads="1"/>
          </p:cNvSpPr>
          <p:nvPr/>
        </p:nvSpPr>
        <p:spPr bwMode="auto">
          <a:xfrm>
            <a:off x="6445250" y="3149600"/>
            <a:ext cx="1084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ООО « Т2 Мобайл»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307299" y="3587453"/>
            <a:ext cx="649288" cy="647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ЛОГОТИП</a:t>
            </a:r>
          </a:p>
        </p:txBody>
      </p:sp>
      <p:pic>
        <p:nvPicPr>
          <p:cNvPr id="40981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 cstate="print"/>
          <a:srcRect l="50000" t="50000"/>
          <a:stretch>
            <a:fillRect/>
          </a:stretch>
        </p:blipFill>
        <p:spPr bwMode="auto">
          <a:xfrm>
            <a:off x="579438" y="39862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 cstate="print"/>
          <a:srcRect l="50000" b="50000"/>
          <a:stretch>
            <a:fillRect/>
          </a:stretch>
        </p:blipFill>
        <p:spPr bwMode="auto">
          <a:xfrm>
            <a:off x="4149725" y="39703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" descr="http://en.realestatesantini.com/data/wysiwyg/8043833_l.jpg"/>
          <p:cNvPicPr>
            <a:picLocks noChangeAspect="1" noChangeArrowheads="1"/>
          </p:cNvPicPr>
          <p:nvPr/>
        </p:nvPicPr>
        <p:blipFill>
          <a:blip r:embed="rId4" cstate="print"/>
          <a:srcRect r="50000" b="50000"/>
          <a:stretch>
            <a:fillRect/>
          </a:stretch>
        </p:blipFill>
        <p:spPr bwMode="auto">
          <a:xfrm>
            <a:off x="2330450" y="3976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4" name="Прямоугольник 7"/>
          <p:cNvSpPr>
            <a:spLocks noChangeArrowheads="1"/>
          </p:cNvSpPr>
          <p:nvPr/>
        </p:nvSpPr>
        <p:spPr bwMode="auto">
          <a:xfrm>
            <a:off x="750888" y="3541713"/>
            <a:ext cx="11572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ЭЛЕКТРОЭНЕРГИЯ</a:t>
            </a:r>
          </a:p>
        </p:txBody>
      </p:sp>
      <p:sp>
        <p:nvSpPr>
          <p:cNvPr id="40985" name="Прямоугольник 8"/>
          <p:cNvSpPr>
            <a:spLocks noChangeArrowheads="1"/>
          </p:cNvSpPr>
          <p:nvPr/>
        </p:nvSpPr>
        <p:spPr bwMode="auto">
          <a:xfrm>
            <a:off x="3092450" y="3497263"/>
            <a:ext cx="3873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ГАЗ </a:t>
            </a:r>
          </a:p>
        </p:txBody>
      </p:sp>
      <p:sp>
        <p:nvSpPr>
          <p:cNvPr id="40986" name="Прямоугольник 9"/>
          <p:cNvSpPr>
            <a:spLocks noChangeArrowheads="1"/>
          </p:cNvSpPr>
          <p:nvPr/>
        </p:nvSpPr>
        <p:spPr bwMode="auto">
          <a:xfrm>
            <a:off x="4543425" y="3497263"/>
            <a:ext cx="4746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ВОДА</a:t>
            </a:r>
          </a:p>
        </p:txBody>
      </p:sp>
      <p:sp>
        <p:nvSpPr>
          <p:cNvPr id="40987" name="Прямоугольник 12"/>
          <p:cNvSpPr>
            <a:spLocks noChangeArrowheads="1"/>
          </p:cNvSpPr>
          <p:nvPr/>
        </p:nvSpPr>
        <p:spPr bwMode="auto">
          <a:xfrm>
            <a:off x="859946" y="3926533"/>
            <a:ext cx="124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4,0 руб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./кВт/ч </a:t>
            </a:r>
          </a:p>
        </p:txBody>
      </p:sp>
      <p:sp>
        <p:nvSpPr>
          <p:cNvPr id="40988" name="Прямоугольник 44"/>
          <p:cNvSpPr>
            <a:spLocks noChangeArrowheads="1"/>
          </p:cNvSpPr>
          <p:nvPr/>
        </p:nvSpPr>
        <p:spPr bwMode="auto">
          <a:xfrm>
            <a:off x="2709862" y="3947597"/>
            <a:ext cx="1214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5,7 руб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./куб.м </a:t>
            </a:r>
          </a:p>
        </p:txBody>
      </p:sp>
      <p:sp>
        <p:nvSpPr>
          <p:cNvPr id="40989" name="Прямоугольник 45"/>
          <p:cNvSpPr>
            <a:spLocks noChangeArrowheads="1"/>
          </p:cNvSpPr>
          <p:nvPr/>
        </p:nvSpPr>
        <p:spPr bwMode="auto">
          <a:xfrm>
            <a:off x="4450605" y="3924514"/>
            <a:ext cx="15271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 46,40 руб</a:t>
            </a:r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./куб.м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40990" name="Picture 2" descr="C:\Users\ovzolotarev\Desktop\Презентация для Жаглина\Логотипы\МТС\images[2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4613" y="1336675"/>
            <a:ext cx="1076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4" descr="MF_Cobrand_HZ_A4-Cle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1336675"/>
            <a:ext cx="11334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6" descr="Logo Na Belom F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2500313"/>
            <a:ext cx="1135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8" descr="Картинки по запросу логотип билайн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2500313"/>
            <a:ext cx="11334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F7F7F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4276" name="Picture 4" descr="ÐÐ°ÑÑÐ¸Ð½ÐºÐ¸ Ð¿Ð¾ Ð·Ð°Ð¿ÑÐ¾ÑÑ Ð¿ÐµÑÐµÑÐ±ÑÑÐ³ÑÐµÐ¿Ð»Ð¾ÑÐ½ÐµÑÐ³Ð¾ ÑÐ¼Ð±Ð»ÐµÐ¼Ð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29" y="3627704"/>
            <a:ext cx="1775367" cy="6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ÐÐ°ÑÑÐ¸Ð½ÐºÐ¸ Ð¿Ð¾ Ð·Ð°Ð¿ÑÐ¾ÑÑ Ð»Ð¾Ð³Ð¾ÑÐ¸Ð¿ ÐºÐ°ÑÐµÐ»ÑÐ½ÐµÑ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0" name="Picture 8" descr="ÐÐ°ÑÑÐ¸Ð½ÐºÐ¸ Ð¿Ð¾ Ð·Ð°Ð¿ÑÐ¾ÑÑ Ð»Ð¾Ð³Ð¾ÑÐ¸Ð¿ ÐºÐ°ÑÐµÐ»ÑÐ½ÐµÑÐ³Ð¾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53" y="3573066"/>
            <a:ext cx="1271220" cy="8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er\Downloads\HY_z_hI6FO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63" y="4960938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50825" y="479425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577849"/>
            <a:ext cx="4165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+mn-lt"/>
                <a:cs typeface="+mn-cs"/>
              </a:rPr>
              <a:t>О</a:t>
            </a:r>
            <a:r>
              <a:rPr lang="ru-RU" sz="1400" b="1" dirty="0" smtClean="0">
                <a:solidFill>
                  <a:srgbClr val="00B0F0"/>
                </a:solidFill>
                <a:latin typeface="+mn-lt"/>
                <a:cs typeface="+mn-cs"/>
              </a:rPr>
              <a:t>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-108520" y="1059582"/>
            <a:ext cx="418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ЗДРАВООХРАНЕНИЕ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E282AD26-6A2C-42A3-9786-3900783CF039}" type="slidenum">
              <a:rPr lang="ru-RU" sz="105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3018" name="Прямоугольник 8"/>
          <p:cNvSpPr>
            <a:spLocks noChangeArrowheads="1"/>
          </p:cNvSpPr>
          <p:nvPr/>
        </p:nvSpPr>
        <p:spPr bwMode="auto">
          <a:xfrm>
            <a:off x="4283968" y="1059582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ОБРАЗОВАНИЕ </a:t>
            </a:r>
          </a:p>
        </p:txBody>
      </p:sp>
      <p:sp>
        <p:nvSpPr>
          <p:cNvPr id="43020" name="Прямоугольник 20"/>
          <p:cNvSpPr>
            <a:spLocks noChangeArrowheads="1"/>
          </p:cNvSpPr>
          <p:nvPr/>
        </p:nvSpPr>
        <p:spPr bwMode="auto">
          <a:xfrm>
            <a:off x="6858000" y="1635125"/>
            <a:ext cx="228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УРОВЕНЬ ОБРАЗОВАННОСТИ 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НАСЕЛЕНИЯ</a:t>
            </a:r>
          </a:p>
        </p:txBody>
      </p:sp>
      <p:sp>
        <p:nvSpPr>
          <p:cNvPr id="43021" name="Прямоугольник 21"/>
          <p:cNvSpPr>
            <a:spLocks noChangeArrowheads="1"/>
          </p:cNvSpPr>
          <p:nvPr/>
        </p:nvSpPr>
        <p:spPr bwMode="auto">
          <a:xfrm>
            <a:off x="5364088" y="3507854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ЧИСЛЕННОСТЬ УЧАЩИХСЯ, ЧЕЛ.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707904" y="1419622"/>
          <a:ext cx="3456384" cy="218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7"/>
                <a:gridCol w="2561027"/>
              </a:tblGrid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Учреждений дошкольного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образования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ru-RU" sz="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Общеобразовательных школ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</a:p>
                    <a:p>
                      <a:pPr lvl="1"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средних</a:t>
                      </a:r>
                    </a:p>
                    <a:p>
                      <a:pPr lvl="1"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основных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Учреждений дополнительного образования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Средних профессиональных учреждений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69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Высших учебных заведений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97391"/>
              </p:ext>
            </p:extLst>
          </p:nvPr>
        </p:nvGraphicFramePr>
        <p:xfrm>
          <a:off x="611560" y="1347614"/>
          <a:ext cx="320749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71387"/>
              </a:tblGrid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Стационаров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35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Койко-мест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Поликлиник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Фельдшерско-акушерских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пунктов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Врачебных амбулаторий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Отделения скорой медицинской помощи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37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Численность врачей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127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Численность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среднего</a:t>
                      </a:r>
                    </a:p>
                    <a:p>
                      <a:pPr algn="l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медицинского персонала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Objec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548127"/>
              </p:ext>
            </p:extLst>
          </p:nvPr>
        </p:nvGraphicFramePr>
        <p:xfrm>
          <a:off x="3733184" y="3651870"/>
          <a:ext cx="54108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48340724"/>
              </p:ext>
            </p:extLst>
          </p:nvPr>
        </p:nvGraphicFramePr>
        <p:xfrm>
          <a:off x="5940152" y="1905730"/>
          <a:ext cx="3927703" cy="148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087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23850" y="488950"/>
            <a:ext cx="159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ИНФРАСТРУКТУРА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E11C98CB-D84C-4D35-BE53-68FC78244F88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grpSp>
        <p:nvGrpSpPr>
          <p:cNvPr id="45065" name="Группа 9"/>
          <p:cNvGrpSpPr>
            <a:grpSpLocks/>
          </p:cNvGrpSpPr>
          <p:nvPr/>
        </p:nvGrpSpPr>
        <p:grpSpPr bwMode="auto">
          <a:xfrm>
            <a:off x="6802430" y="1292428"/>
            <a:ext cx="1030288" cy="1424738"/>
            <a:chOff x="3768696" y="1358072"/>
            <a:chExt cx="1029976" cy="142485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782371" y="1358072"/>
              <a:ext cx="974083" cy="96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9" name="Прямоугольник 14"/>
            <p:cNvSpPr>
              <a:spLocks noChangeArrowheads="1"/>
            </p:cNvSpPr>
            <p:nvPr/>
          </p:nvSpPr>
          <p:spPr bwMode="auto">
            <a:xfrm>
              <a:off x="3768696" y="2444371"/>
              <a:ext cx="10299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ПАО</a:t>
              </a:r>
            </a:p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 «СБЕРБАНК РФ»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69900" y="1295400"/>
            <a:ext cx="4106863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В </a:t>
            </a:r>
            <a:r>
              <a:rPr lang="ru-RU" sz="1000" b="1" dirty="0" smtClean="0">
                <a:latin typeface="+mn-lt"/>
                <a:cs typeface="+mn-cs"/>
              </a:rPr>
              <a:t>Олонецком национальном муниципальном районе </a:t>
            </a:r>
            <a:r>
              <a:rPr lang="ru-RU" sz="1000" b="1" dirty="0">
                <a:latin typeface="+mn-lt"/>
                <a:cs typeface="+mn-cs"/>
              </a:rPr>
              <a:t>осуществляют свою </a:t>
            </a:r>
            <a:r>
              <a:rPr lang="ru-RU" sz="1000" b="1" dirty="0" smtClean="0">
                <a:latin typeface="+mn-lt"/>
                <a:cs typeface="+mn-cs"/>
              </a:rPr>
              <a:t>деятельность 2 дополнительных офиса банков: ПАО «Сбербанк РФ» и АО «</a:t>
            </a:r>
            <a:r>
              <a:rPr lang="ru-RU" sz="1000" b="1" dirty="0" err="1" smtClean="0">
                <a:latin typeface="+mn-lt"/>
                <a:cs typeface="+mn-cs"/>
              </a:rPr>
              <a:t>Россельхозбанк</a:t>
            </a:r>
            <a:r>
              <a:rPr lang="ru-RU" sz="1000" b="1" dirty="0" smtClean="0">
                <a:latin typeface="+mn-lt"/>
                <a:cs typeface="+mn-cs"/>
              </a:rPr>
              <a:t>» и 13 </a:t>
            </a:r>
            <a:r>
              <a:rPr lang="ru-RU" sz="1000" b="1" dirty="0" err="1" smtClean="0">
                <a:latin typeface="+mn-lt"/>
                <a:cs typeface="+mn-cs"/>
              </a:rPr>
              <a:t>микрофинансовых</a:t>
            </a:r>
            <a:r>
              <a:rPr lang="ru-RU" sz="1000" b="1" dirty="0" smtClean="0">
                <a:latin typeface="+mn-lt"/>
                <a:cs typeface="+mn-cs"/>
              </a:rPr>
              <a:t> организаций.</a:t>
            </a:r>
            <a:endParaRPr lang="ru-RU" sz="1000" b="1" dirty="0"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Виды </a:t>
            </a:r>
            <a:r>
              <a:rPr lang="ru-RU" sz="1000" b="1" dirty="0">
                <a:latin typeface="+mn-lt"/>
                <a:cs typeface="+mn-cs"/>
              </a:rPr>
              <a:t>оказываемых услуг: банковское обслуживание, депозит, кредитование,  финансирование лизинговых сделок, инвестиционно-банковские услуги.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Крупные страховые компании – ПАО «Росгосстрах», </a:t>
            </a:r>
            <a:r>
              <a:rPr lang="ru-RU" sz="1000" b="1" dirty="0" smtClean="0">
                <a:latin typeface="+mn-lt"/>
                <a:cs typeface="+mn-cs"/>
              </a:rPr>
              <a:t>ПАО «САК </a:t>
            </a:r>
            <a:r>
              <a:rPr lang="ru-RU" sz="1000" b="1" dirty="0" err="1" smtClean="0">
                <a:latin typeface="+mn-lt"/>
                <a:cs typeface="+mn-cs"/>
              </a:rPr>
              <a:t>Энергогарант</a:t>
            </a:r>
            <a:r>
              <a:rPr lang="ru-RU" sz="1000" b="1" dirty="0">
                <a:latin typeface="+mn-lt"/>
                <a:cs typeface="+mn-cs"/>
              </a:rPr>
              <a:t>», СПАО «</a:t>
            </a:r>
            <a:r>
              <a:rPr lang="ru-RU" sz="1000" b="1" dirty="0" err="1">
                <a:latin typeface="+mn-lt"/>
                <a:cs typeface="+mn-cs"/>
              </a:rPr>
              <a:t>Ингосстрах</a:t>
            </a:r>
            <a:r>
              <a:rPr lang="ru-RU" sz="1000" b="1" dirty="0" smtClean="0">
                <a:latin typeface="+mn-lt"/>
                <a:cs typeface="+mn-cs"/>
              </a:rPr>
              <a:t>», ООО «</a:t>
            </a:r>
            <a:r>
              <a:rPr lang="ru-RU" sz="1000" b="1" dirty="0" err="1" smtClean="0">
                <a:latin typeface="+mn-lt"/>
                <a:cs typeface="+mn-cs"/>
              </a:rPr>
              <a:t>Ресомед</a:t>
            </a:r>
            <a:r>
              <a:rPr lang="ru-RU" sz="1000" b="1" dirty="0" smtClean="0">
                <a:latin typeface="+mn-lt"/>
                <a:cs typeface="+mn-cs"/>
              </a:rPr>
              <a:t>»,  ООО СК «</a:t>
            </a:r>
            <a:r>
              <a:rPr lang="ru-RU" sz="1000" b="1" dirty="0" err="1" smtClean="0">
                <a:latin typeface="+mn-lt"/>
                <a:cs typeface="+mn-cs"/>
              </a:rPr>
              <a:t>Уралсиб</a:t>
            </a:r>
            <a:r>
              <a:rPr lang="ru-RU" sz="1000" b="1" dirty="0" smtClean="0">
                <a:latin typeface="+mn-lt"/>
                <a:cs typeface="+mn-cs"/>
              </a:rPr>
              <a:t>»</a:t>
            </a:r>
            <a:endParaRPr lang="ru-RU" sz="1000" b="1" dirty="0">
              <a:latin typeface="+mn-lt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Виды оказываемых услуг: страхование имущества, добровольное медицинское страхование, ОСАГО и КАСКО, страхование жизни, комплексное обслуживание юридических лиц</a:t>
            </a:r>
            <a:r>
              <a:rPr lang="ru-RU" sz="1000" b="1" dirty="0" smtClean="0">
                <a:latin typeface="+mn-lt"/>
                <a:cs typeface="+mn-cs"/>
              </a:rPr>
              <a:t>.</a:t>
            </a:r>
            <a:endParaRPr lang="ru-RU" sz="1000" b="1" dirty="0">
              <a:latin typeface="+mn-lt"/>
              <a:cs typeface="+mn-cs"/>
            </a:endParaRPr>
          </a:p>
        </p:txBody>
      </p:sp>
      <p:grpSp>
        <p:nvGrpSpPr>
          <p:cNvPr id="45069" name="Группа 22"/>
          <p:cNvGrpSpPr>
            <a:grpSpLocks/>
          </p:cNvGrpSpPr>
          <p:nvPr/>
        </p:nvGrpSpPr>
        <p:grpSpPr bwMode="auto">
          <a:xfrm>
            <a:off x="4576762" y="1268460"/>
            <a:ext cx="1579414" cy="1387162"/>
            <a:chOff x="3604626" y="1339173"/>
            <a:chExt cx="959804" cy="97313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782473" y="1339173"/>
              <a:ext cx="647870" cy="684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3" name="Прямоугольник 24"/>
            <p:cNvSpPr>
              <a:spLocks noChangeArrowheads="1"/>
            </p:cNvSpPr>
            <p:nvPr/>
          </p:nvSpPr>
          <p:spPr bwMode="auto">
            <a:xfrm>
              <a:off x="3604626" y="2161169"/>
              <a:ext cx="959804" cy="15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АО «</a:t>
              </a:r>
              <a:r>
                <a:rPr lang="ru-RU" sz="800" b="1" dirty="0" err="1" smtClean="0">
                  <a:solidFill>
                    <a:srgbClr val="00B0F0"/>
                  </a:solidFill>
                  <a:latin typeface="Calibri" pitchFamily="34" charset="0"/>
                </a:rPr>
                <a:t>Россельхозбанк</a:t>
              </a:r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»</a:t>
              </a:r>
              <a:endParaRPr lang="ru-RU" sz="8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grpSp>
        <p:nvGrpSpPr>
          <p:cNvPr id="45070" name="Группа 25"/>
          <p:cNvGrpSpPr>
            <a:grpSpLocks/>
          </p:cNvGrpSpPr>
          <p:nvPr/>
        </p:nvGrpSpPr>
        <p:grpSpPr bwMode="auto">
          <a:xfrm>
            <a:off x="4860032" y="2787774"/>
            <a:ext cx="1004887" cy="996950"/>
            <a:chOff x="3604626" y="1358072"/>
            <a:chExt cx="1003563" cy="99708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782192" y="1358072"/>
              <a:ext cx="648432" cy="64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91" name="Прямоугольник 27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ПАО «РОСГОССТРАХ»</a:t>
              </a:r>
            </a:p>
          </p:txBody>
        </p:sp>
      </p:grpSp>
      <p:grpSp>
        <p:nvGrpSpPr>
          <p:cNvPr id="45071" name="Группа 28"/>
          <p:cNvGrpSpPr>
            <a:grpSpLocks/>
          </p:cNvGrpSpPr>
          <p:nvPr/>
        </p:nvGrpSpPr>
        <p:grpSpPr bwMode="auto">
          <a:xfrm>
            <a:off x="6084168" y="2787774"/>
            <a:ext cx="1003300" cy="996444"/>
            <a:chOff x="3604626" y="1358072"/>
            <a:chExt cx="1003563" cy="99741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782473" y="1358072"/>
              <a:ext cx="647870" cy="64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89" name="Прямоугольник 30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ПАО «САК </a:t>
              </a:r>
              <a:r>
                <a:rPr lang="ru-RU" sz="800" b="1" dirty="0" err="1" smtClean="0">
                  <a:solidFill>
                    <a:srgbClr val="00B0F0"/>
                  </a:solidFill>
                  <a:latin typeface="Calibri" pitchFamily="34" charset="0"/>
                </a:rPr>
                <a:t>Энергогарант</a:t>
              </a:r>
              <a:r>
                <a:rPr lang="ru-RU" sz="800" b="1" dirty="0" smtClean="0">
                  <a:solidFill>
                    <a:srgbClr val="00B0F0"/>
                  </a:solidFill>
                  <a:latin typeface="Calibri" pitchFamily="34" charset="0"/>
                </a:rPr>
                <a:t>»</a:t>
              </a:r>
              <a:endParaRPr lang="ru-RU" sz="8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grpSp>
        <p:nvGrpSpPr>
          <p:cNvPr id="45072" name="Группа 31"/>
          <p:cNvGrpSpPr>
            <a:grpSpLocks/>
          </p:cNvGrpSpPr>
          <p:nvPr/>
        </p:nvGrpSpPr>
        <p:grpSpPr bwMode="auto">
          <a:xfrm>
            <a:off x="7308304" y="2787774"/>
            <a:ext cx="1003300" cy="996950"/>
            <a:chOff x="3604626" y="1358072"/>
            <a:chExt cx="1003563" cy="99708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2473" y="1358072"/>
              <a:ext cx="647870" cy="64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/>
                <a:t>ЛОГОТИП</a:t>
              </a:r>
            </a:p>
          </p:txBody>
        </p:sp>
        <p:sp>
          <p:nvSpPr>
            <p:cNvPr id="45087" name="Прямоугольник 36"/>
            <p:cNvSpPr>
              <a:spLocks noChangeArrowheads="1"/>
            </p:cNvSpPr>
            <p:nvPr/>
          </p:nvSpPr>
          <p:spPr bwMode="auto">
            <a:xfrm>
              <a:off x="3604626" y="2016602"/>
              <a:ext cx="1003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B0F0"/>
                  </a:solidFill>
                  <a:latin typeface="Calibri" pitchFamily="34" charset="0"/>
                </a:rPr>
                <a:t>СПАО «ИНГОССТРАХ»</a:t>
              </a:r>
            </a:p>
          </p:txBody>
        </p:sp>
      </p:grpSp>
      <p:sp>
        <p:nvSpPr>
          <p:cNvPr id="45074" name="Прямоугольник 3"/>
          <p:cNvSpPr>
            <a:spLocks noChangeArrowheads="1"/>
          </p:cNvSpPr>
          <p:nvPr/>
        </p:nvSpPr>
        <p:spPr bwMode="auto">
          <a:xfrm>
            <a:off x="1258888" y="1058863"/>
            <a:ext cx="238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ФИНАНСОВАЯ ИНФРАСТРУКТУРА</a:t>
            </a:r>
          </a:p>
        </p:txBody>
      </p:sp>
      <p:pic>
        <p:nvPicPr>
          <p:cNvPr id="45076" name="Рисунок 41" descr="Сбербанк России в Воронеже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724" y="1421854"/>
            <a:ext cx="6477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Рисунок 44" descr="http://www.asn-news.ru/uploads/companies/logo/l/RGS_NEW_LOGO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6128" y="2954461"/>
            <a:ext cx="6492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Рисунок 46" descr="http://www.asn-news.ru/uploads/companies/logo/l/ingos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003798"/>
            <a:ext cx="59341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5298" name="Picture 2" descr="Ð¤Ð°Ð¹Ð»:ÐÐ¾Ð³Ð¾ÑÐ¸Ð¿ Ð Ð¾ÑÑÐµÐ»ÑÑÐ¾Ð·Ð±Ð°Ð½ÐºÐ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20" y="1481534"/>
            <a:ext cx="1066108" cy="2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ÐÐ°ÑÑÐ¸Ð½ÐºÐ¸ Ð¿Ð¾ Ð·Ð°Ð¿ÑÐ¾ÑÑ Ð»Ð¾Ð³Ð¾ÑÐ¸Ð¿ ÑÐ½ÐµÑÐ³Ð¾Ð³Ð°ÑÐ°Ð½Ñ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74" y="2905167"/>
            <a:ext cx="620815" cy="4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https://static.tildacdn.com/tild3964-6465-4832-b032-393537346365/Uralsibins_logo_blu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011910"/>
            <a:ext cx="1368152" cy="545551"/>
          </a:xfrm>
          <a:prstGeom prst="rect">
            <a:avLst/>
          </a:prstGeom>
          <a:noFill/>
        </p:spPr>
      </p:pic>
      <p:sp>
        <p:nvSpPr>
          <p:cNvPr id="33" name="Прямоугольник 27"/>
          <p:cNvSpPr>
            <a:spLocks noChangeArrowheads="1"/>
          </p:cNvSpPr>
          <p:nvPr/>
        </p:nvSpPr>
        <p:spPr bwMode="auto">
          <a:xfrm>
            <a:off x="5148064" y="4587974"/>
            <a:ext cx="100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ООО СК «</a:t>
            </a:r>
            <a:r>
              <a:rPr lang="ru-RU" sz="800" b="1" dirty="0" err="1" smtClean="0">
                <a:solidFill>
                  <a:srgbClr val="00B0F0"/>
                </a:solidFill>
                <a:latin typeface="Calibri" pitchFamily="34" charset="0"/>
              </a:rPr>
              <a:t>Уралсиб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»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62470" name="Picture 6" descr="https://krasnogorsk-premium.clinic/wp-content/uploads/2018/01/reso-med-1024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16" y="2787774"/>
            <a:ext cx="648072" cy="648072"/>
          </a:xfrm>
          <a:prstGeom prst="rect">
            <a:avLst/>
          </a:prstGeom>
          <a:noFill/>
        </p:spPr>
      </p:pic>
      <p:sp>
        <p:nvSpPr>
          <p:cNvPr id="37" name="Прямоугольник 27"/>
          <p:cNvSpPr>
            <a:spLocks noChangeArrowheads="1"/>
          </p:cNvSpPr>
          <p:nvPr/>
        </p:nvSpPr>
        <p:spPr bwMode="auto">
          <a:xfrm>
            <a:off x="8139113" y="3435846"/>
            <a:ext cx="10048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ООО «</a:t>
            </a:r>
            <a:r>
              <a:rPr lang="ru-RU" sz="800" b="1" dirty="0" err="1" smtClean="0">
                <a:solidFill>
                  <a:srgbClr val="00B0F0"/>
                </a:solidFill>
                <a:latin typeface="Calibri" pitchFamily="34" charset="0"/>
              </a:rPr>
              <a:t>Ресомед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»</a:t>
            </a:r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8" name="Picture 2" descr="C:\Users\User\Downloads\HY_z_hI6FO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79388" y="527050"/>
            <a:ext cx="179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КУЛЬТУРА И ТУРИЗМ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4731" y="476249"/>
            <a:ext cx="4292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B0F0"/>
                </a:solidFill>
                <a:latin typeface="+mn-lt"/>
                <a:cs typeface="+mn-cs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47112" name="Прямоугольник 18"/>
          <p:cNvSpPr>
            <a:spLocks noChangeArrowheads="1"/>
          </p:cNvSpPr>
          <p:nvPr/>
        </p:nvSpPr>
        <p:spPr bwMode="auto">
          <a:xfrm>
            <a:off x="3048000" y="1062038"/>
            <a:ext cx="296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ОСНОВНЫЕ ДОСТОПРИМЕЧАТЕЛЬНОСТИ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17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7114" name="Прямоугольник 19"/>
          <p:cNvSpPr>
            <a:spLocks noChangeArrowheads="1"/>
          </p:cNvSpPr>
          <p:nvPr/>
        </p:nvSpPr>
        <p:spPr bwMode="auto">
          <a:xfrm>
            <a:off x="65088" y="2763838"/>
            <a:ext cx="1439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5" name="Прямоугольник 29"/>
          <p:cNvSpPr>
            <a:spLocks noChangeArrowheads="1"/>
          </p:cNvSpPr>
          <p:nvPr/>
        </p:nvSpPr>
        <p:spPr bwMode="auto">
          <a:xfrm>
            <a:off x="1547813" y="2754313"/>
            <a:ext cx="194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7" name="Прямоугольник 35"/>
          <p:cNvSpPr>
            <a:spLocks noChangeArrowheads="1"/>
          </p:cNvSpPr>
          <p:nvPr/>
        </p:nvSpPr>
        <p:spPr bwMode="auto">
          <a:xfrm>
            <a:off x="3527425" y="2692400"/>
            <a:ext cx="139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7118" name="Прямоугольник 36"/>
          <p:cNvSpPr>
            <a:spLocks noChangeArrowheads="1"/>
          </p:cNvSpPr>
          <p:nvPr/>
        </p:nvSpPr>
        <p:spPr bwMode="auto">
          <a:xfrm>
            <a:off x="2204748" y="3487418"/>
            <a:ext cx="4891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ЧИСЛЕННОСТЬ УЧРЕЖДЕНИЙ  КУЛЬТУРНО-ДОСУГОВОГО ТИПА</a:t>
            </a:r>
          </a:p>
          <a:p>
            <a:pPr algn="ctr"/>
            <a:endParaRPr lang="ru-RU" sz="1200" b="1" dirty="0">
              <a:solidFill>
                <a:srgbClr val="F76321"/>
              </a:solidFill>
              <a:latin typeface="Calibri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86140"/>
              </p:ext>
            </p:extLst>
          </p:nvPr>
        </p:nvGraphicFramePr>
        <p:xfrm>
          <a:off x="3091359" y="3867894"/>
          <a:ext cx="2880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Библиотек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7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Театров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Школа искусств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0214"/>
              </p:ext>
            </p:extLst>
          </p:nvPr>
        </p:nvGraphicFramePr>
        <p:xfrm>
          <a:off x="205892" y="3867894"/>
          <a:ext cx="2880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49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Музей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Кинотеатров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Развлекательных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центров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33437"/>
              </p:ext>
            </p:extLst>
          </p:nvPr>
        </p:nvGraphicFramePr>
        <p:xfrm>
          <a:off x="6033253" y="3795886"/>
          <a:ext cx="288032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Парков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культуры и отдыха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7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Концертных залов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Учреждений культурно-досугового типа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2" name="Прямоугольник 39"/>
          <p:cNvSpPr>
            <a:spLocks noChangeArrowheads="1"/>
          </p:cNvSpPr>
          <p:nvPr/>
        </p:nvSpPr>
        <p:spPr bwMode="auto">
          <a:xfrm>
            <a:off x="4943475" y="2724150"/>
            <a:ext cx="2200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44034" name="Picture 2" descr="C:\Users\user\Desktop\forest-karelia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" y="1550520"/>
            <a:ext cx="1719697" cy="11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user\Desktop\133437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61" y="1541871"/>
            <a:ext cx="1759601" cy="11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:\Users\user\Desktop\23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80" y="1524439"/>
            <a:ext cx="1691500" cy="11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n1TZ81bgQa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6" y="1516902"/>
            <a:ext cx="1612150" cy="12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гостиниц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29" y="1516903"/>
            <a:ext cx="1687967" cy="12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504" y="2787774"/>
            <a:ext cx="1650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+mn-lt"/>
                <a:cs typeface="+mn-cs"/>
              </a:rPr>
              <a:t>Собор Смоленской иконы </a:t>
            </a:r>
          </a:p>
          <a:p>
            <a:pPr algn="ctr"/>
            <a:r>
              <a:rPr lang="ru-RU" sz="1000" b="1" dirty="0">
                <a:latin typeface="+mn-lt"/>
                <a:cs typeface="+mn-cs"/>
              </a:rPr>
              <a:t>Божией Матери на острове Мариам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704" y="2787774"/>
            <a:ext cx="189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+mn-lt"/>
                <a:cs typeface="+mn-cs"/>
              </a:rPr>
              <a:t>Дом купца </a:t>
            </a:r>
            <a:r>
              <a:rPr lang="ru-RU" sz="1000" b="1" dirty="0" err="1">
                <a:latin typeface="+mn-lt"/>
                <a:cs typeface="+mn-cs"/>
              </a:rPr>
              <a:t>Куттуева</a:t>
            </a:r>
            <a:r>
              <a:rPr lang="ru-RU" sz="1000" b="1" dirty="0">
                <a:latin typeface="+mn-lt"/>
                <a:cs typeface="+mn-cs"/>
              </a:rPr>
              <a:t> (19 век). </a:t>
            </a:r>
            <a:r>
              <a:rPr lang="ru-RU" sz="1000" b="1" dirty="0" err="1">
                <a:latin typeface="+mn-lt"/>
                <a:cs typeface="+mn-cs"/>
              </a:rPr>
              <a:t>Олонецкий</a:t>
            </a:r>
            <a:r>
              <a:rPr lang="ru-RU" sz="1000" b="1" dirty="0">
                <a:latin typeface="+mn-lt"/>
                <a:cs typeface="+mn-cs"/>
              </a:rPr>
              <a:t> национальный музей </a:t>
            </a:r>
            <a:r>
              <a:rPr lang="ru-RU" sz="1000" b="1" dirty="0" err="1">
                <a:latin typeface="+mn-lt"/>
                <a:cs typeface="+mn-cs"/>
              </a:rPr>
              <a:t>карелов-ливвиков</a:t>
            </a:r>
            <a:r>
              <a:rPr lang="ru-RU" sz="1000" b="1" dirty="0">
                <a:latin typeface="+mn-lt"/>
                <a:cs typeface="+mn-cs"/>
              </a:rPr>
              <a:t> имени </a:t>
            </a:r>
            <a:r>
              <a:rPr lang="ru-RU" sz="1000" b="1" dirty="0" err="1">
                <a:latin typeface="+mn-lt"/>
                <a:cs typeface="+mn-cs"/>
              </a:rPr>
              <a:t>Н.Г.Прилукина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787774"/>
            <a:ext cx="1573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latin typeface="+mn-lt"/>
                <a:cs typeface="+mn-cs"/>
              </a:rPr>
              <a:t>Важеозерский</a:t>
            </a:r>
            <a:r>
              <a:rPr lang="ru-RU" sz="1000" b="1" dirty="0">
                <a:latin typeface="+mn-lt"/>
                <a:cs typeface="+mn-cs"/>
              </a:rPr>
              <a:t> </a:t>
            </a:r>
            <a:r>
              <a:rPr lang="ru-RU" sz="1000" b="1" dirty="0" err="1">
                <a:latin typeface="+mn-lt"/>
                <a:cs typeface="+mn-cs"/>
              </a:rPr>
              <a:t>Спасо-Преображенский</a:t>
            </a:r>
            <a:r>
              <a:rPr lang="ru-RU" sz="1000" b="1" dirty="0">
                <a:latin typeface="+mn-lt"/>
                <a:cs typeface="+mn-cs"/>
              </a:rPr>
              <a:t> мужской монастырь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2120" y="2787774"/>
            <a:ext cx="1629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+mn-lt"/>
                <a:cs typeface="+mn-cs"/>
              </a:rPr>
              <a:t>Фрагмент </a:t>
            </a:r>
            <a:r>
              <a:rPr lang="ru-RU" sz="1000" b="1" dirty="0" err="1">
                <a:latin typeface="+mn-lt"/>
                <a:cs typeface="+mn-cs"/>
              </a:rPr>
              <a:t>Олонецкой</a:t>
            </a:r>
            <a:r>
              <a:rPr lang="ru-RU" sz="1000" b="1" dirty="0">
                <a:latin typeface="+mn-lt"/>
                <a:cs typeface="+mn-cs"/>
              </a:rPr>
              <a:t> крепости 17 века</a:t>
            </a:r>
          </a:p>
          <a:p>
            <a:pPr algn="ctr"/>
            <a:r>
              <a:rPr lang="ru-RU" sz="1000" b="1" dirty="0">
                <a:latin typeface="+mn-lt"/>
                <a:cs typeface="+mn-cs"/>
              </a:rPr>
              <a:t> (реконструкция)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2320" y="2787774"/>
            <a:ext cx="145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latin typeface="+mn-lt"/>
                <a:cs typeface="+mn-cs"/>
              </a:rPr>
              <a:t>Гостинично-ресторанный</a:t>
            </a:r>
            <a:r>
              <a:rPr lang="ru-RU" sz="1000" b="1" dirty="0">
                <a:latin typeface="+mn-lt"/>
                <a:cs typeface="+mn-cs"/>
              </a:rPr>
              <a:t> комплекс «</a:t>
            </a:r>
            <a:r>
              <a:rPr lang="ru-RU" sz="1000" b="1" dirty="0" err="1">
                <a:latin typeface="+mn-lt"/>
                <a:cs typeface="+mn-cs"/>
              </a:rPr>
              <a:t>Олония</a:t>
            </a:r>
            <a:r>
              <a:rPr lang="ru-RU" sz="1000" b="1" dirty="0">
                <a:latin typeface="+mn-lt"/>
                <a:cs typeface="+mn-cs"/>
              </a:rPr>
              <a:t>»</a:t>
            </a:r>
          </a:p>
        </p:txBody>
      </p:sp>
      <p:pic>
        <p:nvPicPr>
          <p:cNvPr id="29" name="Picture 2" descr="C:\Users\User\Downloads\HY_z_hI6F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87713" y="2454275"/>
            <a:ext cx="4672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РАЗВИТИЕ КОНКУРЕНЦИИ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7D0D4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63513" y="442913"/>
            <a:ext cx="2199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РАЗВИТИЕ КОНКУРЕНЦИИ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188" y="1084610"/>
            <a:ext cx="799306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Распоряжением администрации Олонецкого национального муниципального района от 20 июня 2018 года № 412-р определен уполномоченный орган по содействию развитию конкуренции в Олонецком национальном муниципальном районе.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12 июля 2018 года подписано Соглашение между Министерством экономического развития и промышленности Республики Карелия и администрацией Олонецкого национального муниципального района о внедрении в Республике Карелия стандарта развития конкуренции в субъектах Российской Федерации.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Распоряжением администрации Олонецкого национального муниципального района от 03 августа 2018 года № 515-р утвержден состав Рабочей группы по содействию развитию конкуренции на территории Олонецкого национального муниципального района и Положение о Рабочей группе.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045096B4-F968-43E6-9DE9-CF9ED355970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3" name="Picture 2" descr="C:\Users\User\Downloads\HY_z_hI6F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4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35845"/>
            <a:ext cx="1512168" cy="15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85" y="253949"/>
            <a:ext cx="9144000" cy="792088"/>
          </a:xfrm>
          <a:prstGeom prst="rect">
            <a:avLst/>
          </a:prstGeom>
          <a:blipFill dpi="0" rotWithShape="1">
            <a:blip r:embed="rId4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70331" y="388383"/>
            <a:ext cx="3403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Приветствие Главы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Олонецкого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национального муниципального района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102" y="1118850"/>
            <a:ext cx="3961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n-lt"/>
                <a:cs typeface="+mn-cs"/>
              </a:rPr>
              <a:t>Глава Олонецкого национального муниципального района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latin typeface="+mn-lt"/>
                <a:cs typeface="+mn-cs"/>
              </a:rPr>
              <a:t>Аутио</a:t>
            </a:r>
            <a:r>
              <a:rPr lang="ru-RU" sz="1100" b="1" dirty="0" smtClean="0">
                <a:latin typeface="+mn-lt"/>
                <a:cs typeface="+mn-cs"/>
              </a:rPr>
              <a:t> Ирина Ильинична</a:t>
            </a:r>
            <a:endParaRPr lang="ru-RU" sz="1100" b="1" dirty="0">
              <a:latin typeface="+mn-lt"/>
              <a:cs typeface="+mn-cs"/>
            </a:endParaRPr>
          </a:p>
        </p:txBody>
      </p:sp>
      <p:grpSp>
        <p:nvGrpSpPr>
          <p:cNvPr id="17417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17420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5" cstate="print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56C8FBFE-3091-478D-BA61-DA6FC213BE82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53252" name="Picture 4" descr="ÐÐ»Ð°Ð²Ð° ÐÐ»Ð¾Ð½ÐµÑÐºÐ¾Ð³Ð¾ Ð½Ð°ÑÐ¸Ð¾Ð½Ð°Ð»ÑÐ½Ð¾Ð³Ð¾ Ð¼ÑÐ½Ð¸ÑÐ¸Ð¿Ð°Ð»ÑÐ½Ð¾Ð³Ð¾ ÑÐ°Ð¹Ð¾Ð½Ð° Ð.Ð. ÐÑÑÐ¸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3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4293" y="3042073"/>
            <a:ext cx="4358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n-lt"/>
                <a:cs typeface="+mn-cs"/>
              </a:rPr>
              <a:t>Глава администрации Олонецкого национального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+mn-lt"/>
                <a:cs typeface="+mn-cs"/>
              </a:rPr>
              <a:t>муниципального района </a:t>
            </a:r>
            <a:r>
              <a:rPr lang="ru-RU" sz="1100" b="1" dirty="0" err="1" smtClean="0">
                <a:latin typeface="+mn-lt"/>
                <a:cs typeface="+mn-cs"/>
              </a:rPr>
              <a:t>Мурый</a:t>
            </a:r>
            <a:r>
              <a:rPr lang="ru-RU" sz="1100" b="1" dirty="0" smtClean="0">
                <a:latin typeface="+mn-lt"/>
                <a:cs typeface="+mn-cs"/>
              </a:rPr>
              <a:t> Вадим Николаевич</a:t>
            </a:r>
            <a:endParaRPr lang="ru-RU" sz="1100" b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213" y="120332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ru-RU" sz="1000" b="1" dirty="0">
                <a:latin typeface="+mn-lt"/>
                <a:cs typeface="+mn-cs"/>
              </a:rPr>
              <a:t>Уважаемые инвесторы</a:t>
            </a:r>
            <a:r>
              <a:rPr lang="ru-RU" sz="1000" b="1" dirty="0" smtClean="0">
                <a:latin typeface="+mn-lt"/>
                <a:cs typeface="+mn-cs"/>
              </a:rPr>
              <a:t>!</a:t>
            </a:r>
          </a:p>
          <a:p>
            <a:pPr lvl="0" algn="ctr" defTabSz="457200"/>
            <a:endParaRPr lang="ru-RU" sz="1000" b="1" dirty="0">
              <a:latin typeface="+mn-lt"/>
              <a:cs typeface="+mn-cs"/>
            </a:endParaRPr>
          </a:p>
          <a:p>
            <a:pPr lvl="0" algn="just" defTabSz="457200"/>
            <a:r>
              <a:rPr lang="ru-RU" sz="1000" b="1" dirty="0" smtClean="0">
                <a:latin typeface="+mn-lt"/>
                <a:cs typeface="+mn-cs"/>
              </a:rPr>
              <a:t>	Представляем </a:t>
            </a:r>
            <a:r>
              <a:rPr lang="ru-RU" sz="1000" b="1" dirty="0">
                <a:latin typeface="+mn-lt"/>
                <a:cs typeface="+mn-cs"/>
              </a:rPr>
              <a:t>Вашему вниманию инвестиционный паспорт Олонецкого национального муниципального района Республики Карелия, который обобщает сведения о районе, его потенциале и инвестиционной привлекательности. Привлечение инвестиций - одно из основных направлений деятельности администрации района, способствующее повышению уровня и качества жизни населения, обеспечению комфортных условий проживания. </a:t>
            </a:r>
            <a:endParaRPr lang="ru-RU" sz="1000" b="1" dirty="0" smtClean="0">
              <a:latin typeface="+mn-lt"/>
              <a:cs typeface="+mn-cs"/>
            </a:endParaRPr>
          </a:p>
          <a:p>
            <a:pPr lvl="0" algn="just" defTabSz="457200"/>
            <a:r>
              <a:rPr lang="ru-RU" sz="1000" b="1" dirty="0" smtClean="0">
                <a:latin typeface="+mn-lt"/>
                <a:cs typeface="+mn-cs"/>
              </a:rPr>
              <a:t>	Территория </a:t>
            </a:r>
            <a:r>
              <a:rPr lang="ru-RU" sz="1000" b="1" dirty="0">
                <a:latin typeface="+mn-lt"/>
                <a:cs typeface="+mn-cs"/>
              </a:rPr>
              <a:t>Олонецкого района занимает наиболее благоприятное положение с точки зрения развития сельскохозяйственной деятельности. Определяющими факторами развития сельскохозяйственного производства на территории района является наличие пахотной земли - основы сельскохозяйственного производства</a:t>
            </a:r>
            <a:r>
              <a:rPr lang="ru-RU" sz="1000" b="1" dirty="0" smtClean="0">
                <a:latin typeface="+mn-lt"/>
                <a:cs typeface="+mn-cs"/>
              </a:rPr>
              <a:t>. </a:t>
            </a:r>
          </a:p>
          <a:p>
            <a:pPr lvl="0" algn="just" defTabSz="457200"/>
            <a:r>
              <a:rPr lang="ru-RU" sz="1000" b="1" dirty="0" smtClean="0">
                <a:latin typeface="+mn-lt"/>
                <a:cs typeface="+mn-cs"/>
              </a:rPr>
              <a:t>	Олонецкий район </a:t>
            </a:r>
            <a:r>
              <a:rPr lang="ru-RU" sz="1000" b="1" dirty="0">
                <a:latin typeface="+mn-lt"/>
                <a:cs typeface="+mn-cs"/>
              </a:rPr>
              <a:t>обладает достаточной лесосырьевой базой для развития предпринимательской деятельности, связанной не только с заготовкой древесины, но и с ее переработкой, выпуском готовых пиломатериалов.  Лесной комплекс района имеет большой потенциал и хорошие </a:t>
            </a:r>
            <a:r>
              <a:rPr lang="ru-RU" sz="1000" b="1" dirty="0" smtClean="0">
                <a:latin typeface="+mn-lt"/>
                <a:cs typeface="+mn-cs"/>
              </a:rPr>
              <a:t>перспективы.</a:t>
            </a:r>
            <a:r>
              <a:rPr lang="ru-RU" sz="1000" b="1" dirty="0">
                <a:latin typeface="+mn-lt"/>
                <a:cs typeface="+mn-cs"/>
              </a:rPr>
              <a:t>	</a:t>
            </a:r>
          </a:p>
          <a:p>
            <a:pPr lvl="0" algn="just" defTabSz="457200"/>
            <a:r>
              <a:rPr lang="ru-RU" sz="1000" b="1" dirty="0" smtClean="0">
                <a:latin typeface="+mn-lt"/>
                <a:cs typeface="+mn-cs"/>
              </a:rPr>
              <a:t>	Администрация </a:t>
            </a:r>
            <a:r>
              <a:rPr lang="ru-RU" sz="1000" b="1" dirty="0">
                <a:latin typeface="+mn-lt"/>
                <a:cs typeface="+mn-cs"/>
              </a:rPr>
              <a:t>Олонецкого национального муниципального района готова оказывать поддержку инвесторам и создавать благоприятные условия для реализации инвестиционных проектов, направленных на укрепление экономического потенциала района, развитие инфраструктуры, повышение занятости населения.</a:t>
            </a:r>
          </a:p>
        </p:txBody>
      </p:sp>
      <p:pic>
        <p:nvPicPr>
          <p:cNvPr id="18" name="Picture 2" descr="C:\Users\User\Downloads\HY_z_hI6F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7494"/>
            <a:ext cx="504056" cy="77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87713" y="2454275"/>
            <a:ext cx="4672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КОНКУРЕНТНЫЕ ПРЕИМУЩСТВА</a:t>
            </a:r>
          </a:p>
        </p:txBody>
      </p:sp>
    </p:spTree>
    <p:extLst>
      <p:ext uri="{BB962C8B-B14F-4D97-AF65-F5344CB8AC3E}">
        <p14:creationId xmlns:p14="http://schemas.microsoft.com/office/powerpoint/2010/main" val="32014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7D0D4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63513" y="442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УНИКАЛЬНЫЕ ПРЕИМУЩЕСТВА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РАЗМЕЩЕНИЯ ПРОИЗВОДСТВА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188" y="1084610"/>
            <a:ext cx="7993062" cy="3585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Н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ациональный состав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Район является уникальным местом компактного проживания карел-</a:t>
            </a:r>
            <a:r>
              <a:rPr lang="ru-RU" sz="1000" b="1" dirty="0" err="1" smtClean="0">
                <a:latin typeface="+mn-lt"/>
                <a:cs typeface="+mn-cs"/>
              </a:rPr>
              <a:t>ливвиков</a:t>
            </a:r>
            <a:r>
              <a:rPr lang="ru-RU" sz="1000" b="1" dirty="0" smtClean="0">
                <a:latin typeface="+mn-lt"/>
                <a:cs typeface="+mn-cs"/>
              </a:rPr>
              <a:t>. Численность их составляет 52 </a:t>
            </a:r>
            <a:r>
              <a:rPr lang="ru-RU" sz="1000" b="1" dirty="0">
                <a:latin typeface="+mn-lt"/>
                <a:cs typeface="+mn-cs"/>
              </a:rPr>
              <a:t>процента. Олонец по праву </a:t>
            </a:r>
            <a:r>
              <a:rPr lang="ru-RU" sz="1000" b="1" dirty="0" smtClean="0">
                <a:latin typeface="+mn-lt"/>
                <a:cs typeface="+mn-cs"/>
              </a:rPr>
              <a:t> считается </a:t>
            </a:r>
            <a:r>
              <a:rPr lang="ru-RU" sz="1000" b="1" dirty="0">
                <a:latin typeface="+mn-lt"/>
                <a:cs typeface="+mn-cs"/>
              </a:rPr>
              <a:t>центром национальной культуры </a:t>
            </a:r>
            <a:r>
              <a:rPr lang="ru-RU" sz="1000" b="1" dirty="0" smtClean="0">
                <a:latin typeface="+mn-lt"/>
                <a:cs typeface="+mn-cs"/>
              </a:rPr>
              <a:t>Карелии.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Выгодное </a:t>
            </a: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географическое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положение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b="1" dirty="0">
                <a:latin typeface="+mn-lt"/>
                <a:cs typeface="+mn-cs"/>
              </a:rPr>
              <a:t>Олонец имеет выгодное </a:t>
            </a:r>
            <a:r>
              <a:rPr lang="ru-RU" sz="1000" b="1" dirty="0" smtClean="0">
                <a:latin typeface="+mn-lt"/>
                <a:cs typeface="+mn-cs"/>
              </a:rPr>
              <a:t>географическое расположение</a:t>
            </a:r>
            <a:r>
              <a:rPr lang="ru-RU" sz="1000" b="1" dirty="0">
                <a:latin typeface="+mn-lt"/>
                <a:cs typeface="+mn-cs"/>
              </a:rPr>
              <a:t>, является «южными воротами» в Республику Карелия, в своём роде «перекрёсток» дорог Санкт-Петербург - Москва - Петрозаводск - Мурманск - Финляндия.</a:t>
            </a:r>
            <a:endParaRPr lang="ru-RU" sz="1000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Развитая система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среднего специального профессионального </a:t>
            </a: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образования</a:t>
            </a:r>
            <a:endParaRPr lang="ru-RU" sz="12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В Олонце расположен Олонецкий техникум, обеспечивающий кадрами сельскохозяйственные организации района и республики. Численность обучающихся составляет 197 человек. </a:t>
            </a:r>
            <a:endParaRPr lang="ru-RU" sz="12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Диверсифицированная структура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экономики</a:t>
            </a:r>
            <a:endParaRPr lang="ru-RU" sz="12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В экономике </a:t>
            </a:r>
            <a:r>
              <a:rPr lang="ru-RU" sz="1000" b="1" dirty="0" smtClean="0">
                <a:latin typeface="+mn-lt"/>
                <a:cs typeface="+mn-cs"/>
              </a:rPr>
              <a:t>района </a:t>
            </a:r>
            <a:r>
              <a:rPr lang="ru-RU" sz="1000" b="1" dirty="0">
                <a:latin typeface="+mn-lt"/>
                <a:cs typeface="+mn-cs"/>
              </a:rPr>
              <a:t>представлены  предприятия, осуществляющие различные виды экономической деятельности</a:t>
            </a:r>
            <a:endParaRPr lang="ru-RU" sz="12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Значительный </a:t>
            </a: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потенциал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природных ресурсов</a:t>
            </a:r>
            <a:endParaRPr lang="ru-RU" sz="12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Около 90% </a:t>
            </a:r>
            <a:r>
              <a:rPr lang="ru-RU" sz="1000" b="1" dirty="0" smtClean="0">
                <a:latin typeface="+mn-lt"/>
                <a:cs typeface="+mn-cs"/>
              </a:rPr>
              <a:t>территории района занимают леса. Преобладающими породами в лесном фонде являются хвойные.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Территория района занимает наиболее благоприятное положение для развития сельскохозяйственной деятельности. В административных границах района находится 29,6 тысяч га земель сельскохозяйственного назначения (14% от площади Республики Карелия). На территории района разведаны запасы торфа, песка, песчано-гравийного материала, белой и голубой глины.</a:t>
            </a:r>
            <a:endParaRPr lang="ru-RU" sz="1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Привлекательность района </a:t>
            </a: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для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  <a:cs typeface="+mn-cs"/>
              </a:rPr>
              <a:t>жизни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Олонецкий район является самым экологически чистым районом Республики Карелия. Район славится своими национальными традициями, ремеслами. </a:t>
            </a:r>
            <a:r>
              <a:rPr lang="ru-RU" sz="1000" b="1" dirty="0">
                <a:latin typeface="+mn-lt"/>
                <a:cs typeface="+mn-cs"/>
              </a:rPr>
              <a:t>Здесь живут замечательные, трудолюбивые люди — потомки воинов и </a:t>
            </a:r>
            <a:r>
              <a:rPr lang="ru-RU" sz="1000" b="1" dirty="0" smtClean="0">
                <a:latin typeface="+mn-lt"/>
                <a:cs typeface="+mn-cs"/>
              </a:rPr>
              <a:t>землепашцев</a:t>
            </a:r>
            <a:r>
              <a:rPr lang="ru-RU" sz="1000" b="1" dirty="0">
                <a:latin typeface="+mn-lt"/>
                <a:cs typeface="+mn-cs"/>
              </a:rPr>
              <a:t>.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045096B4-F968-43E6-9DE9-CF9ED355970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3" name="Picture 2" descr="C:\Users\User\Downloads\HY_z_hI6F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8950" y="1779588"/>
            <a:ext cx="6161088" cy="1871662"/>
          </a:xfrm>
          <a:prstGeom prst="rect">
            <a:avLst/>
          </a:prstGeom>
          <a:solidFill>
            <a:srgbClr val="46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419475" y="1995488"/>
            <a:ext cx="4364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РЕАЛИЗОВАННЫЕ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 РЕАЛИЗУЕМЫЕ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ИНВЕСТИЦИОННЫЕ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678703"/>
              </p:ext>
            </p:extLst>
          </p:nvPr>
        </p:nvGraphicFramePr>
        <p:xfrm>
          <a:off x="251520" y="1275606"/>
          <a:ext cx="4536504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2 коровников на 800 голов крупного рогатого скота с доильным залом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Племсовхоз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«Мегрега»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Мегрега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2006-2008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154,6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Строительство современного комплекса для беспривязного содержания крупного рогатого скота, включающего 2 коровника и доильно-молочный блок. Строительство закрытого склада комбикормов и открытой площадки для хранения силоса в рукавах.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21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РЕАЛИЗОВАННЫЕ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1026" name="Picture 2" descr="http://megrega-karelia.ru/_data/files.thumb/1/9/1978b4730ee2198_221.fec489a4db_g-midd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3598"/>
            <a:ext cx="3848952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00613" y="55198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662559"/>
              </p:ext>
            </p:extLst>
          </p:nvPr>
        </p:nvGraphicFramePr>
        <p:xfrm>
          <a:off x="251520" y="1275606"/>
          <a:ext cx="4536504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Реконструкция 2 коровников на 800 голов крупного рогатого скота с доильно-молочным блоком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«Племенное хозяйство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Ильинское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д.Алексала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2007-2009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128,0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Строительство современного комплекса для беспривязного содержания крупного рогатого скота, включающего 2 коровника и доильно-молочный блок. Строительство закрытого склада комбикормов и открытой площадки для хранения силоса в рукавах.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РЕАЛИЗОВАННЫЕ </a:t>
            </a: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2050" name="Picture 2" descr="http://ilinskoe07.ru/_data/files.thumb/8/5/852cf8f8f7b2000_223.f5cae3b6c8_g-midd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03598"/>
            <a:ext cx="3826075" cy="28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949590"/>
              </p:ext>
            </p:extLst>
          </p:nvPr>
        </p:nvGraphicFramePr>
        <p:xfrm>
          <a:off x="251520" y="1275606"/>
          <a:ext cx="4536504" cy="2750939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молочно-товарных ферм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«Совхоз «Аграрный»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Рыпушкалицы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2015-2019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220,0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Строительство 11 молочно-товарных ферм для крупного рогатого скота. Увеличение поголовья крупного рогатого скота до 2200 голов.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23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РЕАЛИЗОВАННЫЕ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ИНВЕСТИЦИОННЫЕ 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ПРОЕКТЫ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25" y="1491630"/>
            <a:ext cx="40630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9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90407"/>
              </p:ext>
            </p:extLst>
          </p:nvPr>
        </p:nvGraphicFramePr>
        <p:xfrm>
          <a:off x="251520" y="1275606"/>
          <a:ext cx="4536504" cy="2756659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завода по производству полутвердых сыров в Республике Карелия, Олонецкий район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«Карельские сыры»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Рыпушкалицы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2016-2020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610,0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Создание современного завода по производству полутвердых сыров и сыра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рикотта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и обеспечение рынка российским продуктом, отвечающим высоким стандартам качества и доступным массовому потребителю.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24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5606"/>
            <a:ext cx="3672408" cy="27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7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67027"/>
              </p:ext>
            </p:extLst>
          </p:nvPr>
        </p:nvGraphicFramePr>
        <p:xfrm>
          <a:off x="251520" y="1275606"/>
          <a:ext cx="4608512" cy="3108960"/>
        </p:xfrm>
        <a:graphic>
          <a:graphicData uri="http://schemas.openxmlformats.org/drawingml/2006/table">
            <a:tbl>
              <a:tblPr/>
              <a:tblGrid>
                <a:gridCol w="1180363"/>
                <a:gridCol w="342814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Организация заготовки и полной переработки древесины в условиях Олонецкого района Республики Карелия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«ЛДК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Карелюглес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Лесопромышленный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Верховье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2012-2020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340,0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Модернизация производственного комплекса по заготовке древесины. Строительство цеха лесопиления и линии по переработке древесных отходов в технологическую щепу. Строительство котельно-сушильного комплекса. Установка оборудования для производства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погоннажа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 и домостроительных комплектов. Строительство производства для переработки щепы и опила в топливные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пеллеты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25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6042"/>
            <a:ext cx="4168615" cy="288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67027"/>
              </p:ext>
            </p:extLst>
          </p:nvPr>
        </p:nvGraphicFramePr>
        <p:xfrm>
          <a:off x="251520" y="1275606"/>
          <a:ext cx="4608512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42814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цеха по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доращиванию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посадочного материала и выращиванию товарной рыбы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«Вечерний бриз»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Пищевая промышленность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Куйтежа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2019-2022 год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300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строительство производственных мощностей по выращиванию посадочного материала  радужной форели, выращивание товарной форели. в декабре 2019 года завершено строительство административно-бытового здания, планируемое количество сотрудников – 15.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25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  <p:pic>
        <p:nvPicPr>
          <p:cNvPr id="1026" name="Picture 2" descr="C:\Users\я\Desktop\20200314_104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59582"/>
            <a:ext cx="3994415" cy="2995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06358"/>
              </p:ext>
            </p:extLst>
          </p:nvPr>
        </p:nvGraphicFramePr>
        <p:xfrm>
          <a:off x="251520" y="1275606"/>
          <a:ext cx="4608512" cy="2834640"/>
        </p:xfrm>
        <a:graphic>
          <a:graphicData uri="http://schemas.openxmlformats.org/drawingml/2006/table">
            <a:tbl>
              <a:tblPr/>
              <a:tblGrid>
                <a:gridCol w="1180363"/>
                <a:gridCol w="342814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цеха по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доращиванию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посадочного материала и выращиванию товарной рыбы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«Вечерний бриз»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Пищевая промышленность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Куйтежа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2019-2022 год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300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строительство производственных мощностей по выращиванию посадочного материала  радужной форели, выращивание товарной форели. в декабре 2019 года завершено строительство административно-бытового здания, планируемое количество сотрудников – 15.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25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  <p:pic>
        <p:nvPicPr>
          <p:cNvPr id="1026" name="Picture 2" descr="C:\Users\я\Desktop\20200314_104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59582"/>
            <a:ext cx="3994415" cy="2995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3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127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СОДЕРЖАНИЕ</a:t>
            </a:r>
          </a:p>
        </p:txBody>
      </p:sp>
      <p:grpSp>
        <p:nvGrpSpPr>
          <p:cNvPr id="19464" name="Группа 32"/>
          <p:cNvGrpSpPr>
            <a:grpSpLocks/>
          </p:cNvGrpSpPr>
          <p:nvPr/>
        </p:nvGrpSpPr>
        <p:grpSpPr bwMode="auto">
          <a:xfrm>
            <a:off x="4083050" y="450850"/>
            <a:ext cx="482600" cy="515938"/>
            <a:chOff x="4083574" y="450846"/>
            <a:chExt cx="482004" cy="515970"/>
          </a:xfrm>
        </p:grpSpPr>
        <p:pic>
          <p:nvPicPr>
            <p:cNvPr id="19509" name="Picture 2" descr="http://megabook.ru/stream/mediapreview?Key=%D0%93%D0%B5%D1%80%D0%B0%D0%BB%D1%8C%D0%B4%D0%B8%D0%BA%D0%B0%20(%D1%84%D0%BE%D1%80%D0%BC%D1%8B%20%D1%89%D0%B8%D1%82%D0%BE%D0%B2)&amp;Width=654&amp;Height=654"/>
            <p:cNvPicPr>
              <a:picLocks noChangeAspect="1" noChangeArrowheads="1"/>
            </p:cNvPicPr>
            <p:nvPr/>
          </p:nvPicPr>
          <p:blipFill>
            <a:blip r:embed="rId4" cstate="print"/>
            <a:srcRect l="58961" t="21414" r="20518" b="21873"/>
            <a:stretch>
              <a:fillRect/>
            </a:stretch>
          </p:blipFill>
          <p:spPr bwMode="auto">
            <a:xfrm>
              <a:off x="4083574" y="450846"/>
              <a:ext cx="482004" cy="51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0" name="TextBox 34"/>
            <p:cNvSpPr txBox="1">
              <a:spLocks noChangeArrowheads="1"/>
            </p:cNvSpPr>
            <p:nvPr/>
          </p:nvSpPr>
          <p:spPr bwMode="auto">
            <a:xfrm>
              <a:off x="4106407" y="540427"/>
              <a:ext cx="436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>
                  <a:solidFill>
                    <a:srgbClr val="000000"/>
                  </a:solidFill>
                  <a:latin typeface="Calibri" pitchFamily="34" charset="0"/>
                </a:rPr>
                <a:t>ГЕРБ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D62A4C08-1CA5-4000-A521-DB0E70C26C0F}" type="slidenum">
              <a:rPr lang="ru-RU" sz="1050" b="1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31735"/>
              </p:ext>
            </p:extLst>
          </p:nvPr>
        </p:nvGraphicFramePr>
        <p:xfrm>
          <a:off x="1079500" y="1058863"/>
          <a:ext cx="6984776" cy="36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576064"/>
              </a:tblGrid>
              <a:tr h="31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>
                    <a:lnL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ОБЩАЯ ИНФОРМАЦИЯ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ГЕОГРАФИЧЕСКОЕ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ПОЛОЖЕНИЕ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ИСТОРИЧЕСКАЯ СПРАВКА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ПРИРОДНО-РЕСУРСНЫЙ ПОТЕНЦИАЛ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317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ОСНОВНЫЕ ПОКАЗАТЕЛИ СОЦИАЛЬНО-ЭКОНОМИЧЕСКОГО РАЗВИТИЯ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ИНФРАСТРУКТУРА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13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КУЛЬТУРА И ТУРИЗМ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17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КОНКУРЕНТНЫЕ ПРЕИМУЩЕСТВА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18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РЕАЛИЗОВАННЫЕ  И РЕАЛИЗУЕМЫЕ 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ПРОЕКТЫ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20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ПРЕДЛОЖЕНИЯ ДЛЯ ИНВЕСТОРОВ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29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ИНВЕСТИЦИОННО-ПРИВЛЕКАТЕЛЬНЫЕ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ЗЕМЕЛЬНЫЕ УЧАСТКИ И ПРОМЫШЛЕННЫЕ ПЛОЩАДКИ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34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КОНТАКТЫ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45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</a:tbl>
          </a:graphicData>
        </a:graphic>
      </p:graphicFrame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7494"/>
            <a:ext cx="504056" cy="77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423322"/>
              </p:ext>
            </p:extLst>
          </p:nvPr>
        </p:nvGraphicFramePr>
        <p:xfrm>
          <a:off x="503548" y="1203598"/>
          <a:ext cx="7704856" cy="3528392"/>
        </p:xfrm>
        <a:graphic>
          <a:graphicData uri="http://schemas.openxmlformats.org/drawingml/2006/table">
            <a:tbl>
              <a:tblPr/>
              <a:tblGrid>
                <a:gridCol w="2004744"/>
                <a:gridCol w="5700112"/>
              </a:tblGrid>
              <a:tr h="46179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Реконструкция телятника в молочно-товарную ферму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91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Племсовхоз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«Мегрега»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91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91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Мегрега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9320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 кв. 2020 года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691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8968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Содержание 200 голов, получение молока в количестве 1600 тонн в год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21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ИНВЕСТИЦИОННЫЕ </a:t>
            </a:r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00613" y="55198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7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266869"/>
              </p:ext>
            </p:extLst>
          </p:nvPr>
        </p:nvGraphicFramePr>
        <p:xfrm>
          <a:off x="251520" y="1275606"/>
          <a:ext cx="8136904" cy="3600402"/>
        </p:xfrm>
        <a:graphic>
          <a:graphicData uri="http://schemas.openxmlformats.org/drawingml/2006/table">
            <a:tbl>
              <a:tblPr/>
              <a:tblGrid>
                <a:gridCol w="2117159"/>
                <a:gridCol w="6019745"/>
              </a:tblGrid>
              <a:tr h="4777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</a:rPr>
                        <a:t>Строительство животноводческого двора для содержания молодняка 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77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«Совхоз «Аграрный»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77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77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Рыпушкалицы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985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 кв. 2020 года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77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15,2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91328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Строительство животноводческого двора для содержания молодняка на 200 голов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23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7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84976"/>
              </p:ext>
            </p:extLst>
          </p:nvPr>
        </p:nvGraphicFramePr>
        <p:xfrm>
          <a:off x="251520" y="1275606"/>
          <a:ext cx="8280920" cy="3600401"/>
        </p:xfrm>
        <a:graphic>
          <a:graphicData uri="http://schemas.openxmlformats.org/drawingml/2006/table">
            <a:tbl>
              <a:tblPr/>
              <a:tblGrid>
                <a:gridCol w="2154631"/>
                <a:gridCol w="6126289"/>
              </a:tblGrid>
              <a:tr h="4712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Реконструкция  животноводческого комплекса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ОАО «Племенное хозяйство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Ильинское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991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2020-2023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400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9151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</a:rPr>
                        <a:t>Реконструкция животноводческого комплекса на 300 дойных коров с родильным отделением на 100 голов и телятником на 300 голов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12995"/>
              </p:ext>
            </p:extLst>
          </p:nvPr>
        </p:nvGraphicFramePr>
        <p:xfrm>
          <a:off x="251520" y="1275606"/>
          <a:ext cx="8280920" cy="3600401"/>
        </p:xfrm>
        <a:graphic>
          <a:graphicData uri="http://schemas.openxmlformats.org/drawingml/2006/table">
            <a:tbl>
              <a:tblPr/>
              <a:tblGrid>
                <a:gridCol w="2154631"/>
                <a:gridCol w="6126289"/>
              </a:tblGrid>
              <a:tr h="4712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животноводческой фермы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ИП ГКФХ Дубинин А. Л.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Агропромышленный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991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2019-2023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787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25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9151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</a:rPr>
                        <a:t>Строительство семейной животноводческой фермы на 50 голов КРС </a:t>
                      </a:r>
                      <a:r>
                        <a:rPr lang="ru-RU" sz="900" b="1" dirty="0" err="1" smtClean="0">
                          <a:effectLst/>
                          <a:latin typeface="+mn-lt"/>
                          <a:ea typeface="Calibri"/>
                        </a:rPr>
                        <a:t>вс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</a:rPr>
                        <a:t> забойным пунктом.</a:t>
                      </a: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2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04967"/>
              </p:ext>
            </p:extLst>
          </p:nvPr>
        </p:nvGraphicFramePr>
        <p:xfrm>
          <a:off x="251520" y="1131590"/>
          <a:ext cx="4896544" cy="4090585"/>
        </p:xfrm>
        <a:graphic>
          <a:graphicData uri="http://schemas.openxmlformats.org/drawingml/2006/table">
            <a:tbl>
              <a:tblPr/>
              <a:tblGrid>
                <a:gridCol w="1274043"/>
                <a:gridCol w="3622501"/>
              </a:tblGrid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базы отдыха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914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«Норд парк»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51631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Деятельность по предоставлению мест для временного проживания</a:t>
                      </a:r>
                      <a:endParaRPr lang="ru-RU" sz="9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914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Республика Карелия, Олонецкий район, д.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Тулокса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7549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2019-2022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914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210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2203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j-lt"/>
                          <a:ea typeface="Calibri"/>
                        </a:rPr>
                        <a:t>Строительство некапитальной </a:t>
                      </a:r>
                      <a:r>
                        <a:rPr lang="ru-RU" sz="900" b="1" dirty="0" err="1" smtClean="0">
                          <a:effectLst/>
                          <a:latin typeface="+mj-lt"/>
                          <a:ea typeface="Calibri"/>
                        </a:rPr>
                        <a:t>блочно</a:t>
                      </a:r>
                      <a:r>
                        <a:rPr lang="ru-RU" sz="900" b="1" dirty="0" smtClean="0">
                          <a:effectLst/>
                          <a:latin typeface="+mj-lt"/>
                          <a:ea typeface="Calibri"/>
                        </a:rPr>
                        <a:t>-модульной базы отдыха на 75 номеров в несколько очередей в п. </a:t>
                      </a:r>
                      <a:r>
                        <a:rPr lang="ru-RU" sz="900" b="1" dirty="0" err="1" smtClean="0">
                          <a:effectLst/>
                          <a:latin typeface="+mj-lt"/>
                          <a:ea typeface="Calibri"/>
                        </a:rPr>
                        <a:t>Тулокса</a:t>
                      </a:r>
                      <a:r>
                        <a:rPr lang="ru-RU" sz="900" b="1" baseline="0" dirty="0" smtClean="0">
                          <a:effectLst/>
                          <a:latin typeface="+mj-lt"/>
                          <a:ea typeface="Calibri"/>
                        </a:rPr>
                        <a:t> для с</a:t>
                      </a:r>
                      <a:r>
                        <a:rPr lang="ru-RU" sz="9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Calibri"/>
                        </a:rPr>
                        <a:t>оздания условий для оказания качественных  услуг по предоставлению мест временного размещения.</a:t>
                      </a:r>
                      <a:r>
                        <a:rPr lang="ru-RU" sz="900" b="1" baseline="0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Calibri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март 2020 года построено 14 модулей на 40 человек. Срок реализации проекта 2022 год, руб., будет предоставлено 70 рабочих мест.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54281" name="TextBox 18"/>
          <p:cNvSpPr txBox="1">
            <a:spLocks noChangeArrowheads="1"/>
          </p:cNvSpPr>
          <p:nvPr/>
        </p:nvSpPr>
        <p:spPr bwMode="auto">
          <a:xfrm>
            <a:off x="250825" y="428625"/>
            <a:ext cx="332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РЕАЛИЗУЕМЫЕ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ИНВЕСТИЦИОННЫЕ ПРОЕКТЫ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  <p:pic>
        <p:nvPicPr>
          <p:cNvPr id="1026" name="Picture 2" descr="C:\Users\user\Desktop\IN_JTrnpN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82052"/>
            <a:ext cx="2826314" cy="37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2913" y="1779588"/>
            <a:ext cx="6161087" cy="18716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276600" y="2403475"/>
            <a:ext cx="5456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Информация для инвесторов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272" y="309594"/>
            <a:ext cx="259327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Меры поддержки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инвестиционной деятельности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33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131590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предоставление </a:t>
            </a:r>
            <a:r>
              <a:rPr lang="ru-RU" sz="800" b="1" dirty="0"/>
              <a:t>земельных участков инвесторам без проведения торгов</a:t>
            </a:r>
            <a:r>
              <a:rPr lang="ru-RU" sz="800" dirty="0"/>
              <a:t> (Закон Республики Карелия от 16 июля 2015 года № 1921-ЗРК, Закон Республики Карелия от 5 марта 2013 года № 1687-ЗРК</a:t>
            </a:r>
            <a:r>
              <a:rPr lang="ru-RU" sz="800" dirty="0" smtClean="0"/>
              <a:t>)</a:t>
            </a:r>
          </a:p>
          <a:p>
            <a:endParaRPr lang="ru-RU" sz="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льгота </a:t>
            </a:r>
            <a:r>
              <a:rPr lang="ru-RU" sz="800" b="1" dirty="0"/>
              <a:t>по арендной плате за использование земельных участков – 0,01% от кадастровой стоимости земельного участка (Постановление Правительства Республики Карелия от 17.04.2014 № 120-П)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налоговые </a:t>
            </a:r>
            <a:r>
              <a:rPr lang="ru-RU" sz="800" b="1" dirty="0"/>
              <a:t>льготы: освобождение от налога на имущество организаций и снижение ставки налога на прибыль (Закон Республики Карелия от 30.12.1999 № 384-ЗРК «О налогах (ставках налогов) на территории Республики Карелия</a:t>
            </a:r>
            <a:r>
              <a:rPr lang="ru-RU" sz="800" b="1" dirty="0" smtClean="0"/>
              <a:t>»)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беспрецедентные </a:t>
            </a:r>
            <a:r>
              <a:rPr lang="ru-RU" sz="800" b="1" dirty="0"/>
              <a:t>меры финансовой поддержки – компенсация инвесторам части их затрат по уплате процентов по кредитам, в размере ключевой ставки ЦБ РФ плюс 2% (два процентных пункта), по привлекаемым кредитным ресурсам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поручительство </a:t>
            </a:r>
            <a:r>
              <a:rPr lang="ru-RU" sz="800" b="1" dirty="0"/>
              <a:t>для обеспечения обязательств кредитного характера до 70% от суммы  кредита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оказание </a:t>
            </a:r>
            <a:r>
              <a:rPr lang="ru-RU" sz="800" b="1" dirty="0"/>
              <a:t>содействия в предоставлении займов по ставке 5% годовых;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частичная </a:t>
            </a:r>
            <a:r>
              <a:rPr lang="ru-RU" sz="800" b="1" dirty="0"/>
              <a:t>компенсация затрат на электроэнергию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субсидия </a:t>
            </a:r>
            <a:r>
              <a:rPr lang="ru-RU" sz="800" b="1" dirty="0"/>
              <a:t>на мероприятия, связанные с технологическим присоединением к объектам электросетевого хозяйства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субсидия </a:t>
            </a:r>
            <a:r>
              <a:rPr lang="ru-RU" sz="800" b="1" dirty="0"/>
              <a:t>до 70% от произведенных затрат на приобретение оборудования для производства продовольственных товаров</a:t>
            </a:r>
            <a:r>
              <a:rPr lang="ru-RU" sz="800" b="1" dirty="0" smtClean="0"/>
              <a:t>;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на кадастровые работы </a:t>
            </a:r>
            <a:endParaRPr lang="ru-RU" sz="800" b="1" dirty="0" smtClean="0"/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(до 30%) на приобретение сельскохозяйственного оборудования, в т. ч.  в </a:t>
            </a:r>
            <a:r>
              <a:rPr lang="ru-RU" sz="800" b="1" dirty="0" smtClean="0"/>
              <a:t>лизинг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возмещение </a:t>
            </a:r>
            <a:r>
              <a:rPr lang="ru-RU" sz="800" b="1" dirty="0"/>
              <a:t>части затрат (до 30%) на создание и модернизацию объектов агропромышленного </a:t>
            </a:r>
            <a:r>
              <a:rPr lang="ru-RU" sz="800" b="1" dirty="0" smtClean="0"/>
              <a:t>комплекса</a:t>
            </a:r>
          </a:p>
          <a:p>
            <a:endParaRPr lang="ru-RU" sz="8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«</a:t>
            </a:r>
            <a:r>
              <a:rPr lang="ru-RU" sz="800" b="1" dirty="0"/>
              <a:t>налоговые каникулы». Ставка «0» для впервые зарегистрированных ИП, применяющих упрощенную систему налогообложения или патентную систему налогообложения (Закон Республики Карелия от 28.07.2017 № 2148-ЗРК «О внесении изменений в Закон Республики Карелия «О налогах (ставках налогов) на территории Республики Карелия»)</a:t>
            </a:r>
          </a:p>
          <a:p>
            <a:endParaRPr lang="ru-RU" sz="8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3" name="Picture 2" descr="C:\Users\User\Downloads\HY_z_hI6F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315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Полезная информация для инвестора</a:t>
            </a:r>
          </a:p>
        </p:txBody>
      </p:sp>
      <p:sp>
        <p:nvSpPr>
          <p:cNvPr id="5940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28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1154113"/>
            <a:ext cx="79930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Инфраструктура поддержки инвестиционной и предпринимательской деятельности (перечень организаций, оказывающих поддержку предпринимателям и инвесторам, сайтов)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16075"/>
            <a:ext cx="84969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 smtClean="0">
                <a:solidFill>
                  <a:srgbClr val="0000FF"/>
                </a:solidFill>
              </a:rPr>
              <a:t>АО </a:t>
            </a:r>
            <a:r>
              <a:rPr lang="ru-RU" sz="1000" b="1" dirty="0">
                <a:solidFill>
                  <a:srgbClr val="0000FF"/>
                </a:solidFill>
              </a:rPr>
              <a:t>«Корпорация развития Республики Карелия: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</a:t>
            </a:r>
            <a:r>
              <a:rPr lang="ru-RU" sz="1000" b="1" dirty="0" smtClean="0">
                <a:solidFill>
                  <a:prstClr val="black"/>
                </a:solidFill>
              </a:rPr>
              <a:t>РК, </a:t>
            </a:r>
            <a:r>
              <a:rPr lang="ru-RU" sz="1000" b="1" dirty="0">
                <a:solidFill>
                  <a:prstClr val="black"/>
                </a:solidFill>
              </a:rPr>
              <a:t>г. Петрозаводск, наб. </a:t>
            </a:r>
            <a:r>
              <a:rPr lang="ru-RU" sz="1000" b="1" dirty="0" err="1">
                <a:solidFill>
                  <a:prstClr val="black"/>
                </a:solidFill>
              </a:rPr>
              <a:t>Гюллинга</a:t>
            </a:r>
            <a:r>
              <a:rPr lang="ru-RU" sz="1000" b="1" dirty="0">
                <a:solidFill>
                  <a:prstClr val="black"/>
                </a:solidFill>
              </a:rPr>
              <a:t>, </a:t>
            </a:r>
            <a:r>
              <a:rPr lang="ru-RU" sz="1000" b="1" dirty="0" smtClean="0">
                <a:solidFill>
                  <a:prstClr val="black"/>
                </a:solidFill>
              </a:rPr>
              <a:t>д. 11, офис 19 </a:t>
            </a:r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Телефон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en-US" sz="1000" b="1" dirty="0">
                <a:solidFill>
                  <a:prstClr val="black"/>
                </a:solidFill>
              </a:rPr>
              <a:t>8142-764-762</a:t>
            </a:r>
            <a:r>
              <a:rPr lang="ru-RU" sz="1000" b="1" dirty="0">
                <a:solidFill>
                  <a:prstClr val="black"/>
                </a:solidFill>
              </a:rPr>
              <a:t>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 err="1">
                <a:solidFill>
                  <a:prstClr val="black"/>
                </a:solidFill>
                <a:hlinkClick r:id="rId4"/>
              </a:rPr>
              <a:t>info</a:t>
            </a:r>
            <a:r>
              <a:rPr lang="ru-RU" sz="1000" b="1" dirty="0">
                <a:solidFill>
                  <a:prstClr val="black"/>
                </a:solidFill>
                <a:hlinkClick r:id="rId4"/>
              </a:rPr>
              <a:t>@</a:t>
            </a:r>
            <a:r>
              <a:rPr lang="en-US" sz="1000" b="1" dirty="0" err="1">
                <a:solidFill>
                  <a:prstClr val="black"/>
                </a:solidFill>
                <a:hlinkClick r:id="rId4"/>
              </a:rPr>
              <a:t>kr</a:t>
            </a:r>
            <a:r>
              <a:rPr lang="en-US" sz="1000" b="1" dirty="0">
                <a:solidFill>
                  <a:prstClr val="black"/>
                </a:solidFill>
                <a:hlinkClick r:id="rId4"/>
              </a:rPr>
              <a:t>-r</a:t>
            </a:r>
            <a:r>
              <a:rPr lang="ru-RU" sz="1000" b="1" dirty="0">
                <a:solidFill>
                  <a:prstClr val="black"/>
                </a:solidFill>
                <a:hlinkClick r:id="rId4"/>
              </a:rPr>
              <a:t>k.ru</a:t>
            </a:r>
            <a:r>
              <a:rPr lang="ru-RU" sz="1000" b="1" dirty="0">
                <a:solidFill>
                  <a:prstClr val="black"/>
                </a:solidFill>
              </a:rPr>
              <a:t>; Сайт:</a:t>
            </a:r>
            <a:r>
              <a:rPr lang="en-US" sz="1000" b="1" dirty="0">
                <a:solidFill>
                  <a:prstClr val="black"/>
                </a:solidFill>
              </a:rPr>
              <a:t> http</a:t>
            </a:r>
            <a:r>
              <a:rPr lang="ru-RU" sz="1000" b="1" dirty="0">
                <a:solidFill>
                  <a:prstClr val="black"/>
                </a:solidFill>
              </a:rPr>
              <a:t>://</a:t>
            </a:r>
            <a:r>
              <a:rPr lang="en-US" sz="1000" b="1" dirty="0">
                <a:solidFill>
                  <a:prstClr val="black"/>
                </a:solidFill>
              </a:rPr>
              <a:t>kr-rk.ru</a:t>
            </a:r>
            <a:endParaRPr lang="ru-RU" sz="1000" b="1" dirty="0">
              <a:solidFill>
                <a:srgbClr val="0000FF"/>
              </a:solidFill>
            </a:endParaRPr>
          </a:p>
          <a:p>
            <a:pPr lvl="0"/>
            <a:endParaRPr lang="ru-RU" sz="1000" b="1" dirty="0" smtClean="0">
              <a:solidFill>
                <a:srgbClr val="0000FF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FF"/>
                </a:solidFill>
              </a:rPr>
              <a:t>Бизнес-инкубатор </a:t>
            </a:r>
            <a:r>
              <a:rPr lang="ru-RU" sz="1000" b="1" dirty="0">
                <a:solidFill>
                  <a:srgbClr val="0000FF"/>
                </a:solidFill>
              </a:rPr>
              <a:t>Республики Карелия: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РК, г. Петрозаводск, наб. </a:t>
            </a:r>
            <a:r>
              <a:rPr lang="ru-RU" sz="1000" b="1" dirty="0" err="1">
                <a:solidFill>
                  <a:prstClr val="black"/>
                </a:solidFill>
              </a:rPr>
              <a:t>Гюллинга</a:t>
            </a:r>
            <a:r>
              <a:rPr lang="ru-RU" sz="1000" b="1" dirty="0">
                <a:solidFill>
                  <a:prstClr val="black"/>
                </a:solidFill>
              </a:rPr>
              <a:t>, д. 11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Телефон: </a:t>
            </a:r>
            <a:r>
              <a:rPr lang="en-US" sz="1000" b="1" dirty="0">
                <a:solidFill>
                  <a:prstClr val="black"/>
                </a:solidFill>
              </a:rPr>
              <a:t>8142-</a:t>
            </a:r>
            <a:r>
              <a:rPr lang="ru-RU" sz="1000" b="1" dirty="0">
                <a:solidFill>
                  <a:prstClr val="black"/>
                </a:solidFill>
              </a:rPr>
              <a:t>672031;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>
                <a:solidFill>
                  <a:prstClr val="black"/>
                </a:solidFill>
                <a:hlinkClick r:id="rId5"/>
              </a:rPr>
              <a:t>info@binrk.ru</a:t>
            </a:r>
            <a:r>
              <a:rPr lang="ru-RU" sz="1000" b="1" dirty="0">
                <a:solidFill>
                  <a:prstClr val="black"/>
                </a:solidFill>
              </a:rPr>
              <a:t>; Сайт: http://www.binrk.ru/ </a:t>
            </a:r>
          </a:p>
          <a:p>
            <a:pPr lvl="0"/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srgbClr val="0000FF"/>
                </a:solidFill>
              </a:rPr>
              <a:t>Гарантийный фонд Республики Карелия (фонд поручительств)</a:t>
            </a:r>
            <a:r>
              <a:rPr lang="ru-RU" sz="1000" dirty="0">
                <a:solidFill>
                  <a:srgbClr val="0000FF"/>
                </a:solidFill>
              </a:rPr>
              <a:t>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РК, </a:t>
            </a:r>
            <a:r>
              <a:rPr lang="ru-RU" sz="1000" b="1" dirty="0" err="1">
                <a:solidFill>
                  <a:prstClr val="black"/>
                </a:solidFill>
              </a:rPr>
              <a:t>г.Петрозаводск</a:t>
            </a:r>
            <a:r>
              <a:rPr lang="ru-RU" sz="1000" b="1" dirty="0">
                <a:solidFill>
                  <a:prstClr val="black"/>
                </a:solidFill>
              </a:rPr>
              <a:t> , наб. </a:t>
            </a:r>
            <a:r>
              <a:rPr lang="ru-RU" sz="1000" b="1" dirty="0" err="1">
                <a:solidFill>
                  <a:prstClr val="black"/>
                </a:solidFill>
              </a:rPr>
              <a:t>Гюллинга</a:t>
            </a:r>
            <a:r>
              <a:rPr lang="ru-RU" sz="1000" b="1" dirty="0">
                <a:solidFill>
                  <a:prstClr val="black"/>
                </a:solidFill>
              </a:rPr>
              <a:t> , д. 11, оф. 17</a:t>
            </a:r>
            <a:br>
              <a:rPr lang="ru-RU" sz="1000" b="1" dirty="0">
                <a:solidFill>
                  <a:prstClr val="black"/>
                </a:solidFill>
              </a:rPr>
            </a:br>
            <a:r>
              <a:rPr lang="ru-RU" sz="1000" b="1" dirty="0">
                <a:solidFill>
                  <a:prstClr val="black"/>
                </a:solidFill>
              </a:rPr>
              <a:t>Телефон: 8142</a:t>
            </a:r>
            <a:r>
              <a:rPr lang="en-US" sz="1000" b="1" dirty="0">
                <a:solidFill>
                  <a:prstClr val="black"/>
                </a:solidFill>
              </a:rPr>
              <a:t>-</a:t>
            </a:r>
            <a:r>
              <a:rPr lang="ru-RU" sz="1000" b="1" dirty="0">
                <a:solidFill>
                  <a:prstClr val="black"/>
                </a:solidFill>
              </a:rPr>
              <a:t>67-20-61; </a:t>
            </a:r>
            <a:r>
              <a:rPr lang="en-US" sz="1000" b="1" dirty="0">
                <a:solidFill>
                  <a:prstClr val="black"/>
                </a:solidFill>
              </a:rPr>
              <a:t>E-mail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en-US" sz="1000" b="1" dirty="0">
                <a:solidFill>
                  <a:prstClr val="black"/>
                </a:solidFill>
                <a:hlinkClick r:id="rId6"/>
              </a:rPr>
              <a:t>gar.fond@yandex.ru</a:t>
            </a:r>
            <a:r>
              <a:rPr lang="ru-RU" sz="1000" b="1" dirty="0">
                <a:solidFill>
                  <a:prstClr val="black"/>
                </a:solidFill>
              </a:rPr>
              <a:t>; Сайт: </a:t>
            </a:r>
            <a:r>
              <a:rPr lang="en-US" sz="1000" b="1" dirty="0">
                <a:solidFill>
                  <a:prstClr val="black"/>
                </a:solidFill>
              </a:rPr>
              <a:t>http</a:t>
            </a:r>
            <a:r>
              <a:rPr lang="ru-RU" sz="1000" b="1" dirty="0">
                <a:solidFill>
                  <a:prstClr val="black"/>
                </a:solidFill>
              </a:rPr>
              <a:t>:</a:t>
            </a:r>
            <a:r>
              <a:rPr lang="en-US" sz="1000" b="1" dirty="0">
                <a:solidFill>
                  <a:prstClr val="black"/>
                </a:solidFill>
              </a:rPr>
              <a:t>//garfond.karelia.ru</a:t>
            </a:r>
          </a:p>
          <a:p>
            <a:pPr lvl="0"/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srgbClr val="0000FF"/>
                </a:solidFill>
              </a:rPr>
              <a:t>Региональный центр координации поддержки экспортно-ориентированных субъектов малого и среднего предпринимательства:</a:t>
            </a:r>
            <a:endParaRPr lang="en-US" sz="1000" b="1" dirty="0">
              <a:solidFill>
                <a:srgbClr val="0000FF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Адрес: 185031, г. Петрозаводск, ул. Московская,1, каб.314</a:t>
            </a:r>
            <a:br>
              <a:rPr lang="ru-RU" sz="1000" b="1" dirty="0">
                <a:solidFill>
                  <a:prstClr val="black"/>
                </a:solidFill>
              </a:rPr>
            </a:br>
            <a:r>
              <a:rPr lang="ru-RU" sz="1000" b="1" dirty="0">
                <a:solidFill>
                  <a:prstClr val="black"/>
                </a:solidFill>
              </a:rPr>
              <a:t>Телефон: (8142)672064; </a:t>
            </a:r>
            <a:r>
              <a:rPr lang="en-US" sz="1000" b="1" dirty="0">
                <a:solidFill>
                  <a:prstClr val="black"/>
                </a:solidFill>
              </a:rPr>
              <a:t>E</a:t>
            </a:r>
            <a:r>
              <a:rPr lang="ru-RU" sz="1000" b="1" dirty="0">
                <a:solidFill>
                  <a:prstClr val="black"/>
                </a:solidFill>
              </a:rPr>
              <a:t>-</a:t>
            </a:r>
            <a:r>
              <a:rPr lang="ru-RU" sz="1000" b="1" dirty="0" err="1">
                <a:solidFill>
                  <a:prstClr val="black"/>
                </a:solidFill>
              </a:rPr>
              <a:t>mail</a:t>
            </a:r>
            <a:r>
              <a:rPr lang="ru-RU" sz="1000" b="1" dirty="0">
                <a:solidFill>
                  <a:prstClr val="black"/>
                </a:solidFill>
              </a:rPr>
              <a:t>: </a:t>
            </a:r>
            <a:r>
              <a:rPr lang="ru-RU" sz="1000" b="1" dirty="0">
                <a:solidFill>
                  <a:prstClr val="black"/>
                </a:solidFill>
                <a:hlinkClick r:id="rId7"/>
              </a:rPr>
              <a:t>exportrk@mail.ru</a:t>
            </a:r>
            <a:r>
              <a:rPr lang="ru-RU" sz="1000" b="1" dirty="0">
                <a:solidFill>
                  <a:prstClr val="black"/>
                </a:solidFill>
              </a:rPr>
              <a:t>; Сайт: http://export10.ru/</a:t>
            </a:r>
            <a:r>
              <a:rPr lang="ru-RU" sz="1200" dirty="0">
                <a:solidFill>
                  <a:prstClr val="black"/>
                </a:solidFill>
              </a:rPr>
              <a:t>  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ru-RU" sz="1000" b="1" dirty="0" smtClean="0">
              <a:solidFill>
                <a:srgbClr val="0000FF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FF"/>
                </a:solidFill>
              </a:rPr>
              <a:t>Полезные </a:t>
            </a:r>
            <a:r>
              <a:rPr lang="ru-RU" sz="1000" b="1" dirty="0">
                <a:solidFill>
                  <a:srgbClr val="0000FF"/>
                </a:solidFill>
              </a:rPr>
              <a:t>ссылки: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Инвестиционный портал Республики Карелия: </a:t>
            </a:r>
            <a:r>
              <a:rPr lang="ru-RU" sz="1000" b="1" dirty="0">
                <a:solidFill>
                  <a:prstClr val="black"/>
                </a:solidFill>
                <a:hlinkClick r:id="rId8"/>
              </a:rPr>
              <a:t>http://kareliainvest.ru/</a:t>
            </a:r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Администрация </a:t>
            </a:r>
            <a:r>
              <a:rPr lang="ru-RU" sz="1000" b="1" dirty="0" smtClean="0">
                <a:solidFill>
                  <a:prstClr val="black"/>
                </a:solidFill>
              </a:rPr>
              <a:t>Олонецкого национального </a:t>
            </a:r>
            <a:r>
              <a:rPr lang="ru-RU" sz="1000" b="1" dirty="0">
                <a:solidFill>
                  <a:prstClr val="black"/>
                </a:solidFill>
              </a:rPr>
              <a:t>муниципального района: </a:t>
            </a:r>
            <a:r>
              <a:rPr lang="ru-RU" sz="1000" b="1" dirty="0">
                <a:solidFill>
                  <a:prstClr val="black"/>
                </a:solidFill>
                <a:hlinkClick r:id="rId9"/>
              </a:rPr>
              <a:t>http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://</a:t>
            </a:r>
            <a:r>
              <a:rPr lang="en-US" sz="1000" b="1" dirty="0" err="1" smtClean="0">
                <a:solidFill>
                  <a:prstClr val="black"/>
                </a:solidFill>
                <a:hlinkClick r:id="rId9"/>
              </a:rPr>
              <a:t>olob</a:t>
            </a:r>
            <a:r>
              <a:rPr lang="en-US" sz="1000" b="1" dirty="0" smtClean="0">
                <a:solidFill>
                  <a:prstClr val="black"/>
                </a:solidFill>
                <a:hlinkClick r:id="rId9"/>
              </a:rPr>
              <a:t>-rayon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.</a:t>
            </a:r>
            <a:r>
              <a:rPr lang="ru-RU" sz="1000" b="1" dirty="0" err="1" smtClean="0">
                <a:solidFill>
                  <a:prstClr val="black"/>
                </a:solidFill>
                <a:hlinkClick r:id="rId9"/>
              </a:rPr>
              <a:t>ru</a:t>
            </a:r>
            <a:r>
              <a:rPr lang="ru-RU" sz="1000" b="1" dirty="0" smtClean="0">
                <a:solidFill>
                  <a:prstClr val="black"/>
                </a:solidFill>
                <a:hlinkClick r:id="rId9"/>
              </a:rPr>
              <a:t>/</a:t>
            </a:r>
            <a:r>
              <a:rPr lang="en-US" sz="1000" b="1" dirty="0" smtClean="0">
                <a:solidFill>
                  <a:prstClr val="black"/>
                </a:solidFill>
                <a:hlinkClick r:id="rId9"/>
              </a:rPr>
              <a:t>category/invest/</a:t>
            </a:r>
            <a:endParaRPr lang="ru-RU" sz="1000" b="1" dirty="0">
              <a:solidFill>
                <a:prstClr val="black"/>
              </a:solidFill>
            </a:endParaRP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Гид предпринимателя: </a:t>
            </a:r>
            <a:r>
              <a:rPr lang="ru-RU" sz="1000" b="1" dirty="0">
                <a:solidFill>
                  <a:prstClr val="black"/>
                </a:solidFill>
                <a:hlinkClick r:id="rId10"/>
              </a:rPr>
              <a:t>http://smb10.ru/content/articles/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1" name="Picture 2" descr="C:\Users\User\Downloads\HY_z_hI6FO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95486"/>
            <a:ext cx="9144000" cy="792088"/>
          </a:xfrm>
          <a:prstGeom prst="rect">
            <a:avLst/>
          </a:prstGeom>
          <a:blipFill dpi="0" rotWithShape="1">
            <a:blip r:embed="rId2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272" y="309594"/>
            <a:ext cx="31552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Полезная информация для инвестора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31590"/>
            <a:ext cx="3150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экономического развития и промышленности Республики Карелия</a:t>
            </a:r>
          </a:p>
          <a:p>
            <a:r>
              <a:rPr lang="ru-RU" sz="800" dirty="0"/>
              <a:t>185028, Республика Карелия, г. Петрозаводск, ул. Андропова, д.2 </a:t>
            </a:r>
            <a:br>
              <a:rPr lang="ru-RU" sz="800" dirty="0"/>
            </a:br>
            <a:r>
              <a:rPr lang="ru-RU" sz="800" dirty="0" smtClean="0"/>
              <a:t>E-</a:t>
            </a:r>
            <a:r>
              <a:rPr lang="ru-RU" sz="800" dirty="0" err="1" smtClean="0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3"/>
              </a:rPr>
              <a:t>economy@karelia.ru</a:t>
            </a:r>
            <a:endParaRPr lang="ru-RU" sz="800" dirty="0"/>
          </a:p>
          <a:p>
            <a:r>
              <a:rPr lang="ru-RU" sz="800" dirty="0"/>
              <a:t>Официальный сайт - </a:t>
            </a:r>
            <a:r>
              <a:rPr lang="ru-RU" sz="800" dirty="0">
                <a:hlinkClick r:id="rId4"/>
              </a:rPr>
              <a:t>http://</a:t>
            </a:r>
            <a:r>
              <a:rPr lang="ru-RU" sz="800" dirty="0" smtClean="0">
                <a:hlinkClick r:id="rId4"/>
              </a:rPr>
              <a:t>economy.karelia.ru</a:t>
            </a:r>
            <a:endParaRPr lang="ru-RU" sz="800" dirty="0" smtClean="0"/>
          </a:p>
          <a:p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01349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АО «Корпорация развития Республики Карелия</a:t>
            </a:r>
            <a:r>
              <a:rPr lang="ru-RU" sz="800" b="1" dirty="0" smtClean="0"/>
              <a:t>»</a:t>
            </a:r>
          </a:p>
          <a:p>
            <a:r>
              <a:rPr lang="ru-RU" sz="800" dirty="0"/>
              <a:t>Республика Карелия,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11 (Бизнес-инкубатор, офис 19</a:t>
            </a:r>
            <a:r>
              <a:rPr lang="ru-RU" sz="800" dirty="0" smtClean="0"/>
              <a:t>) </a:t>
            </a:r>
          </a:p>
          <a:p>
            <a:r>
              <a:rPr lang="ru-RU" sz="800" b="1" cap="all" dirty="0" smtClean="0"/>
              <a:t>ТЕЛЕФОН </a:t>
            </a:r>
            <a:r>
              <a:rPr lang="ru-RU" sz="800" b="1" cap="all" dirty="0"/>
              <a:t>И </a:t>
            </a:r>
            <a:r>
              <a:rPr lang="ru-RU" sz="800" b="1" cap="all" dirty="0" smtClean="0"/>
              <a:t>ФАКС: </a:t>
            </a:r>
            <a:r>
              <a:rPr lang="ru-RU" sz="800" dirty="0" smtClean="0">
                <a:hlinkClick r:id="rId5"/>
              </a:rPr>
              <a:t>8 </a:t>
            </a:r>
            <a:r>
              <a:rPr lang="ru-RU" sz="800" dirty="0">
                <a:hlinkClick r:id="rId5"/>
              </a:rPr>
              <a:t>(8142) 44-54-00</a:t>
            </a:r>
            <a:endParaRPr lang="ru-RU" sz="800" dirty="0"/>
          </a:p>
          <a:p>
            <a:r>
              <a:rPr lang="ru-RU" sz="800" b="1" cap="all" dirty="0"/>
              <a:t>ЭЛЕКТРОННАЯ </a:t>
            </a:r>
            <a:r>
              <a:rPr lang="ru-RU" sz="800" b="1" cap="all" dirty="0" smtClean="0"/>
              <a:t>ПОЧТА: </a:t>
            </a:r>
            <a:r>
              <a:rPr lang="en-US" sz="800" dirty="0" smtClean="0">
                <a:hlinkClick r:id="rId6"/>
              </a:rPr>
              <a:t>info@kr-rk.ru</a:t>
            </a:r>
            <a:endParaRPr lang="en-US" sz="800" dirty="0"/>
          </a:p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15766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Общественная приёмная Уполномоченного по защите прав предпринимателей Республики Карелия</a:t>
            </a:r>
          </a:p>
          <a:p>
            <a:r>
              <a:rPr lang="ru-RU" sz="800" dirty="0"/>
              <a:t>Республика Карелия,</a:t>
            </a:r>
            <a:br>
              <a:rPr lang="ru-RU" sz="800" dirty="0"/>
            </a:br>
            <a:r>
              <a:rPr lang="ru-RU" sz="800" dirty="0"/>
              <a:t>г. </a:t>
            </a:r>
            <a:r>
              <a:rPr lang="ru-RU" sz="800" dirty="0" smtClean="0"/>
              <a:t>Петрозаводск, 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, 11 (</a:t>
            </a:r>
            <a:r>
              <a:rPr lang="ru-RU" sz="800" dirty="0" err="1"/>
              <a:t>каб</a:t>
            </a:r>
            <a:r>
              <a:rPr lang="ru-RU" sz="800" dirty="0"/>
              <a:t>. 1)</a:t>
            </a:r>
          </a:p>
          <a:p>
            <a:r>
              <a:rPr lang="ru-RU" sz="800" dirty="0"/>
              <a:t>(8142) 78-08-37</a:t>
            </a:r>
            <a:r>
              <a:rPr lang="ru-RU" sz="800" dirty="0" smtClean="0"/>
              <a:t>, (</a:t>
            </a:r>
            <a:r>
              <a:rPr lang="ru-RU" sz="800" dirty="0"/>
              <a:t>8142) 67-20-53</a:t>
            </a:r>
          </a:p>
          <a:p>
            <a:r>
              <a:rPr lang="ru-RU" sz="800" dirty="0">
                <a:hlinkClick r:id="rId7"/>
              </a:rPr>
              <a:t>ombudsmanbiz@gov.karelia.ru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509" y="3651869"/>
            <a:ext cx="40134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Фонд по содействию кредитованию субъектов малого и среднего предпринимательства Республики Карелия </a:t>
            </a:r>
            <a:r>
              <a:rPr lang="ru-RU" sz="800" dirty="0"/>
              <a:t>(микрокредитная компания) </a:t>
            </a:r>
            <a:endParaRPr lang="ru-RU" sz="800" dirty="0" smtClean="0"/>
          </a:p>
          <a:p>
            <a:r>
              <a:rPr lang="ru-RU" sz="800" dirty="0" smtClean="0"/>
              <a:t>185005</a:t>
            </a:r>
            <a:r>
              <a:rPr lang="ru-RU" sz="800" dirty="0"/>
              <a:t>, г. </a:t>
            </a:r>
            <a:r>
              <a:rPr lang="ru-RU" sz="800" dirty="0" err="1" smtClean="0"/>
              <a:t>Петрозаводск,наб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 11, оф. 11, 18</a:t>
            </a:r>
          </a:p>
          <a:p>
            <a:r>
              <a:rPr lang="ru-RU" sz="800" dirty="0"/>
              <a:t>Тел.: 8 (8142) 67-20-61; 67-20-51</a:t>
            </a:r>
          </a:p>
          <a:p>
            <a:r>
              <a:rPr lang="ru-RU" sz="800" dirty="0"/>
              <a:t>E-</a:t>
            </a:r>
            <a:r>
              <a:rPr lang="ru-RU" sz="800" dirty="0" err="1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8"/>
              </a:rPr>
              <a:t>fsk.karelia@yandex.ru</a:t>
            </a:r>
            <a:endParaRPr lang="ru-RU" sz="800" dirty="0"/>
          </a:p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203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b="1" dirty="0"/>
              <a:t>Бизнес-инкубатор Республики Карелия:</a:t>
            </a:r>
          </a:p>
          <a:p>
            <a:r>
              <a:rPr lang="ru-RU" sz="800" dirty="0"/>
              <a:t>Адрес: РК,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д. 11</a:t>
            </a:r>
          </a:p>
          <a:p>
            <a:r>
              <a:rPr lang="ru-RU" sz="800" dirty="0"/>
              <a:t>Телефон: </a:t>
            </a:r>
            <a:r>
              <a:rPr lang="en-US" sz="800" dirty="0"/>
              <a:t>8142-</a:t>
            </a:r>
            <a:r>
              <a:rPr lang="ru-RU" sz="800" dirty="0"/>
              <a:t>672031;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9"/>
              </a:rPr>
              <a:t>info@binrk.ru</a:t>
            </a:r>
            <a:r>
              <a:rPr lang="ru-RU" sz="800" dirty="0"/>
              <a:t>; Сайт: http://www.binrk.ru/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85167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Гарантийный фонд Республики Карелия (фонд поручительств):</a:t>
            </a:r>
          </a:p>
          <a:p>
            <a:r>
              <a:rPr lang="ru-RU" sz="800" dirty="0"/>
              <a:t>Адрес: РК, </a:t>
            </a:r>
            <a:r>
              <a:rPr lang="ru-RU" sz="800" dirty="0" err="1"/>
              <a:t>г.Петрозаводск</a:t>
            </a:r>
            <a:r>
              <a:rPr lang="ru-RU" sz="800" dirty="0"/>
              <a:t> , наб. </a:t>
            </a:r>
            <a:r>
              <a:rPr lang="ru-RU" sz="800" dirty="0" err="1"/>
              <a:t>Гюллинга</a:t>
            </a:r>
            <a:r>
              <a:rPr lang="ru-RU" sz="800" dirty="0"/>
              <a:t> , д. 11, оф. 17</a:t>
            </a:r>
            <a:br>
              <a:rPr lang="ru-RU" sz="800" dirty="0"/>
            </a:br>
            <a:r>
              <a:rPr lang="ru-RU" sz="800" dirty="0"/>
              <a:t>Телефон: 8142</a:t>
            </a:r>
            <a:r>
              <a:rPr lang="en-US" sz="800" dirty="0"/>
              <a:t>-</a:t>
            </a:r>
            <a:r>
              <a:rPr lang="ru-RU" sz="800" dirty="0"/>
              <a:t>67-20-61; </a:t>
            </a:r>
            <a:endParaRPr lang="ru-RU" sz="800" dirty="0" smtClean="0"/>
          </a:p>
          <a:p>
            <a:r>
              <a:rPr lang="en-US" sz="800" dirty="0" smtClean="0"/>
              <a:t>E-mail</a:t>
            </a:r>
            <a:r>
              <a:rPr lang="ru-RU" sz="800" dirty="0"/>
              <a:t>: </a:t>
            </a:r>
            <a:r>
              <a:rPr lang="en-US" sz="800" dirty="0">
                <a:hlinkClick r:id="rId10"/>
              </a:rPr>
              <a:t>gar.fond@yandex.ru</a:t>
            </a:r>
            <a:r>
              <a:rPr lang="ru-RU" sz="800" dirty="0"/>
              <a:t>; Сайт: </a:t>
            </a:r>
            <a:r>
              <a:rPr lang="en-US" sz="800" dirty="0"/>
              <a:t>http</a:t>
            </a:r>
            <a:r>
              <a:rPr lang="ru-RU" sz="800" dirty="0"/>
              <a:t>:</a:t>
            </a:r>
            <a:r>
              <a:rPr lang="en-US" sz="800" dirty="0"/>
              <a:t>//garfond.karelia.ru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7092" y="2425116"/>
            <a:ext cx="3084191" cy="8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Региональный центр координации поддержки экспортно-ориентированных субъектов малого и среднего предпринимательства:</a:t>
            </a:r>
            <a:endParaRPr lang="en-US" sz="800" b="1" dirty="0"/>
          </a:p>
          <a:p>
            <a:r>
              <a:rPr lang="ru-RU" sz="800" dirty="0"/>
              <a:t>Адрес: 185031, г. Петрозаводск, ул. Московская,1, каб.314</a:t>
            </a:r>
            <a:br>
              <a:rPr lang="ru-RU" sz="800" dirty="0"/>
            </a:br>
            <a:r>
              <a:rPr lang="ru-RU" sz="800" dirty="0"/>
              <a:t>Телефон: (8142)672064;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11"/>
              </a:rPr>
              <a:t>exportrk@mail.ru</a:t>
            </a:r>
            <a:r>
              <a:rPr lang="ru-RU" sz="800" dirty="0"/>
              <a:t>; Сайт: http://export10.ru/  </a:t>
            </a:r>
            <a:endParaRPr lang="en-US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5125" y="3375668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Инвестиционный портал Республики Карелия</a:t>
            </a:r>
            <a:r>
              <a:rPr lang="ru-RU" sz="800" b="1" dirty="0" smtClean="0"/>
              <a:t>:</a:t>
            </a:r>
          </a:p>
          <a:p>
            <a:r>
              <a:rPr lang="ru-RU" sz="800" b="1" dirty="0" smtClean="0"/>
              <a:t> </a:t>
            </a:r>
            <a:r>
              <a:rPr lang="ru-RU" sz="800" b="1" dirty="0">
                <a:hlinkClick r:id="rId12"/>
              </a:rPr>
              <a:t>http://kareliainvest.ru/</a:t>
            </a:r>
            <a:endParaRPr lang="ru-RU" sz="800" b="1" dirty="0"/>
          </a:p>
        </p:txBody>
      </p:sp>
      <p:pic>
        <p:nvPicPr>
          <p:cNvPr id="14" name="Picture 2" descr="http://cbc-spb.com/uploads/location/cbc_news99_30101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9582"/>
            <a:ext cx="129614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36" y="4119345"/>
            <a:ext cx="1765695" cy="527181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16" name="Picture 4" descr="http://infobox.city/images/upload/201507072217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9742"/>
            <a:ext cx="20162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0-tub-ru.yandex.net/i?id=1ba00435b0ee9ed71c22573ea20338e7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4" y="2255292"/>
            <a:ext cx="1440160" cy="3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gov.karelia.ru/Images1/left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3878"/>
            <a:ext cx="2088232" cy="6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1" name="Picture 2" descr="C:\Users\User\Downloads\HY_z_hI6FOM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39952" y="267494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1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176588" y="2066925"/>
            <a:ext cx="46974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ИНВЕСТИЦИОННЫЕ ПРЕДЛОЖЕНИЯ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ДЛЯ ИНВЕСТОРОВ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2913" y="1779588"/>
            <a:ext cx="6161087" cy="187166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76600" y="2403475"/>
            <a:ext cx="387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Impact" pitchFamily="34" charset="0"/>
              </a:rPr>
              <a:t>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33350" y="309563"/>
            <a:ext cx="41129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Наименование проекта: Туристско-логистический 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центр «</a:t>
            </a:r>
            <a:r>
              <a:rPr lang="ru-RU" sz="1400" b="1" dirty="0" err="1" smtClean="0">
                <a:solidFill>
                  <a:srgbClr val="00B0F0"/>
                </a:solidFill>
                <a:latin typeface="Calibri" pitchFamily="34" charset="0"/>
              </a:rPr>
              <a:t>Pakkaine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  <a:latin typeface="Calibri" pitchFamily="34" charset="0"/>
              </a:rPr>
              <a:t>talo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» (Паккайне тало)</a:t>
            </a:r>
          </a:p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23427"/>
              </p:ext>
            </p:extLst>
          </p:nvPr>
        </p:nvGraphicFramePr>
        <p:xfrm>
          <a:off x="281297" y="1132845"/>
          <a:ext cx="4394717" cy="3603936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Туристско-логистический центр «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Pakkaine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talo</a:t>
                      </a: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» (</a:t>
                      </a:r>
                      <a:r>
                        <a:rPr lang="ru-RU" sz="85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Паккайне</a:t>
                      </a: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тало)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туристической инфраструктуры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Карелия, Олонецкий район, г. Олонец, ул. 30-летия Победы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2019-2020 годы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25,0 млн. рублей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Объект культурного наследия, двухэтажное деревянное  нежилое здание, 1905 года постройки, общей площадью 597,9 кв.м. расположено на территории центрального парка  в комплексе с 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Олонецким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национальным музеем карелов-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ливвиков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им. Н.Г. </a:t>
                      </a:r>
                      <a:r>
                        <a:rPr lang="ru-RU" sz="850" b="1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Прилукина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algn="l"/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Включает</a:t>
                      </a: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размещение следующим объектов:</a:t>
                      </a:r>
                    </a:p>
                    <a:p>
                      <a:pPr algn="l"/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информационно-логистический центр;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Гостиничный комплекс;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Ремесленные мастерские (точка розничной торговли);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Точка общественного питания.</a:t>
                      </a:r>
                      <a:endParaRPr lang="ru-RU" sz="85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5076825" y="1492250"/>
            <a:ext cx="36718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ФОТО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ХАРАКТЕРИЗУЮЩЕЕ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ИНВЕСТПРЕДЛОЖЕНИЕ</a:t>
            </a:r>
          </a:p>
        </p:txBody>
      </p:sp>
      <p:sp>
        <p:nvSpPr>
          <p:cNvPr id="6247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28975" y="4926013"/>
            <a:ext cx="28956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cs typeface="Arial" charset="0"/>
              </a:rPr>
              <a:t>31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61" y="1271661"/>
            <a:ext cx="4321375" cy="28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1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F76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132138" y="2022475"/>
            <a:ext cx="6657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ИНВЕСТИЦИОННО-ПРИВЛЕКАТЕЛЬНЫЕ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ЗЕМЕЛЬНЫЕ УЧАСТКИ И</a:t>
            </a:r>
          </a:p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ПРОМЫШЛЕННЫЕ ПЛОЩАДКИ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537753" y="484188"/>
            <a:ext cx="2756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276808"/>
              </p:ext>
            </p:extLst>
          </p:nvPr>
        </p:nvGraphicFramePr>
        <p:xfrm>
          <a:off x="107504" y="1125855"/>
          <a:ext cx="5149236" cy="4007038"/>
        </p:xfrm>
        <a:graphic>
          <a:graphicData uri="http://schemas.openxmlformats.org/drawingml/2006/table">
            <a:tbl>
              <a:tblPr/>
              <a:tblGrid>
                <a:gridCol w="1760607"/>
                <a:gridCol w="3388629"/>
              </a:tblGrid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п. Ильинский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10:14:0050100:9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319516 </a:t>
                      </a:r>
                      <a:r>
                        <a:rPr kumimoji="1" lang="ru-RU" sz="8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промышленных предприятий </a:t>
                      </a:r>
                      <a:r>
                        <a:rPr lang="en-US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классов опасности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собственность не разграничена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6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97528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</a:t>
                      </a: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п. Ильинский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центра п. Ильинский - 1,0 км.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г. Олонец - 20,0 км.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автомагистрали	- 1,0 км.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ж/д станции - 3,0 км.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автомагистрали (Санкт-Петербург - Мурманск)  - 30 км.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5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озера Ладожское - 10.0 км.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24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 есть возможность подключения к централизованным сетям водоснабжения и водоотведения, электроснабжения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44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18276" y="57773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1510"/>
            <a:ext cx="432048" cy="661031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20392"/>
            <a:ext cx="3327078" cy="288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537753" y="588136"/>
            <a:ext cx="2756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18454"/>
              </p:ext>
            </p:extLst>
          </p:nvPr>
        </p:nvGraphicFramePr>
        <p:xfrm>
          <a:off x="107504" y="1125855"/>
          <a:ext cx="5149236" cy="3350936"/>
        </p:xfrm>
        <a:graphic>
          <a:graphicData uri="http://schemas.openxmlformats.org/drawingml/2006/table">
            <a:tbl>
              <a:tblPr/>
              <a:tblGrid>
                <a:gridCol w="1760607"/>
                <a:gridCol w="3388629"/>
              </a:tblGrid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г. Олонец, ул. Школьная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10:14:0010211:273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3 656 кв. м.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промышленных объектов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Собственность Олонецкого национального муниципального района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6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077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Олонец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24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 есть возможность подключения к централизованным сетям водоснабжения и водоотведения, электроснабжения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323 958,16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44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18276" y="57773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1510"/>
            <a:ext cx="432048" cy="6610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11" y="1347788"/>
            <a:ext cx="3338796" cy="295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537753" y="588136"/>
            <a:ext cx="2756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libri" pitchFamily="34" charset="0"/>
              </a:rPr>
              <a:t>ЗЕМЕЛЬНЫЙ УЧАСТОК </a:t>
            </a:r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37490"/>
              </p:ext>
            </p:extLst>
          </p:nvPr>
        </p:nvGraphicFramePr>
        <p:xfrm>
          <a:off x="107504" y="1125855"/>
          <a:ext cx="5149236" cy="3350936"/>
        </p:xfrm>
        <a:graphic>
          <a:graphicData uri="http://schemas.openxmlformats.org/drawingml/2006/table">
            <a:tbl>
              <a:tblPr/>
              <a:tblGrid>
                <a:gridCol w="1760607"/>
                <a:gridCol w="3388629"/>
              </a:tblGrid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д. </a:t>
                      </a:r>
                      <a:r>
                        <a:rPr kumimoji="1" lang="ru-RU" sz="8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Куйтежа</a:t>
                      </a: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ул. Ленина, д. 12а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10:14:0090111:131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13 085кв. м.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производственных</a:t>
                      </a:r>
                      <a:r>
                        <a:rPr lang="ru-RU" sz="850" b="1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целей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Собственность Олонецкого национального муниципального района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6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077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км до г. Олонец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24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Водоснабжение, водоотведение, отопление, электроснабжение центральное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4 959 738,4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44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18276" y="57773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1510"/>
            <a:ext cx="432048" cy="66103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66" y="1347788"/>
            <a:ext cx="353624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820108" y="588136"/>
            <a:ext cx="2192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Недвижимость Г.ОЛОНЕЦ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749324"/>
              </p:ext>
            </p:extLst>
          </p:nvPr>
        </p:nvGraphicFramePr>
        <p:xfrm>
          <a:off x="107504" y="1125855"/>
          <a:ext cx="5149236" cy="3350936"/>
        </p:xfrm>
        <a:graphic>
          <a:graphicData uri="http://schemas.openxmlformats.org/drawingml/2006/table">
            <a:tbl>
              <a:tblPr/>
              <a:tblGrid>
                <a:gridCol w="1760607"/>
                <a:gridCol w="3388629"/>
              </a:tblGrid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РК, Олонецкий район, д. </a:t>
                      </a:r>
                      <a:r>
                        <a:rPr kumimoji="1" lang="ru-RU" sz="8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Куйтежа</a:t>
                      </a: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ул. Ленина, д. 12а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8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10:14:0090111:59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13 085кв. м.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Земли населённых пунктов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5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Для производственных</a:t>
                      </a:r>
                      <a:r>
                        <a:rPr lang="ru-RU" sz="850" b="1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целей</a:t>
                      </a:r>
                      <a:endParaRPr kumimoji="1" lang="ru-RU" sz="8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Собственность Олонецкого национального муниципального района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64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ИНФРАСТРУКТУРА </a:t>
                      </a:r>
                      <a:endParaRPr kumimoji="1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Улично-дорожная сеть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077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км до г. Олонец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1590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Через открытый аукцион по составу и форме подачи предложений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4246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Водоснабжение, водоотведение, отопление, электроснабжение центральное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Кадастровая стоимость 4 959 738,4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735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8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КОНТАКТНОЕ ЛИЦО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8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Богданова Юлия Вячеславовна – начальник управления экономического развития района, тел.: 89643178113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500" y="1347788"/>
            <a:ext cx="3168650" cy="2952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44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918276" y="577732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5" name="Picture 2" descr="C:\Users\User\Downloads\HY_z_hI6F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1510"/>
            <a:ext cx="432048" cy="66103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66" y="1347788"/>
            <a:ext cx="353624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675" y="1779588"/>
            <a:ext cx="6161088" cy="1871662"/>
          </a:xfrm>
          <a:prstGeom prst="rect">
            <a:avLst/>
          </a:prstGeom>
          <a:solidFill>
            <a:srgbClr val="F76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116703" y="1865141"/>
            <a:ext cx="6657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ПЕРЕЧЕНЬ ОБЪЕКТОВ МУНИЦИПАЛЬНОЙ СОБСТВЕННОСТИ ДЛЯ ИСПОЛЬЗОВАНИЯ СУБЪЕКТАМИ МАЛОГО И СРЕДНЕГО ПРЕДПРИНИМАТЕЛЬСТВА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" y="4981575"/>
            <a:ext cx="9144001" cy="1619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" y="339502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prstClr val="white"/>
                </a:solidFill>
              </a:rPr>
              <a:t>46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99592" y="483518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13730"/>
              </p:ext>
            </p:extLst>
          </p:nvPr>
        </p:nvGraphicFramePr>
        <p:xfrm>
          <a:off x="467544" y="1203598"/>
          <a:ext cx="8507258" cy="3351423"/>
        </p:xfrm>
        <a:graphic>
          <a:graphicData uri="http://schemas.openxmlformats.org/drawingml/2006/table">
            <a:tbl>
              <a:tblPr firstRow="1" firstCol="1" bandRow="1"/>
              <a:tblGrid>
                <a:gridCol w="506042"/>
                <a:gridCol w="1952544"/>
                <a:gridCol w="2617807"/>
                <a:gridCol w="3430865"/>
              </a:tblGrid>
              <a:tr h="30562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 п/п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Наименование имущества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Местонахождение имущества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Характеристика имущества (площадь нежилых помещений, земельных участков, год постройки (приобретения, изготовления), и др.)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Встроенные помещения детской музыкальной школы в здании клуба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Олонецкий район,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Ильинский, </a:t>
                      </a:r>
                      <a:endParaRPr lang="ru-RU" sz="8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Заводская, д.15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1978  года, общая площадь 153,3 кв. м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Здание бывшего клуба 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Олонецкий район, </a:t>
                      </a:r>
                      <a:endParaRPr lang="ru-RU" sz="8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совхоза Ильинский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50 кв. м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Екатерининское двухклассное училище 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г. Олонец,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30-летия Победы, д.13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597,9 кв. м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Уездная земская больница 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г. Олонец,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Карла Либкнехта, д.34а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745,6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Здание пищеблока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г. Олонец,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Карла Либкнехта, д.34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125,8 кв.м.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Нежилое помещение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г. Олонец,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Урицкого, д.13а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расположено в подвале здания почты, общая площадь 37,08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Здание котельной 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Олонецкий район, 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Коткозеро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ул.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Олонецкая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д.б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/н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142,9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.,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Здание морга</a:t>
                      </a:r>
                      <a:endParaRPr lang="ru-RU" sz="8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Олонецкий район, д.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Коткозеро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ул.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Олонецкая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д.б</a:t>
                      </a: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/н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Назначение: нежилое, общая площадь 23,1 </a:t>
                      </a:r>
                      <a:r>
                        <a:rPr lang="ru-RU" sz="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кв.м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Земельный участок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участок под  домом № 26</a:t>
                      </a: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ул. Школьная, дер. Мегрега Кадастровый квартал 10:14:0080102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Назначение: нежилое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объекты торговли 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и общественного питания,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600 </a:t>
                      </a:r>
                      <a:r>
                        <a:rPr lang="ru-RU" sz="800" b="1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Земельный участок в кадастровом  квартале 10:14: 0080501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Д. Обжа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Назначение: с/х деятельность, садоводство, огородничество50000,0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Административное здание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Коткозеро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ул.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Олонецкая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д.14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Назначение: нежилое, общая площадь 162,2 кв. м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 Дом культуры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Нурмойла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ул. Школьная, д. 6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Назначение: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не жилое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Здание </a:t>
                      </a:r>
                      <a:r>
                        <a:rPr lang="ru-RU" sz="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котельной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800" b="1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Ковера</a:t>
                      </a: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д.б</a:t>
                      </a: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/н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Назначение: нежилое, общая площадь 91,0 кв. м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Здание центральной котельной </a:t>
                      </a: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Республика Карелия, Олонецкий район, с. Видлица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dirty="0" err="1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Ул.Сосновая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, д.6а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Нежилое, одноэтажное кирпичное здание, 1968</a:t>
                      </a:r>
                      <a:r>
                        <a:rPr lang="ru-RU" sz="800" b="1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Общая площадь – 384,9 кв. м.</a:t>
                      </a: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Здание котельной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Республика Карелия, Олонецкий район, с. Видлица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1" dirty="0" err="1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, д.28а</a:t>
                      </a:r>
                      <a:endParaRPr lang="ru-RU" sz="8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Нежилое, одноэтажное кирпичное здание, 1976</a:t>
                      </a:r>
                      <a:r>
                        <a:rPr lang="ru-RU" sz="800" b="1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Общая площадь – 137,2 кв. м.</a:t>
                      </a:r>
                    </a:p>
                  </a:txBody>
                  <a:tcPr marL="77266" marR="7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Users\User\Downloads\HY_z_hI6F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1510"/>
            <a:ext cx="432048" cy="6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5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250825" y="534988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7030A0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 smtClean="0">
                <a:solidFill>
                  <a:schemeClr val="bg1"/>
                </a:solidFill>
              </a:rPr>
              <a:t>48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76350"/>
            <a:ext cx="90360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1200" dirty="0">
              <a:solidFill>
                <a:srgbClr val="7F7F7F"/>
              </a:solidFill>
              <a:latin typeface="Calibri" pitchFamily="34" charset="0"/>
            </a:endParaRPr>
          </a:p>
          <a:p>
            <a:pPr eaLnBrk="0" hangingPunct="0">
              <a:buClr>
                <a:schemeClr val="hlink"/>
              </a:buClr>
            </a:pP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Глава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Олонецкого национального муниципального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района: </a:t>
            </a:r>
            <a:r>
              <a:rPr lang="ru-RU" sz="1200" b="1" dirty="0" err="1">
                <a:solidFill>
                  <a:schemeClr val="hlink"/>
                </a:solidFill>
                <a:latin typeface="Calibri" pitchFamily="34" charset="0"/>
              </a:rPr>
              <a:t>А</a:t>
            </a:r>
            <a:r>
              <a:rPr lang="ru-RU" sz="1200" b="1" dirty="0" err="1" smtClean="0">
                <a:solidFill>
                  <a:schemeClr val="hlink"/>
                </a:solidFill>
                <a:latin typeface="Calibri" pitchFamily="34" charset="0"/>
              </a:rPr>
              <a:t>утио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 Ирина Ильинична (тел.8-921-224-32-28)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pPr eaLnBrk="0" hangingPunct="0">
              <a:buClr>
                <a:schemeClr val="hlink"/>
              </a:buClr>
            </a:pPr>
            <a:r>
              <a:rPr lang="ru-RU" sz="1000" b="1" dirty="0">
                <a:solidFill>
                  <a:schemeClr val="hlink"/>
                </a:solidFill>
                <a:latin typeface="宋体" pitchFamily="2" charset="-122"/>
              </a:rPr>
              <a:t>Телефон: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(8-81436) 4-18-28</a:t>
            </a:r>
            <a:r>
              <a:rPr lang="ru-RU" altLang="zh-CN" sz="1000" dirty="0" smtClean="0">
                <a:solidFill>
                  <a:schemeClr val="hlink"/>
                </a:solidFill>
                <a:latin typeface="宋体" pitchFamily="2" charset="-122"/>
              </a:rPr>
              <a:t> </a:t>
            </a:r>
            <a:r>
              <a:rPr lang="ru-RU" sz="1000" dirty="0">
                <a:solidFill>
                  <a:schemeClr val="hlink"/>
                </a:solidFill>
                <a:latin typeface="宋体" pitchFamily="2" charset="-122"/>
              </a:rPr>
              <a:t>	</a:t>
            </a:r>
          </a:p>
          <a:p>
            <a:pPr eaLnBrk="0" hangingPunct="0">
              <a:buClr>
                <a:schemeClr val="hlink"/>
              </a:buClr>
            </a:pP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E-mail:</a:t>
            </a:r>
            <a:r>
              <a:rPr lang="it-IT" altLang="zh-CN" sz="1000" dirty="0">
                <a:latin typeface="宋体" pitchFamily="2" charset="-122"/>
              </a:rPr>
              <a:t> 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administr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@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onego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.</a:t>
            </a:r>
            <a:r>
              <a:rPr lang="ru-RU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4"/>
              </a:rPr>
              <a:t>ru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 </a:t>
            </a:r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  <a:p>
            <a:pPr eaLnBrk="0" hangingPunct="0">
              <a:buClr>
                <a:schemeClr val="hlink"/>
              </a:buClr>
            </a:pPr>
            <a:endParaRPr lang="en-US" sz="1000" b="1" dirty="0">
              <a:solidFill>
                <a:schemeClr val="hlink"/>
              </a:solidFill>
              <a:latin typeface="宋体" pitchFamily="2" charset="-12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И.о. главы администрации Олонецкого национального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муниципального района:</a:t>
            </a:r>
            <a:r>
              <a:rPr lang="ru-RU" sz="1200" dirty="0"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hlink"/>
                </a:solidFill>
                <a:latin typeface="Calibri" pitchFamily="34" charset="0"/>
              </a:rPr>
              <a:t>Мурый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 Вадим Николаевич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Calibri" pitchFamily="34" charset="0"/>
              </a:rPr>
              <a:t>Адрес: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186000,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г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. Олонец, ул. Свирских дивизий, д.1.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Телефон (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8-81436) 4-15-06.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Факс (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8-81436) 4-11-07</a:t>
            </a:r>
            <a:endParaRPr lang="it-IT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E-mail: </a:t>
            </a:r>
            <a:r>
              <a:rPr lang="en-US" altLang="zh-CN" sz="1000" b="1" dirty="0" err="1" smtClean="0">
                <a:solidFill>
                  <a:schemeClr val="hlink"/>
                </a:solidFill>
                <a:latin typeface="宋体" pitchFamily="2" charset="-122"/>
                <a:hlinkClick r:id="rId5"/>
              </a:rPr>
              <a:t>administr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5"/>
              </a:rPr>
              <a:t>@onego0.ru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2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Начальник Отдела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экономики</a:t>
            </a:r>
            <a:r>
              <a:rPr lang="en-US" sz="12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Управления экономического развития</a:t>
            </a:r>
            <a:endParaRPr lang="ru-RU" sz="1200" b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а</a:t>
            </a:r>
            <a:r>
              <a:rPr lang="ru-RU" sz="1200" b="1" dirty="0" smtClean="0">
                <a:solidFill>
                  <a:srgbClr val="00B050"/>
                </a:solidFill>
                <a:latin typeface="Calibri" pitchFamily="34" charset="0"/>
              </a:rPr>
              <a:t>дминистрации Олонецкого национального </a:t>
            </a:r>
            <a:r>
              <a:rPr lang="ru-RU" sz="1200" b="1" dirty="0">
                <a:solidFill>
                  <a:srgbClr val="00B050"/>
                </a:solidFill>
                <a:latin typeface="Calibri" pitchFamily="34" charset="0"/>
              </a:rPr>
              <a:t>муниципального района: 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Круглова Мария Николаевна (тел</a:t>
            </a:r>
            <a:r>
              <a:rPr lang="ru-RU" sz="1200" b="1" dirty="0">
                <a:solidFill>
                  <a:schemeClr val="hlink"/>
                </a:solidFill>
                <a:latin typeface="Calibri" pitchFamily="34" charset="0"/>
              </a:rPr>
              <a:t>. </a:t>
            </a:r>
            <a:r>
              <a:rPr lang="ru-RU" sz="1200" b="1" dirty="0" smtClean="0">
                <a:solidFill>
                  <a:schemeClr val="hlink"/>
                </a:solidFill>
                <a:latin typeface="Calibri" pitchFamily="34" charset="0"/>
              </a:rPr>
              <a:t>8-964-317-81-11)</a:t>
            </a:r>
            <a:endParaRPr lang="ru-RU" sz="1200" b="1" dirty="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Адрес: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186000,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г. 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Олонец, ул. Свирских дивизий, д.1.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E-mail</a:t>
            </a: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</a:rPr>
              <a:t>: </a:t>
            </a:r>
            <a:r>
              <a:rPr lang="en-US" altLang="zh-CN" sz="1000" b="1" dirty="0" smtClean="0">
                <a:solidFill>
                  <a:schemeClr val="hlink"/>
                </a:solidFill>
                <a:latin typeface="宋体" pitchFamily="2" charset="-122"/>
                <a:hlinkClick r:id="rId6"/>
              </a:rPr>
              <a:t>economy18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6"/>
              </a:rPr>
              <a:t>@mail.ru</a:t>
            </a:r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000" b="1" dirty="0" smtClean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altLang="zh-CN" sz="1000" b="1" dirty="0">
              <a:solidFill>
                <a:schemeClr val="hlink"/>
              </a:solidFill>
              <a:latin typeface="宋体" pitchFamily="2" charset="-122"/>
            </a:endParaRPr>
          </a:p>
          <a:p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</a:rPr>
              <a:t>Официальный 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сайт: </a:t>
            </a:r>
            <a:r>
              <a:rPr lang="it-IT" altLang="zh-CN" sz="1000" b="1" dirty="0" smtClean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olon-rayon</a:t>
            </a:r>
            <a:r>
              <a:rPr lang="ru-RU" altLang="zh-CN" sz="1000" b="1" dirty="0" smtClean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.</a:t>
            </a:r>
            <a:r>
              <a:rPr lang="it-IT" altLang="zh-CN" sz="1000" b="1" dirty="0">
                <a:solidFill>
                  <a:schemeClr val="hlink"/>
                </a:solidFill>
                <a:latin typeface="宋体" pitchFamily="2" charset="-122"/>
                <a:hlinkClick r:id="rId7" action="ppaction://hlinkfile"/>
              </a:rPr>
              <a:t>ru</a:t>
            </a:r>
            <a:r>
              <a:rPr lang="ru-RU" altLang="zh-CN" sz="1000" b="1" dirty="0">
                <a:solidFill>
                  <a:schemeClr val="hlink"/>
                </a:solidFill>
                <a:latin typeface="宋体" pitchFamily="2" charset="-122"/>
              </a:rPr>
              <a:t> </a:t>
            </a:r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  <a:p>
            <a:endParaRPr lang="ru-RU" sz="1000" b="1" dirty="0">
              <a:solidFill>
                <a:schemeClr val="hlink"/>
              </a:solidFill>
              <a:latin typeface="宋体" pitchFamily="2" charset="-122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Picture 2" descr="C:\Users\User\Downloads\HY_z_hI6F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624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4371950"/>
            <a:ext cx="2770188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ПЛОЩАДЬ  </a:t>
            </a:r>
            <a:r>
              <a:rPr lang="ru-RU" sz="1200" b="1" dirty="0" smtClean="0">
                <a:solidFill>
                  <a:srgbClr val="F76321"/>
                </a:solidFill>
                <a:latin typeface="+mn-lt"/>
                <a:cs typeface="+mn-cs"/>
              </a:rPr>
              <a:t>398836</a:t>
            </a:r>
            <a:r>
              <a:rPr lang="ru-RU" b="1" dirty="0" smtClean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9900" y="1249363"/>
            <a:ext cx="2198688" cy="3133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088" y="1241425"/>
            <a:ext cx="2147887" cy="3130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2541" name="Прямоугольник 8"/>
          <p:cNvSpPr>
            <a:spLocks noChangeArrowheads="1"/>
          </p:cNvSpPr>
          <p:nvPr/>
        </p:nvSpPr>
        <p:spPr bwMode="auto">
          <a:xfrm>
            <a:off x="106363" y="4383088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СХЕМА</a:t>
            </a:r>
          </a:p>
          <a:p>
            <a:pPr algn="ctr"/>
            <a:r>
              <a:rPr lang="ru-RU" sz="900" b="1">
                <a:solidFill>
                  <a:srgbClr val="00B0F0"/>
                </a:solidFill>
                <a:latin typeface="Calibri" pitchFamily="34" charset="0"/>
              </a:rPr>
              <a:t>РАСПОЛОЖЕНИЯ </a:t>
            </a:r>
            <a:r>
              <a:rPr lang="ru-RU" sz="900" b="1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</a:t>
            </a:r>
            <a:endParaRPr lang="ru-RU" sz="9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542" name="Прямоугольник 15"/>
          <p:cNvSpPr>
            <a:spLocks noChangeArrowheads="1"/>
          </p:cNvSpPr>
          <p:nvPr/>
        </p:nvSpPr>
        <p:spPr bwMode="auto">
          <a:xfrm>
            <a:off x="6657975" y="4371975"/>
            <a:ext cx="248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СХЕМА</a:t>
            </a:r>
          </a:p>
          <a:p>
            <a:pPr algn="ctr"/>
            <a:r>
              <a:rPr lang="ru-RU" sz="900" b="1" dirty="0">
                <a:solidFill>
                  <a:srgbClr val="00B0F0"/>
                </a:solidFill>
                <a:latin typeface="Calibri" pitchFamily="34" charset="0"/>
              </a:rPr>
              <a:t>АДМИНИСТРАТИВНО-ТЕРРИТОРИАЛЬНОГО ДЕЛЕНИЯ </a:t>
            </a:r>
            <a:r>
              <a:rPr lang="ru-RU" sz="900" b="1" dirty="0" smtClean="0">
                <a:solidFill>
                  <a:srgbClr val="00B0F0"/>
                </a:solidFill>
                <a:latin typeface="Calibri" pitchFamily="34" charset="0"/>
              </a:rPr>
              <a:t>ОЛОНЕЦКОГО НАЦИОНАЛЬНОГО МУНИЦИПАЛЬНОГО РАЙОНА.</a:t>
            </a:r>
            <a:endParaRPr lang="ru-RU" sz="9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2543" name="Прямоугольник 9"/>
          <p:cNvSpPr>
            <a:spLocks noChangeArrowheads="1"/>
          </p:cNvSpPr>
          <p:nvPr/>
        </p:nvSpPr>
        <p:spPr bwMode="auto">
          <a:xfrm>
            <a:off x="3405188" y="1065213"/>
            <a:ext cx="227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>
                <a:solidFill>
                  <a:srgbClr val="F76321"/>
                </a:solidFill>
                <a:latin typeface="Calibri" pitchFamily="34" charset="0"/>
              </a:rPr>
              <a:t>ГЕОГРАФИЧЕСКОЕ ПОЛОЖЕНИЕ</a:t>
            </a:r>
          </a:p>
        </p:txBody>
      </p:sp>
      <p:sp>
        <p:nvSpPr>
          <p:cNvPr id="22544" name="Прямоугольник 10"/>
          <p:cNvSpPr>
            <a:spLocks noChangeArrowheads="1"/>
          </p:cNvSpPr>
          <p:nvPr/>
        </p:nvSpPr>
        <p:spPr bwMode="auto">
          <a:xfrm>
            <a:off x="2845002" y="2736467"/>
            <a:ext cx="392316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АДМИНИСТРАТИВНО-ТЕРРИТОРИАЛЬНОЕ ДЕЛЕНИЕ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7026" y="1435099"/>
            <a:ext cx="36039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Олонецкий национальный муниципальный район расположен в южной части Карелии, граничит на севере и северо-западе с </a:t>
            </a:r>
            <a:r>
              <a:rPr lang="ru-RU" sz="1000" b="1" dirty="0" err="1" smtClean="0">
                <a:latin typeface="+mn-lt"/>
                <a:cs typeface="+mn-cs"/>
              </a:rPr>
              <a:t>Пряжинским</a:t>
            </a:r>
            <a:r>
              <a:rPr lang="ru-RU" sz="1000" b="1" dirty="0" smtClean="0">
                <a:latin typeface="+mn-lt"/>
                <a:cs typeface="+mn-cs"/>
              </a:rPr>
              <a:t> и </a:t>
            </a:r>
            <a:r>
              <a:rPr lang="ru-RU" sz="1000" b="1" dirty="0" err="1" smtClean="0">
                <a:latin typeface="+mn-lt"/>
                <a:cs typeface="+mn-cs"/>
              </a:rPr>
              <a:t>Питкярантским</a:t>
            </a:r>
            <a:r>
              <a:rPr lang="ru-RU" sz="1000" b="1" dirty="0" smtClean="0">
                <a:latin typeface="+mn-lt"/>
                <a:cs typeface="+mn-cs"/>
              </a:rPr>
              <a:t> районом, на юге и юго-востоке – с Ленинградской областью. Юго-западная граница омывается Ладожским озером – крупнейшим в Европе пресноводным водоемом. Протяженность береговой линии около 120 км.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700" y="3147814"/>
            <a:ext cx="33305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Олонецкий национальный муниципальный район включает одно </a:t>
            </a:r>
            <a:r>
              <a:rPr lang="ru-RU" sz="1000" b="1" dirty="0" smtClean="0">
                <a:latin typeface="+mn-lt"/>
                <a:cs typeface="+mn-cs"/>
              </a:rPr>
              <a:t>городское (</a:t>
            </a:r>
            <a:r>
              <a:rPr lang="ru-RU" sz="1000" b="1" dirty="0" err="1" smtClean="0">
                <a:latin typeface="+mn-lt"/>
                <a:cs typeface="+mn-cs"/>
              </a:rPr>
              <a:t>Олонецкое</a:t>
            </a:r>
            <a:r>
              <a:rPr lang="ru-RU" sz="1000" b="1" dirty="0" smtClean="0">
                <a:latin typeface="+mn-lt"/>
                <a:cs typeface="+mn-cs"/>
              </a:rPr>
              <a:t>) </a:t>
            </a:r>
            <a:r>
              <a:rPr lang="ru-RU" sz="1000" b="1" dirty="0">
                <a:latin typeface="+mn-lt"/>
                <a:cs typeface="+mn-cs"/>
              </a:rPr>
              <a:t>и восемь сельских </a:t>
            </a:r>
            <a:r>
              <a:rPr lang="ru-RU" sz="1000" b="1" dirty="0" smtClean="0">
                <a:latin typeface="+mn-lt"/>
                <a:cs typeface="+mn-cs"/>
              </a:rPr>
              <a:t>(</a:t>
            </a:r>
            <a:r>
              <a:rPr lang="ru-RU" sz="1000" b="1" dirty="0" err="1" smtClean="0">
                <a:latin typeface="+mn-lt"/>
                <a:cs typeface="+mn-cs"/>
              </a:rPr>
              <a:t>Ильинское</a:t>
            </a:r>
            <a:r>
              <a:rPr lang="ru-RU" sz="1000" b="1" dirty="0" smtClean="0">
                <a:latin typeface="+mn-lt"/>
                <a:cs typeface="+mn-cs"/>
              </a:rPr>
              <a:t>, </a:t>
            </a:r>
            <a:r>
              <a:rPr lang="ru-RU" sz="1000" b="1" dirty="0" err="1" smtClean="0">
                <a:latin typeface="+mn-lt"/>
                <a:cs typeface="+mn-cs"/>
              </a:rPr>
              <a:t>Туксинское</a:t>
            </a:r>
            <a:r>
              <a:rPr lang="ru-RU" sz="1000" b="1" dirty="0" smtClean="0">
                <a:latin typeface="+mn-lt"/>
                <a:cs typeface="+mn-cs"/>
              </a:rPr>
              <a:t>, </a:t>
            </a:r>
            <a:r>
              <a:rPr lang="ru-RU" sz="1000" b="1" dirty="0" err="1" smtClean="0">
                <a:latin typeface="+mn-lt"/>
                <a:cs typeface="+mn-cs"/>
              </a:rPr>
              <a:t>Видлицкое</a:t>
            </a:r>
            <a:r>
              <a:rPr lang="ru-RU" sz="1000" b="1" dirty="0" smtClean="0">
                <a:latin typeface="+mn-lt"/>
                <a:cs typeface="+mn-cs"/>
              </a:rPr>
              <a:t>, </a:t>
            </a:r>
            <a:r>
              <a:rPr lang="ru-RU" sz="1000" b="1" dirty="0" err="1" smtClean="0">
                <a:latin typeface="+mn-lt"/>
                <a:cs typeface="+mn-cs"/>
              </a:rPr>
              <a:t>Мегрегское</a:t>
            </a:r>
            <a:r>
              <a:rPr lang="ru-RU" sz="1000" b="1" dirty="0" smtClean="0">
                <a:latin typeface="+mn-lt"/>
                <a:cs typeface="+mn-cs"/>
              </a:rPr>
              <a:t>, </a:t>
            </a:r>
            <a:r>
              <a:rPr lang="ru-RU" sz="1000" b="1" dirty="0" err="1" smtClean="0">
                <a:latin typeface="+mn-lt"/>
                <a:cs typeface="+mn-cs"/>
              </a:rPr>
              <a:t>Куйтежское</a:t>
            </a:r>
            <a:r>
              <a:rPr lang="ru-RU" sz="1000" b="1" dirty="0" smtClean="0">
                <a:latin typeface="+mn-lt"/>
                <a:cs typeface="+mn-cs"/>
              </a:rPr>
              <a:t>, Михайловское, </a:t>
            </a:r>
            <a:r>
              <a:rPr lang="ru-RU" sz="1000" b="1" dirty="0" err="1" smtClean="0">
                <a:latin typeface="+mn-lt"/>
                <a:cs typeface="+mn-cs"/>
              </a:rPr>
              <a:t>Коверское</a:t>
            </a:r>
            <a:r>
              <a:rPr lang="ru-RU" sz="1000" b="1" dirty="0" smtClean="0">
                <a:latin typeface="+mn-lt"/>
                <a:cs typeface="+mn-cs"/>
              </a:rPr>
              <a:t> и </a:t>
            </a:r>
            <a:r>
              <a:rPr lang="ru-RU" sz="1000" b="1" dirty="0" err="1" smtClean="0">
                <a:latin typeface="+mn-lt"/>
                <a:cs typeface="+mn-cs"/>
              </a:rPr>
              <a:t>Коткозерское</a:t>
            </a:r>
            <a:r>
              <a:rPr lang="ru-RU" sz="1000" b="1" dirty="0" smtClean="0">
                <a:latin typeface="+mn-lt"/>
                <a:cs typeface="+mn-cs"/>
              </a:rPr>
              <a:t>) поселений</a:t>
            </a:r>
            <a:r>
              <a:rPr lang="ru-RU" sz="1000" b="1" dirty="0">
                <a:latin typeface="+mn-lt"/>
                <a:cs typeface="+mn-cs"/>
              </a:rPr>
              <a:t>. Количество населенных пунктов – 64.  Плотность населения в районе – </a:t>
            </a:r>
            <a:r>
              <a:rPr lang="ru-RU" sz="1000" b="1" dirty="0" smtClean="0">
                <a:latin typeface="+mn-lt"/>
                <a:cs typeface="+mn-cs"/>
              </a:rPr>
              <a:t>5,04 </a:t>
            </a:r>
            <a:r>
              <a:rPr lang="ru-RU" sz="1000" b="1" dirty="0">
                <a:latin typeface="+mn-lt"/>
                <a:cs typeface="+mn-cs"/>
              </a:rPr>
              <a:t>человек на квадратный километр</a:t>
            </a:r>
            <a:r>
              <a:rPr lang="ru-RU" sz="1000" b="1" dirty="0" smtClean="0">
                <a:latin typeface="+mn-lt"/>
                <a:cs typeface="+mn-cs"/>
              </a:rPr>
              <a:t>.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7" y="1246147"/>
            <a:ext cx="2537913" cy="31258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 descr="\\SERVER\shared\Бабинова Л.Н\Олонецкий поселен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50" y="1285046"/>
            <a:ext cx="2516992" cy="31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5" y="253949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216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ИСТОРИЧЕСКАЯ СПРАВКА</a:t>
            </a:r>
          </a:p>
          <a:p>
            <a:endParaRPr lang="ru-RU" sz="14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2" y="1058360"/>
            <a:ext cx="624475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Олонецкий </a:t>
            </a:r>
            <a:r>
              <a:rPr lang="ru-RU" sz="1000" b="1" dirty="0">
                <a:latin typeface="+mn-lt"/>
                <a:cs typeface="+mn-cs"/>
              </a:rPr>
              <a:t>национальный муниципальный район отличается насыщенной, уходящей в глубокие века, историей. </a:t>
            </a:r>
            <a:endParaRPr lang="ru-RU" sz="1000" b="1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В </a:t>
            </a:r>
            <a:r>
              <a:rPr lang="ru-RU" sz="1000" b="1" dirty="0">
                <a:latin typeface="+mn-lt"/>
                <a:cs typeface="+mn-cs"/>
              </a:rPr>
              <a:t>письменных источниках Олонец впервые упоминается в 1327 </a:t>
            </a:r>
            <a:r>
              <a:rPr lang="ru-RU" sz="1000" b="1" dirty="0" smtClean="0">
                <a:latin typeface="+mn-lt"/>
                <a:cs typeface="+mn-cs"/>
              </a:rPr>
              <a:t>году. </a:t>
            </a:r>
            <a:r>
              <a:rPr lang="ru-RU" sz="1000" b="1" dirty="0">
                <a:latin typeface="+mn-lt"/>
                <a:cs typeface="+mn-cs"/>
              </a:rPr>
              <a:t>Долгое время Олонец находился на передней линии борьбы со шведами. В 1649 </a:t>
            </a:r>
            <a:r>
              <a:rPr lang="ru-RU" sz="1000" b="1" dirty="0" smtClean="0">
                <a:latin typeface="+mn-lt"/>
                <a:cs typeface="+mn-cs"/>
              </a:rPr>
              <a:t>году </a:t>
            </a:r>
            <a:r>
              <a:rPr lang="ru-RU" sz="1000" b="1" dirty="0">
                <a:latin typeface="+mn-lt"/>
                <a:cs typeface="+mn-cs"/>
              </a:rPr>
              <a:t>при слиянии Олонки и Мегреги была заложена порубежная крепость Олонец</a:t>
            </a:r>
            <a:r>
              <a:rPr lang="ru-RU" sz="1000" b="1" dirty="0" smtClean="0">
                <a:latin typeface="+mn-lt"/>
                <a:cs typeface="+mn-cs"/>
              </a:rPr>
              <a:t>. </a:t>
            </a:r>
            <a:r>
              <a:rPr lang="ru-RU" sz="1000" b="1" dirty="0" err="1" smtClean="0">
                <a:latin typeface="+mn-lt"/>
                <a:cs typeface="+mn-cs"/>
              </a:rPr>
              <a:t>Олонецкая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b="1" dirty="0">
                <a:latin typeface="+mn-lt"/>
                <a:cs typeface="+mn-cs"/>
              </a:rPr>
              <a:t>крепость была </a:t>
            </a:r>
            <a:r>
              <a:rPr lang="ru-RU" sz="1000" b="1" dirty="0" smtClean="0">
                <a:latin typeface="+mn-lt"/>
                <a:cs typeface="+mn-cs"/>
              </a:rPr>
              <a:t>самой  </a:t>
            </a:r>
            <a:r>
              <a:rPr lang="ru-RU" sz="1000" b="1" dirty="0">
                <a:latin typeface="+mn-lt"/>
                <a:cs typeface="+mn-cs"/>
              </a:rPr>
              <a:t>значительной  деревянной  крепостью на Европейском Севере.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+mn-lt"/>
                <a:cs typeface="+mn-cs"/>
              </a:rPr>
              <a:t>После </a:t>
            </a:r>
            <a:r>
              <a:rPr lang="ru-RU" sz="1000" b="1" dirty="0">
                <a:latin typeface="+mn-lt"/>
                <a:cs typeface="+mn-cs"/>
              </a:rPr>
              <a:t>победоносного завершения Северной войны </a:t>
            </a:r>
            <a:r>
              <a:rPr lang="ru-RU" sz="1000" b="1" dirty="0" smtClean="0">
                <a:latin typeface="+mn-lt"/>
                <a:cs typeface="+mn-cs"/>
              </a:rPr>
              <a:t>в </a:t>
            </a:r>
            <a:r>
              <a:rPr lang="ru-RU" sz="1000" b="1" dirty="0">
                <a:latin typeface="+mn-lt"/>
                <a:cs typeface="+mn-cs"/>
              </a:rPr>
              <a:t>1721 году </a:t>
            </a:r>
            <a:r>
              <a:rPr lang="ru-RU" sz="1000" b="1" dirty="0" smtClean="0">
                <a:latin typeface="+mn-lt"/>
                <a:cs typeface="+mn-cs"/>
              </a:rPr>
              <a:t>граница </a:t>
            </a:r>
            <a:r>
              <a:rPr lang="ru-RU" sz="1000" b="1" dirty="0">
                <a:latin typeface="+mn-lt"/>
                <a:cs typeface="+mn-cs"/>
              </a:rPr>
              <a:t>со Швецией была отодвинута далеко на восток и северо-восток, и </a:t>
            </a:r>
            <a:r>
              <a:rPr lang="ru-RU" sz="1000" b="1" dirty="0" err="1">
                <a:latin typeface="+mn-lt"/>
                <a:cs typeface="+mn-cs"/>
              </a:rPr>
              <a:t>Олонецкая</a:t>
            </a:r>
            <a:r>
              <a:rPr lang="ru-RU" sz="1000" b="1" dirty="0">
                <a:latin typeface="+mn-lt"/>
                <a:cs typeface="+mn-cs"/>
              </a:rPr>
              <a:t> крепость постепенно утратила своё стратегическое значение.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  <a:cs typeface="+mn-cs"/>
              </a:rPr>
              <a:t> </a:t>
            </a:r>
            <a:r>
              <a:rPr lang="ru-RU" sz="1000" b="1" dirty="0" smtClean="0">
                <a:latin typeface="+mn-lt"/>
                <a:cs typeface="+mn-cs"/>
              </a:rPr>
              <a:t>С </a:t>
            </a:r>
            <a:r>
              <a:rPr lang="ru-RU" sz="1000" b="1" dirty="0">
                <a:latin typeface="+mn-lt"/>
                <a:cs typeface="+mn-cs"/>
              </a:rPr>
              <a:t>образованием </a:t>
            </a:r>
            <a:r>
              <a:rPr lang="ru-RU" sz="1000" b="1" dirty="0" err="1">
                <a:latin typeface="+mn-lt"/>
                <a:cs typeface="+mn-cs"/>
              </a:rPr>
              <a:t>Олонецкой</a:t>
            </a:r>
            <a:r>
              <a:rPr lang="ru-RU" sz="1000" b="1" dirty="0">
                <a:latin typeface="+mn-lt"/>
                <a:cs typeface="+mn-cs"/>
              </a:rPr>
              <a:t> губернии в конце XVIII века </a:t>
            </a:r>
            <a:r>
              <a:rPr lang="ru-RU" sz="1000" b="1" dirty="0" smtClean="0">
                <a:latin typeface="+mn-lt"/>
                <a:cs typeface="+mn-cs"/>
              </a:rPr>
              <a:t>административный </a:t>
            </a:r>
            <a:r>
              <a:rPr lang="ru-RU" sz="1000" b="1" dirty="0">
                <a:latin typeface="+mn-lt"/>
                <a:cs typeface="+mn-cs"/>
              </a:rPr>
              <a:t>центр, столица края была перенесена в Петрозаводск – ныне столицу </a:t>
            </a:r>
            <a:r>
              <a:rPr lang="ru-RU" sz="1000" b="1" dirty="0" smtClean="0">
                <a:latin typeface="+mn-lt"/>
                <a:cs typeface="+mn-cs"/>
              </a:rPr>
              <a:t>Карелии</a:t>
            </a:r>
            <a:r>
              <a:rPr lang="ru-RU" sz="1000" b="1" dirty="0">
                <a:latin typeface="+mn-lt"/>
                <a:cs typeface="+mn-cs"/>
              </a:rPr>
              <a:t>. Олонец продолжал оставаться крупным торговым центром, причем торговое значение Олонца выросло за счет обслуживания быстро растущего Петербурга</a:t>
            </a:r>
            <a:r>
              <a:rPr lang="ru-RU" sz="1000" b="1" dirty="0" smtClean="0">
                <a:latin typeface="+mn-lt"/>
                <a:cs typeface="+mn-cs"/>
              </a:rPr>
              <a:t>. И </a:t>
            </a:r>
            <a:r>
              <a:rPr lang="ru-RU" sz="1000" b="1" dirty="0">
                <a:latin typeface="+mn-lt"/>
                <a:cs typeface="+mn-cs"/>
              </a:rPr>
              <a:t>к концу 19 века  Олонец потихоньку превращается в самый обычный провинциальный населенный пункт. После революционных событий начала 20 века и в результате гражданской войны экономика Олонца пришла в упадок. В 1927 году Олонец был лишён статуса города и считался сельским поселением вплоть до 1944 года. Развитие экономики Олонецкого района в послевоенный период определялось развитием лесозаготовок и деревообработки. По прежнему Олонец оставался центром сельскохозяйственного производства Карелии. </a:t>
            </a:r>
            <a:r>
              <a:rPr lang="ru-RU" sz="1000" b="1" dirty="0" err="1" smtClean="0">
                <a:latin typeface="+mn-lt"/>
                <a:cs typeface="+mn-cs"/>
              </a:rPr>
              <a:t>Послеперестроечные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b="1" dirty="0">
                <a:latin typeface="+mn-lt"/>
                <a:cs typeface="+mn-cs"/>
              </a:rPr>
              <a:t>реформы современной России серьезно изменили </a:t>
            </a:r>
            <a:r>
              <a:rPr lang="ru-RU" sz="1000" b="1" dirty="0" smtClean="0">
                <a:latin typeface="+mn-lt"/>
                <a:cs typeface="+mn-cs"/>
              </a:rPr>
              <a:t>облик </a:t>
            </a:r>
            <a:r>
              <a:rPr lang="ru-RU" sz="1000" b="1" dirty="0">
                <a:latin typeface="+mn-lt"/>
                <a:cs typeface="+mn-cs"/>
              </a:rPr>
              <a:t>Олонецкого района. </a:t>
            </a:r>
            <a:r>
              <a:rPr lang="ru-RU" sz="1000" b="1" dirty="0" smtClean="0">
                <a:latin typeface="+mn-lt"/>
                <a:cs typeface="+mn-cs"/>
              </a:rPr>
              <a:t>Перестали </a:t>
            </a:r>
            <a:r>
              <a:rPr lang="ru-RU" sz="1000" b="1" dirty="0">
                <a:latin typeface="+mn-lt"/>
                <a:cs typeface="+mn-cs"/>
              </a:rPr>
              <a:t>существовать многочисленные </a:t>
            </a:r>
            <a:r>
              <a:rPr lang="ru-RU" sz="1000" b="1" dirty="0" smtClean="0">
                <a:latin typeface="+mn-lt"/>
                <a:cs typeface="+mn-cs"/>
              </a:rPr>
              <a:t>богатые звероводческие </a:t>
            </a:r>
            <a:r>
              <a:rPr lang="ru-RU" sz="1000" b="1" dirty="0">
                <a:latin typeface="+mn-lt"/>
                <a:cs typeface="+mn-cs"/>
              </a:rPr>
              <a:t>хозяйства, модернизация лесопромышленного комплекса района </a:t>
            </a:r>
            <a:r>
              <a:rPr lang="ru-RU" sz="1000" b="1" dirty="0" smtClean="0">
                <a:latin typeface="+mn-lt"/>
                <a:cs typeface="+mn-cs"/>
              </a:rPr>
              <a:t>повлекла </a:t>
            </a:r>
            <a:r>
              <a:rPr lang="ru-RU" sz="1000" b="1" dirty="0">
                <a:latin typeface="+mn-lt"/>
                <a:cs typeface="+mn-cs"/>
              </a:rPr>
              <a:t>за собой серьезное сокращение рабочих мест, исчезла инфраструктура обслуживания агропромышленного комплекса, проходящая через Олонец федеральная трасса «Кола»  ушла в обход города. 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b="1" dirty="0">
                <a:latin typeface="+mn-lt"/>
                <a:cs typeface="+mn-cs"/>
              </a:rPr>
              <a:t>Когда-то Олонец дал название огромной территории </a:t>
            </a:r>
            <a:r>
              <a:rPr lang="ru-RU" sz="1000" b="1" dirty="0" err="1">
                <a:latin typeface="+mn-lt"/>
                <a:cs typeface="+mn-cs"/>
              </a:rPr>
              <a:t>Олонецкой</a:t>
            </a:r>
            <a:r>
              <a:rPr lang="ru-RU" sz="1000" b="1" dirty="0">
                <a:latin typeface="+mn-lt"/>
                <a:cs typeface="+mn-cs"/>
              </a:rPr>
              <a:t> губернии и теперь имеет статус исторического города. В 2004 году район получил статус национального. Олонец по праву может считаться центром национальной культуры Карелии: он -единственный из городов республики, в котором более </a:t>
            </a:r>
            <a:r>
              <a:rPr lang="ru-RU" sz="1000" b="1" dirty="0" smtClean="0">
                <a:latin typeface="+mn-lt"/>
                <a:cs typeface="+mn-cs"/>
              </a:rPr>
              <a:t>50 % </a:t>
            </a:r>
            <a:r>
              <a:rPr lang="ru-RU" sz="1000" b="1" dirty="0">
                <a:latin typeface="+mn-lt"/>
                <a:cs typeface="+mn-cs"/>
              </a:rPr>
              <a:t>населения составляют </a:t>
            </a:r>
            <a:r>
              <a:rPr lang="ru-RU" sz="1000" b="1" dirty="0" smtClean="0">
                <a:latin typeface="+mn-lt"/>
                <a:cs typeface="+mn-cs"/>
              </a:rPr>
              <a:t>карелы.</a:t>
            </a:r>
            <a:endParaRPr lang="ru-RU" sz="1000" b="1" dirty="0">
              <a:latin typeface="+mn-lt"/>
              <a:cs typeface="+mn-cs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BF8E36AF-BFFC-4E1B-BE91-94F0C2B30957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876678" y="509639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68" y="1275606"/>
            <a:ext cx="24070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3" y="3075806"/>
            <a:ext cx="23735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ownloads\HY_z_hI6F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575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19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ПРИРОДНО-РЕСУРСНЫЙ ПОТЕНЦИАЛ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8B98FE50-76FC-45A3-8EA2-2CF070A11481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6635" name="Прямоугольник 7"/>
          <p:cNvSpPr>
            <a:spLocks noChangeArrowheads="1"/>
          </p:cNvSpPr>
          <p:nvPr/>
        </p:nvSpPr>
        <p:spPr bwMode="auto">
          <a:xfrm>
            <a:off x="3481388" y="1058863"/>
            <a:ext cx="242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ЗЕМЕЛЬНЫЕ И ВОДНЫЕ РЕСУРСЫ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5738" y="1428750"/>
            <a:ext cx="47466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+mn-lt"/>
                <a:cs typeface="+mn-cs"/>
              </a:rPr>
              <a:t>В Олонецком национальном муниципальном районе </a:t>
            </a:r>
            <a:r>
              <a:rPr lang="ru-RU" sz="900" b="1" dirty="0">
                <a:latin typeface="+mn-lt"/>
                <a:cs typeface="+mn-cs"/>
              </a:rPr>
              <a:t>много водоемов: 11 рек и 49 </a:t>
            </a:r>
            <a:r>
              <a:rPr lang="ru-RU" sz="900" b="1" dirty="0" smtClean="0">
                <a:latin typeface="+mn-lt"/>
                <a:cs typeface="+mn-cs"/>
              </a:rPr>
              <a:t>озер.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+mn-lt"/>
                <a:cs typeface="+mn-cs"/>
              </a:rPr>
              <a:t>Ладожское озеро  - </a:t>
            </a:r>
            <a:r>
              <a:rPr lang="ru-RU" sz="900" b="1" dirty="0">
                <a:latin typeface="+mn-lt"/>
                <a:cs typeface="+mn-cs"/>
              </a:rPr>
              <a:t>крупнейшее пресноводное озеро в </a:t>
            </a:r>
            <a:r>
              <a:rPr lang="ru-RU" sz="900" b="1" dirty="0" smtClean="0">
                <a:latin typeface="+mn-lt"/>
                <a:cs typeface="+mn-cs"/>
              </a:rPr>
              <a:t>Европе. Относится </a:t>
            </a:r>
            <a:r>
              <a:rPr lang="ru-RU" sz="900" b="1" dirty="0">
                <a:latin typeface="+mn-lt"/>
                <a:cs typeface="+mn-cs"/>
              </a:rPr>
              <a:t>к бассейну Балтийского моря Атлантического океана. Площадь озера без островов составляет от 17,9 тысяч </a:t>
            </a:r>
            <a:r>
              <a:rPr lang="ru-RU" sz="900" b="1" dirty="0" smtClean="0">
                <a:latin typeface="+mn-lt"/>
                <a:cs typeface="+mn-cs"/>
              </a:rPr>
              <a:t>км², </a:t>
            </a:r>
            <a:r>
              <a:rPr lang="ru-RU" sz="900" b="1" dirty="0">
                <a:latin typeface="+mn-lt"/>
                <a:cs typeface="+mn-cs"/>
              </a:rPr>
              <a:t>объём водной массы — 838 </a:t>
            </a:r>
            <a:r>
              <a:rPr lang="ru-RU" sz="900" b="1" dirty="0" smtClean="0">
                <a:latin typeface="+mn-lt"/>
                <a:cs typeface="+mn-cs"/>
              </a:rPr>
              <a:t>км³, </a:t>
            </a:r>
            <a:r>
              <a:rPr lang="ru-RU" sz="900" b="1" dirty="0">
                <a:latin typeface="+mn-lt"/>
                <a:cs typeface="+mn-cs"/>
              </a:rPr>
              <a:t>длина с юга на север — 219 км, наибольшая ширина — 125 км. </a:t>
            </a:r>
            <a:r>
              <a:rPr lang="ru-RU" sz="900" b="1" dirty="0" smtClean="0">
                <a:latin typeface="+mn-lt"/>
                <a:cs typeface="+mn-cs"/>
              </a:rPr>
              <a:t>Самая </a:t>
            </a:r>
            <a:r>
              <a:rPr lang="ru-RU" sz="900" b="1" dirty="0">
                <a:latin typeface="+mn-lt"/>
                <a:cs typeface="+mn-cs"/>
              </a:rPr>
              <a:t>крупная река </a:t>
            </a:r>
            <a:r>
              <a:rPr lang="ru-RU" sz="900" b="1" dirty="0" err="1">
                <a:latin typeface="+mn-lt"/>
                <a:cs typeface="+mn-cs"/>
              </a:rPr>
              <a:t>Олонка</a:t>
            </a:r>
            <a:r>
              <a:rPr lang="ru-RU" sz="900" b="1" dirty="0">
                <a:latin typeface="+mn-lt"/>
                <a:cs typeface="+mn-cs"/>
              </a:rPr>
              <a:t> – протекающая по территории Олонецкого района, относится к Балтийскому бассейнового округа. Бассейна Ладожского озера. Река протекает с севера на юг, после города </a:t>
            </a:r>
            <a:r>
              <a:rPr lang="ru-RU" sz="900" b="1" dirty="0" smtClean="0">
                <a:latin typeface="+mn-lt"/>
                <a:cs typeface="+mn-cs"/>
              </a:rPr>
              <a:t>Олонец река </a:t>
            </a:r>
            <a:r>
              <a:rPr lang="ru-RU" sz="900" b="1" dirty="0">
                <a:latin typeface="+mn-lt"/>
                <a:cs typeface="+mn-cs"/>
              </a:rPr>
              <a:t>течёт на запад. Берет начало из озера </a:t>
            </a:r>
            <a:r>
              <a:rPr lang="ru-RU" sz="900" b="1" dirty="0" err="1">
                <a:latin typeface="+mn-lt"/>
                <a:cs typeface="+mn-cs"/>
              </a:rPr>
              <a:t>Утозеро</a:t>
            </a:r>
            <a:r>
              <a:rPr lang="ru-RU" sz="900" b="1" dirty="0">
                <a:latin typeface="+mn-lt"/>
                <a:cs typeface="+mn-cs"/>
              </a:rPr>
              <a:t> возле села Шулка, впадает в Ладожское озеро в 3 километрах от села </a:t>
            </a:r>
            <a:r>
              <a:rPr lang="ru-RU" sz="900" b="1" dirty="0" err="1" smtClean="0">
                <a:latin typeface="+mn-lt"/>
                <a:cs typeface="+mn-cs"/>
              </a:rPr>
              <a:t>Нурмойла</a:t>
            </a:r>
            <a:r>
              <a:rPr lang="ru-RU" sz="900" b="1" dirty="0" smtClean="0">
                <a:latin typeface="+mn-lt"/>
                <a:cs typeface="+mn-cs"/>
              </a:rPr>
              <a:t> Олонецкого </a:t>
            </a:r>
            <a:r>
              <a:rPr lang="ru-RU" sz="900" b="1" dirty="0">
                <a:latin typeface="+mn-lt"/>
                <a:cs typeface="+mn-cs"/>
              </a:rPr>
              <a:t>района. Наиболее крупные левые притоки реки: </a:t>
            </a:r>
            <a:r>
              <a:rPr lang="ru-RU" sz="900" b="1" dirty="0" err="1">
                <a:latin typeface="+mn-lt"/>
                <a:cs typeface="+mn-cs"/>
              </a:rPr>
              <a:t>Пекки</a:t>
            </a:r>
            <a:r>
              <a:rPr lang="ru-RU" sz="900" b="1" dirty="0">
                <a:latin typeface="+mn-lt"/>
                <a:cs typeface="+mn-cs"/>
              </a:rPr>
              <a:t>, </a:t>
            </a:r>
            <a:r>
              <a:rPr lang="ru-RU" sz="900" b="1" dirty="0" err="1">
                <a:latin typeface="+mn-lt"/>
                <a:cs typeface="+mn-cs"/>
              </a:rPr>
              <a:t>Болос</a:t>
            </a:r>
            <a:r>
              <a:rPr lang="ru-RU" sz="900" b="1" dirty="0">
                <a:latin typeface="+mn-lt"/>
                <a:cs typeface="+mn-cs"/>
              </a:rPr>
              <a:t> Ручей, </a:t>
            </a:r>
            <a:r>
              <a:rPr lang="ru-RU" sz="900" b="1" dirty="0" err="1">
                <a:latin typeface="+mn-lt"/>
                <a:cs typeface="+mn-cs"/>
              </a:rPr>
              <a:t>Улванка</a:t>
            </a:r>
            <a:r>
              <a:rPr lang="ru-RU" sz="900" b="1" dirty="0">
                <a:latin typeface="+mn-lt"/>
                <a:cs typeface="+mn-cs"/>
              </a:rPr>
              <a:t>, Мегрега, Верхняя </a:t>
            </a:r>
            <a:r>
              <a:rPr lang="ru-RU" sz="900" b="1" dirty="0" err="1">
                <a:latin typeface="+mn-lt"/>
                <a:cs typeface="+mn-cs"/>
              </a:rPr>
              <a:t>Седокса</a:t>
            </a:r>
            <a:r>
              <a:rPr lang="ru-RU" sz="900" b="1" dirty="0">
                <a:latin typeface="+mn-lt"/>
                <a:cs typeface="+mn-cs"/>
              </a:rPr>
              <a:t>, наиболее крупные правые притоки реки: </a:t>
            </a:r>
            <a:r>
              <a:rPr lang="ru-RU" sz="900" b="1" dirty="0" err="1" smtClean="0">
                <a:latin typeface="+mn-lt"/>
                <a:cs typeface="+mn-cs"/>
              </a:rPr>
              <a:t>Тукса</a:t>
            </a:r>
            <a:r>
              <a:rPr lang="ru-RU" sz="900" b="1" dirty="0" smtClean="0">
                <a:latin typeface="+mn-lt"/>
                <a:cs typeface="+mn-cs"/>
              </a:rPr>
              <a:t>.</a:t>
            </a:r>
            <a:endParaRPr lang="ru-RU" sz="9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+mn-lt"/>
                <a:cs typeface="+mn-cs"/>
              </a:rPr>
              <a:t>На территории района действует 2 минеральных источника: в г. Олонце и в д. </a:t>
            </a:r>
            <a:r>
              <a:rPr lang="ru-RU" sz="900" b="1" dirty="0" err="1">
                <a:latin typeface="+mn-lt"/>
                <a:cs typeface="+mn-cs"/>
              </a:rPr>
              <a:t>Сарьмяги</a:t>
            </a:r>
            <a:r>
              <a:rPr lang="ru-RU" sz="900" b="1" dirty="0"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+mn-lt"/>
              <a:cs typeface="+mn-cs"/>
            </a:endParaRPr>
          </a:p>
        </p:txBody>
      </p:sp>
      <p:sp>
        <p:nvSpPr>
          <p:cNvPr id="26639" name="TextBox 10"/>
          <p:cNvSpPr txBox="1">
            <a:spLocks noChangeArrowheads="1"/>
          </p:cNvSpPr>
          <p:nvPr/>
        </p:nvSpPr>
        <p:spPr bwMode="auto">
          <a:xfrm>
            <a:off x="900113" y="1166812"/>
            <a:ext cx="22209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B0F0"/>
                </a:solidFill>
                <a:latin typeface="Calibri" pitchFamily="34" charset="0"/>
              </a:rPr>
              <a:t>ВОДНЫЕ РЕСУРСЫ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19822"/>
            <a:ext cx="2166239" cy="162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ÐÐ°ÑÑÐ¸Ð½ÐºÐ¸ Ð¿Ð¾ Ð·Ð°Ð¿ÑÐ¾ÑÑ ÑÐ¾ÑÐ¾ ÑÐµÐºÐ° Ð¾Ð»Ð¾Ð½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4" y="3219821"/>
            <a:ext cx="2431742" cy="16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53683747"/>
              </p:ext>
            </p:extLst>
          </p:nvPr>
        </p:nvGraphicFramePr>
        <p:xfrm>
          <a:off x="5004048" y="1347614"/>
          <a:ext cx="4824535" cy="350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Picture 2" descr="C:\Users\User\Downloads\HY_z_hI6F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0" y="5002213"/>
            <a:ext cx="9144000" cy="161925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" y="248765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133350" y="509588"/>
            <a:ext cx="365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СОЦИАЛЬНО-ЭКОНОМИЧЕСКОГО РАЗВИТИЯ</a:t>
            </a:r>
          </a:p>
        </p:txBody>
      </p:sp>
      <p:sp>
        <p:nvSpPr>
          <p:cNvPr id="28681" name="Прямоугольник 18"/>
          <p:cNvSpPr>
            <a:spLocks noChangeArrowheads="1"/>
          </p:cNvSpPr>
          <p:nvPr/>
        </p:nvSpPr>
        <p:spPr bwMode="auto">
          <a:xfrm>
            <a:off x="6300192" y="3219822"/>
            <a:ext cx="2519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УРОВЕНЬ ЗАРЕГИСТРИРОВАННОЙ БЕЗРАБОТИЦЫ, %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99A7841B-F753-419C-8549-16964A9BE310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01" y="1348464"/>
            <a:ext cx="3024187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76321"/>
                </a:solidFill>
                <a:latin typeface="+mn-lt"/>
                <a:cs typeface="+mn-cs"/>
              </a:rPr>
              <a:t>ПРЕДВАРИТЕЛЬНАЯ ОБЩАЯ ЧИСЛЕННОСТЬ  </a:t>
            </a: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НАСЕЛЕНИЯ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76321"/>
                </a:solidFill>
                <a:latin typeface="+mn-lt"/>
                <a:cs typeface="+mn-cs"/>
              </a:rPr>
              <a:t>НА </a:t>
            </a:r>
            <a:r>
              <a:rPr lang="ru-RU" sz="1200" b="1" dirty="0" smtClean="0">
                <a:solidFill>
                  <a:srgbClr val="F76321"/>
                </a:solidFill>
                <a:latin typeface="+mn-lt"/>
                <a:cs typeface="+mn-cs"/>
              </a:rPr>
              <a:t>01.01.2020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latin typeface="+mn-lt"/>
                <a:cs typeface="+mn-cs"/>
              </a:rPr>
              <a:t>20091 </a:t>
            </a:r>
            <a:r>
              <a:rPr lang="ru-RU" sz="1200" b="1" dirty="0" smtClean="0">
                <a:latin typeface="+mn-lt"/>
                <a:cs typeface="+mn-cs"/>
              </a:rPr>
              <a:t>ЧЕЛОВЕК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85" name="Прямоугольник 7"/>
          <p:cNvSpPr>
            <a:spLocks noChangeArrowheads="1"/>
          </p:cNvSpPr>
          <p:nvPr/>
        </p:nvSpPr>
        <p:spPr bwMode="auto">
          <a:xfrm>
            <a:off x="3606800" y="1068388"/>
            <a:ext cx="220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НАЦИОНАЛЬНЫЙ СОСТАВ НАСЕЛЕНИЯ,%</a:t>
            </a:r>
          </a:p>
        </p:txBody>
      </p:sp>
      <p:sp>
        <p:nvSpPr>
          <p:cNvPr id="28686" name="Прямоугольник 8"/>
          <p:cNvSpPr>
            <a:spLocks noChangeArrowheads="1"/>
          </p:cNvSpPr>
          <p:nvPr/>
        </p:nvSpPr>
        <p:spPr bwMode="auto">
          <a:xfrm>
            <a:off x="3492500" y="3178175"/>
            <a:ext cx="2506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ЭКОНОМИЧЕСКИ </a:t>
            </a:r>
          </a:p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АКТИВНОГО НАСЕЛЕНИЯ, ЧЕЛ.</a:t>
            </a:r>
          </a:p>
        </p:txBody>
      </p:sp>
      <p:sp>
        <p:nvSpPr>
          <p:cNvPr id="28687" name="Прямоугольник 9"/>
          <p:cNvSpPr>
            <a:spLocks noChangeArrowheads="1"/>
          </p:cNvSpPr>
          <p:nvPr/>
        </p:nvSpPr>
        <p:spPr bwMode="auto">
          <a:xfrm>
            <a:off x="6229350" y="1216025"/>
            <a:ext cx="2727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ЧИСЛЕННОСТЬ ОФИЦИАЛЬНО ЗАРЕГИСТИРОВАННЫХ БЕЗРАБОТНЫХ, ЧЕЛ.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12313"/>
              </p:ext>
            </p:extLst>
          </p:nvPr>
        </p:nvGraphicFramePr>
        <p:xfrm>
          <a:off x="107950" y="3206750"/>
          <a:ext cx="3455938" cy="15545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43192"/>
                <a:gridCol w="109285"/>
                <a:gridCol w="378151"/>
                <a:gridCol w="402687"/>
                <a:gridCol w="407541"/>
                <a:gridCol w="407541"/>
                <a:gridCol w="407541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2019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Естественное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Родилось </a:t>
                      </a:r>
                      <a:endParaRPr lang="ru-RU" sz="8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(</a:t>
                      </a:r>
                      <a:r>
                        <a:rPr lang="ru-RU" sz="800" b="0" dirty="0">
                          <a:effectLst/>
                        </a:rPr>
                        <a:t>без мертворожденных)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283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292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239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Умерло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467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457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413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349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Естественный прирост (+), убыль (-) населения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-184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-165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-174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-143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-189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Механическое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прибывших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928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933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1132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1207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1126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57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выбывших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1046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1032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1146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1320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1181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Миграционный прирост (+), убыль (-)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-118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-99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-14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-113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-62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732" name="Прямоугольник 13"/>
          <p:cNvSpPr>
            <a:spLocks noChangeArrowheads="1"/>
          </p:cNvSpPr>
          <p:nvPr/>
        </p:nvSpPr>
        <p:spPr bwMode="auto">
          <a:xfrm>
            <a:off x="539750" y="2913063"/>
            <a:ext cx="1955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algn="ctr"/>
            <a:r>
              <a:rPr lang="ru-RU" sz="800" b="1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ДВИЖЕНИЕ НАСЕЛЕНИЯ, ЧЕЛ.</a:t>
            </a:r>
          </a:p>
        </p:txBody>
      </p:sp>
      <p:graphicFrame>
        <p:nvGraphicFramePr>
          <p:cNvPr id="8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207818"/>
              </p:ext>
            </p:extLst>
          </p:nvPr>
        </p:nvGraphicFramePr>
        <p:xfrm>
          <a:off x="6372200" y="1707654"/>
          <a:ext cx="2195513" cy="86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038391707"/>
              </p:ext>
            </p:extLst>
          </p:nvPr>
        </p:nvGraphicFramePr>
        <p:xfrm>
          <a:off x="3491736" y="3507854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22882015"/>
              </p:ext>
            </p:extLst>
          </p:nvPr>
        </p:nvGraphicFramePr>
        <p:xfrm>
          <a:off x="6228978" y="1684286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548600277"/>
              </p:ext>
            </p:extLst>
          </p:nvPr>
        </p:nvGraphicFramePr>
        <p:xfrm>
          <a:off x="6372200" y="3507854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265269580"/>
              </p:ext>
            </p:extLst>
          </p:nvPr>
        </p:nvGraphicFramePr>
        <p:xfrm>
          <a:off x="2784756" y="1348464"/>
          <a:ext cx="3371569" cy="228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4" name="Picture 2" descr="C:\Users\User\Downloads\HY_z_hI6F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0" y="5003800"/>
            <a:ext cx="9144000" cy="16033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7422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0800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23825" y="450850"/>
            <a:ext cx="369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ОСНОВНЫЕ ПОКАЗАТЕЛИ </a:t>
            </a:r>
          </a:p>
          <a:p>
            <a:r>
              <a:rPr lang="ru-RU" sz="1400" b="1">
                <a:solidFill>
                  <a:srgbClr val="00B0F0"/>
                </a:solidFill>
                <a:latin typeface="Calibri" pitchFamily="34" charset="0"/>
              </a:rPr>
              <a:t>СОЦИАЛЬНО - ЭКОНОМИЧЕСКОГО РАЗВИТИЯ</a:t>
            </a:r>
          </a:p>
        </p:txBody>
      </p:sp>
      <p:sp>
        <p:nvSpPr>
          <p:cNvPr id="30728" name="Прямоугольник 18"/>
          <p:cNvSpPr>
            <a:spLocks noChangeArrowheads="1"/>
          </p:cNvSpPr>
          <p:nvPr/>
        </p:nvSpPr>
        <p:spPr bwMode="auto">
          <a:xfrm>
            <a:off x="100667" y="1151387"/>
            <a:ext cx="2894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СРЕДНЕМЕСЯЧНАЯ ОПЛАТА </a:t>
            </a:r>
          </a:p>
          <a:p>
            <a:pPr algn="ctr"/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ТРУДА РАБОТНИКОВ, РУБЛЕЙ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113" y="4926013"/>
            <a:ext cx="1573212" cy="273050"/>
          </a:xfrm>
        </p:spPr>
        <p:txBody>
          <a:bodyPr/>
          <a:lstStyle/>
          <a:p>
            <a:pPr>
              <a:defRPr/>
            </a:pPr>
            <a:fld id="{A7C49B5B-BBC1-474C-A61B-CDA91EB8870D}" type="slidenum">
              <a:rPr lang="ru-RU" sz="1050" b="1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0732" name="Прямоугольник 7"/>
          <p:cNvSpPr>
            <a:spLocks noChangeArrowheads="1"/>
          </p:cNvSpPr>
          <p:nvPr/>
        </p:nvSpPr>
        <p:spPr bwMode="auto">
          <a:xfrm>
            <a:off x="2484438" y="2679700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B0F0"/>
                </a:solidFill>
                <a:latin typeface="Calibri" pitchFamily="34" charset="0"/>
              </a:rPr>
              <a:t>ЧИСЛЕННОСТЬ ЗАРЕГИСТИРОВАННЫХ </a:t>
            </a:r>
            <a:r>
              <a:rPr lang="ru-RU" sz="1200" b="1" dirty="0" smtClean="0">
                <a:solidFill>
                  <a:srgbClr val="00B0F0"/>
                </a:solidFill>
                <a:latin typeface="Calibri" pitchFamily="34" charset="0"/>
              </a:rPr>
              <a:t>ПРЕДПРИЯТИЙ И ОРГАНИЗАЦИЙ</a:t>
            </a:r>
            <a:endParaRPr lang="ru-RU" sz="12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0733" name="Прямоугольник 8"/>
          <p:cNvSpPr>
            <a:spLocks noChangeArrowheads="1"/>
          </p:cNvSpPr>
          <p:nvPr/>
        </p:nvSpPr>
        <p:spPr bwMode="auto">
          <a:xfrm>
            <a:off x="2772310" y="1734344"/>
            <a:ext cx="266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ИНДЕКС ПРОМЫШЛЕННОГО ПРОИЗВОДСТВА  В </a:t>
            </a:r>
            <a:r>
              <a:rPr lang="ru-RU" sz="1200" b="1" dirty="0" smtClean="0">
                <a:solidFill>
                  <a:srgbClr val="F76321"/>
                </a:solidFill>
                <a:latin typeface="Calibri" pitchFamily="34" charset="0"/>
              </a:rPr>
              <a:t>2019 </a:t>
            </a: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ГОДУ</a:t>
            </a:r>
          </a:p>
        </p:txBody>
      </p:sp>
      <p:sp>
        <p:nvSpPr>
          <p:cNvPr id="30734" name="Прямоугольник 9"/>
          <p:cNvSpPr>
            <a:spLocks noChangeArrowheads="1"/>
          </p:cNvSpPr>
          <p:nvPr/>
        </p:nvSpPr>
        <p:spPr bwMode="auto">
          <a:xfrm>
            <a:off x="5712415" y="1743405"/>
            <a:ext cx="2892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ИНДЕКС ПОТРЕБИТЕЛЬСКИХ ЦЕН НА ТОВАРЫ И УСЛУГИ В </a:t>
            </a:r>
            <a:r>
              <a:rPr lang="ru-RU" sz="1200" b="1" dirty="0" smtClean="0">
                <a:solidFill>
                  <a:srgbClr val="F76321"/>
                </a:solidFill>
                <a:latin typeface="Calibri" pitchFamily="34" charset="0"/>
              </a:rPr>
              <a:t>2019 </a:t>
            </a:r>
            <a:r>
              <a:rPr lang="ru-RU" sz="1200" b="1" dirty="0">
                <a:solidFill>
                  <a:srgbClr val="F76321"/>
                </a:solidFill>
                <a:latin typeface="Calibri" pitchFamily="34" charset="0"/>
              </a:rPr>
              <a:t>ГОДУ</a:t>
            </a:r>
          </a:p>
        </p:txBody>
      </p:sp>
      <p:sp>
        <p:nvSpPr>
          <p:cNvPr id="30738" name="Прямоугольник 10"/>
          <p:cNvSpPr>
            <a:spLocks noChangeArrowheads="1"/>
          </p:cNvSpPr>
          <p:nvPr/>
        </p:nvSpPr>
        <p:spPr bwMode="auto">
          <a:xfrm>
            <a:off x="1819275" y="3001963"/>
            <a:ext cx="15824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  <a:latin typeface="Calibri" pitchFamily="34" charset="0"/>
              </a:rPr>
              <a:t>ПО </a:t>
            </a:r>
            <a:r>
              <a:rPr lang="ru-RU" sz="800" b="1" dirty="0" smtClean="0">
                <a:solidFill>
                  <a:srgbClr val="00B0F0"/>
                </a:solidFill>
                <a:latin typeface="Calibri" pitchFamily="34" charset="0"/>
              </a:rPr>
              <a:t>ОТРАСЛЯМ (субъекты МСП)</a:t>
            </a:r>
            <a:endParaRPr lang="ru-RU" sz="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0739" name="Прямоугольник 25"/>
          <p:cNvSpPr>
            <a:spLocks noChangeArrowheads="1"/>
          </p:cNvSpPr>
          <p:nvPr/>
        </p:nvSpPr>
        <p:spPr bwMode="auto">
          <a:xfrm>
            <a:off x="5441950" y="2987675"/>
            <a:ext cx="2246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 b="1">
                <a:solidFill>
                  <a:srgbClr val="00B0F0"/>
                </a:solidFill>
                <a:latin typeface="Calibri" pitchFamily="34" charset="0"/>
              </a:rPr>
              <a:t>ПО ОРГАНИЗАЦИОННО-ПРАВОВЫМ ФОРМАМ</a:t>
            </a:r>
            <a:endParaRPr lang="ru-RU" sz="8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637" y="1155983"/>
            <a:ext cx="13938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  <a:cs typeface="+mn-cs"/>
              </a:rPr>
              <a:t>107 </a:t>
            </a:r>
            <a:r>
              <a:rPr lang="ru-RU" sz="2400" b="1" dirty="0">
                <a:latin typeface="+mn-lt"/>
                <a:cs typeface="+mn-cs"/>
              </a:rPr>
              <a:t>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8719" y="1144872"/>
            <a:ext cx="1425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  <a:cs typeface="+mn-cs"/>
              </a:rPr>
              <a:t>102,8 </a:t>
            </a:r>
            <a:r>
              <a:rPr lang="ru-RU" sz="2400" b="1" dirty="0">
                <a:latin typeface="+mn-lt"/>
                <a:cs typeface="+mn-cs"/>
              </a:rPr>
              <a:t>%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876678" y="526516"/>
            <a:ext cx="415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Calibri" pitchFamily="34" charset="0"/>
              </a:rPr>
              <a:t>Олонецкий национальный муниципальный район</a:t>
            </a:r>
            <a:endParaRPr lang="ru-RU" sz="1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693784759"/>
              </p:ext>
            </p:extLst>
          </p:nvPr>
        </p:nvGraphicFramePr>
        <p:xfrm>
          <a:off x="276232" y="1534012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915713632"/>
              </p:ext>
            </p:extLst>
          </p:nvPr>
        </p:nvGraphicFramePr>
        <p:xfrm>
          <a:off x="179512" y="3219822"/>
          <a:ext cx="4032448" cy="165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37679306"/>
              </p:ext>
            </p:extLst>
          </p:nvPr>
        </p:nvGraphicFramePr>
        <p:xfrm>
          <a:off x="4139952" y="3147814"/>
          <a:ext cx="4627925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2" descr="C:\Users\User\Downloads\HY_z_hI6F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39502"/>
            <a:ext cx="432048" cy="66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11769</TotalTime>
  <Words>4679</Words>
  <Application>Microsoft Office PowerPoint</Application>
  <PresentationFormat>Экран (16:9)</PresentationFormat>
  <Paragraphs>1131</Paragraphs>
  <Slides>48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Самодурова Дарья Дмитриевна</dc:creator>
  <cp:lastModifiedBy>Пользователь Windows</cp:lastModifiedBy>
  <cp:revision>696</cp:revision>
  <cp:lastPrinted>2020-06-10T07:09:55Z</cp:lastPrinted>
  <dcterms:created xsi:type="dcterms:W3CDTF">2015-08-03T13:19:45Z</dcterms:created>
  <dcterms:modified xsi:type="dcterms:W3CDTF">2021-03-10T12:40:54Z</dcterms:modified>
</cp:coreProperties>
</file>